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notesSlides/notesSlide16.xml" ContentType="application/vnd.openxmlformats-officedocument.presentationml.notesSlide+xml"/>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embeddings/oleObject8.bin" ContentType="application/vnd.openxmlformats-officedocument.oleObject"/>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handoutMasterIdLst>
    <p:handoutMasterId r:id="rId51"/>
  </p:handoutMasterIdLst>
  <p:sldIdLst>
    <p:sldId id="705" r:id="rId2"/>
    <p:sldId id="574" r:id="rId3"/>
    <p:sldId id="683" r:id="rId4"/>
    <p:sldId id="684" r:id="rId5"/>
    <p:sldId id="686" r:id="rId6"/>
    <p:sldId id="667" r:id="rId7"/>
    <p:sldId id="668" r:id="rId8"/>
    <p:sldId id="669" r:id="rId9"/>
    <p:sldId id="670" r:id="rId10"/>
    <p:sldId id="575" r:id="rId11"/>
    <p:sldId id="576" r:id="rId12"/>
    <p:sldId id="577" r:id="rId13"/>
    <p:sldId id="730" r:id="rId14"/>
    <p:sldId id="579" r:id="rId15"/>
    <p:sldId id="712" r:id="rId16"/>
    <p:sldId id="731" r:id="rId17"/>
    <p:sldId id="582" r:id="rId18"/>
    <p:sldId id="587" r:id="rId19"/>
    <p:sldId id="588" r:id="rId20"/>
    <p:sldId id="589" r:id="rId21"/>
    <p:sldId id="733" r:id="rId22"/>
    <p:sldId id="734" r:id="rId23"/>
    <p:sldId id="727" r:id="rId24"/>
    <p:sldId id="604" r:id="rId25"/>
    <p:sldId id="605" r:id="rId26"/>
    <p:sldId id="720" r:id="rId27"/>
    <p:sldId id="655" r:id="rId28"/>
    <p:sldId id="725" r:id="rId29"/>
    <p:sldId id="726" r:id="rId30"/>
    <p:sldId id="728" r:id="rId31"/>
    <p:sldId id="676" r:id="rId32"/>
    <p:sldId id="520" r:id="rId33"/>
    <p:sldId id="530" r:id="rId34"/>
    <p:sldId id="294" r:id="rId35"/>
    <p:sldId id="735" r:id="rId36"/>
    <p:sldId id="736" r:id="rId37"/>
    <p:sldId id="737" r:id="rId38"/>
    <p:sldId id="738" r:id="rId39"/>
    <p:sldId id="739" r:id="rId40"/>
    <p:sldId id="740" r:id="rId41"/>
    <p:sldId id="425" r:id="rId42"/>
    <p:sldId id="729" r:id="rId43"/>
    <p:sldId id="717" r:id="rId44"/>
    <p:sldId id="732" r:id="rId45"/>
    <p:sldId id="724" r:id="rId46"/>
    <p:sldId id="719" r:id="rId47"/>
    <p:sldId id="707" r:id="rId48"/>
    <p:sldId id="666" r:id="rId4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xmlns="">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0202"/>
    <a:srgbClr val="9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9618" autoAdjust="0"/>
  </p:normalViewPr>
  <p:slideViewPr>
    <p:cSldViewPr snapToGrid="0" snapToObjects="1">
      <p:cViewPr varScale="1">
        <p:scale>
          <a:sx n="64" d="100"/>
          <a:sy n="64" d="100"/>
        </p:scale>
        <p:origin x="-1608" y="-104"/>
      </p:cViewPr>
      <p:guideLst>
        <p:guide orient="horz" pos="3072"/>
        <p:guide pos="4096"/>
      </p:guideLst>
    </p:cSldViewPr>
  </p:slideViewPr>
  <p:notesTextViewPr>
    <p:cViewPr>
      <p:scale>
        <a:sx n="100" d="100"/>
        <a:sy n="100" d="100"/>
      </p:scale>
      <p:origin x="0" y="0"/>
    </p:cViewPr>
  </p:notesTextViewPr>
  <p:sorterViewPr>
    <p:cViewPr>
      <p:scale>
        <a:sx n="66" d="100"/>
        <a:sy n="66" d="100"/>
      </p:scale>
      <p:origin x="0" y="10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9.emf"/><Relationship Id="rId4" Type="http://schemas.openxmlformats.org/officeDocument/2006/relationships/image" Target="../media/image30.emf"/><Relationship Id="rId1" Type="http://schemas.openxmlformats.org/officeDocument/2006/relationships/image" Target="../media/image27.emf"/><Relationship Id="rId2" Type="http://schemas.openxmlformats.org/officeDocument/2006/relationships/image" Target="../media/image2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emf"/><Relationship Id="rId2" Type="http://schemas.openxmlformats.org/officeDocument/2006/relationships/image" Target="../media/image32.emf"/><Relationship Id="rId3" Type="http://schemas.openxmlformats.org/officeDocument/2006/relationships/image" Target="../media/image3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0079BB8-AA12-9848-96F4-2961FBD1CBB3}" type="datetimeFigureOut">
              <a:rPr lang="en-US" smtClean="0"/>
              <a:t>11/4/17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59221A-D7CC-4042-B59A-AD10E67407DF}" type="slidenum">
              <a:rPr lang="en-US" smtClean="0"/>
              <a:t>‹#›</a:t>
            </a:fld>
            <a:endParaRPr lang="en-US"/>
          </a:p>
        </p:txBody>
      </p:sp>
    </p:spTree>
    <p:extLst>
      <p:ext uri="{BB962C8B-B14F-4D97-AF65-F5344CB8AC3E}">
        <p14:creationId xmlns:p14="http://schemas.microsoft.com/office/powerpoint/2010/main" val="27672194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43000" y="685800"/>
            <a:ext cx="4572000" cy="3429000"/>
          </a:xfrm>
          <a:prstGeom prst="rect">
            <a:avLst/>
          </a:prstGeom>
        </p:spPr>
        <p:txBody>
          <a:bodyPr/>
          <a:lstStyle/>
          <a:p>
            <a:endParaRPr/>
          </a:p>
        </p:txBody>
      </p:sp>
      <p:sp>
        <p:nvSpPr>
          <p:cNvPr id="135" name="Shape 135"/>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495158081"/>
      </p:ext>
    </p:extLst>
  </p:cSld>
  <p:clrMap bg1="lt1" tx1="dk1" bg2="lt2" tx2="dk2" accent1="accent1" accent2="accent2" accent3="accent3" accent4="accent4" accent5="accent5" accent6="accent6" hlink="hlink" folHlink="folHlink"/>
  <p:hf hdr="0" ftr="0" dt="0"/>
  <p:notesStyle>
    <a:lvl1pPr defTabSz="457200" latinLnBrk="0">
      <a:lnSpc>
        <a:spcPct val="125000"/>
      </a:lnSpc>
      <a:defRPr sz="2400">
        <a:latin typeface="Avenir Roman"/>
        <a:ea typeface="Avenir Roman"/>
        <a:cs typeface="Avenir Roman"/>
        <a:sym typeface="Avenir Roman"/>
      </a:defRPr>
    </a:lvl1pPr>
    <a:lvl2pPr indent="228600" defTabSz="457200" latinLnBrk="0">
      <a:lnSpc>
        <a:spcPct val="125000"/>
      </a:lnSpc>
      <a:defRPr sz="2400">
        <a:latin typeface="Avenir Roman"/>
        <a:ea typeface="Avenir Roman"/>
        <a:cs typeface="Avenir Roman"/>
        <a:sym typeface="Avenir Roman"/>
      </a:defRPr>
    </a:lvl2pPr>
    <a:lvl3pPr indent="457200" defTabSz="457200" latinLnBrk="0">
      <a:lnSpc>
        <a:spcPct val="125000"/>
      </a:lnSpc>
      <a:defRPr sz="2400">
        <a:latin typeface="Avenir Roman"/>
        <a:ea typeface="Avenir Roman"/>
        <a:cs typeface="Avenir Roman"/>
        <a:sym typeface="Avenir Roman"/>
      </a:defRPr>
    </a:lvl3pPr>
    <a:lvl4pPr indent="685800" defTabSz="457200" latinLnBrk="0">
      <a:lnSpc>
        <a:spcPct val="125000"/>
      </a:lnSpc>
      <a:defRPr sz="2400">
        <a:latin typeface="Avenir Roman"/>
        <a:ea typeface="Avenir Roman"/>
        <a:cs typeface="Avenir Roman"/>
        <a:sym typeface="Avenir Roman"/>
      </a:defRPr>
    </a:lvl4pPr>
    <a:lvl5pPr indent="914400" defTabSz="457200" latinLnBrk="0">
      <a:lnSpc>
        <a:spcPct val="125000"/>
      </a:lnSpc>
      <a:defRPr sz="2400">
        <a:latin typeface="Avenir Roman"/>
        <a:ea typeface="Avenir Roman"/>
        <a:cs typeface="Avenir Roman"/>
        <a:sym typeface="Avenir Roman"/>
      </a:defRPr>
    </a:lvl5pPr>
    <a:lvl6pPr indent="1143000" defTabSz="457200" latinLnBrk="0">
      <a:lnSpc>
        <a:spcPct val="125000"/>
      </a:lnSpc>
      <a:defRPr sz="2400">
        <a:latin typeface="Avenir Roman"/>
        <a:ea typeface="Avenir Roman"/>
        <a:cs typeface="Avenir Roman"/>
        <a:sym typeface="Avenir Roman"/>
      </a:defRPr>
    </a:lvl6pPr>
    <a:lvl7pPr indent="1371600" defTabSz="457200" latinLnBrk="0">
      <a:lnSpc>
        <a:spcPct val="125000"/>
      </a:lnSpc>
      <a:defRPr sz="2400">
        <a:latin typeface="Avenir Roman"/>
        <a:ea typeface="Avenir Roman"/>
        <a:cs typeface="Avenir Roman"/>
        <a:sym typeface="Avenir Roman"/>
      </a:defRPr>
    </a:lvl7pPr>
    <a:lvl8pPr indent="1600200" defTabSz="457200" latinLnBrk="0">
      <a:lnSpc>
        <a:spcPct val="125000"/>
      </a:lnSpc>
      <a:defRPr sz="2400">
        <a:latin typeface="Avenir Roman"/>
        <a:ea typeface="Avenir Roman"/>
        <a:cs typeface="Avenir Roman"/>
        <a:sym typeface="Avenir Roman"/>
      </a:defRPr>
    </a:lvl8pPr>
    <a:lvl9pPr indent="1828800" defTabSz="457200" latinLnBrk="0">
      <a:lnSpc>
        <a:spcPct val="125000"/>
      </a:lnSpc>
      <a:defRPr sz="2400">
        <a:latin typeface="Avenir Roman"/>
        <a:ea typeface="Avenir Roman"/>
        <a:cs typeface="Avenir Roman"/>
        <a:sym typeface="Avenir Roman"/>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08147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a:t>
            </a:r>
            <a:r>
              <a:rPr lang="zh-CN" altLang="en-US" dirty="0" smtClean="0"/>
              <a:t> </a:t>
            </a:r>
            <a:r>
              <a:rPr lang="en-US" altLang="zh-CN" dirty="0" smtClean="0"/>
              <a:t>start</a:t>
            </a:r>
            <a:r>
              <a:rPr lang="zh-CN" altLang="en-US" dirty="0" smtClean="0"/>
              <a:t> </a:t>
            </a:r>
            <a:r>
              <a:rPr lang="en-US" altLang="zh-CN" dirty="0" smtClean="0"/>
              <a:t>by</a:t>
            </a:r>
            <a:r>
              <a:rPr lang="zh-CN" altLang="en-US" dirty="0" smtClean="0"/>
              <a:t> </a:t>
            </a:r>
            <a:r>
              <a:rPr lang="en-US" altLang="zh-CN" dirty="0" smtClean="0"/>
              <a:t>introducing</a:t>
            </a:r>
            <a:r>
              <a:rPr lang="zh-CN" altLang="en-US" dirty="0" smtClean="0"/>
              <a:t> </a:t>
            </a:r>
            <a:r>
              <a:rPr lang="en-US" altLang="zh-CN" dirty="0" smtClean="0"/>
              <a:t>the</a:t>
            </a:r>
            <a:r>
              <a:rPr lang="zh-CN" altLang="en-US" dirty="0" smtClean="0"/>
              <a:t> </a:t>
            </a:r>
            <a:r>
              <a:rPr lang="en-US" altLang="zh-CN" dirty="0" smtClean="0"/>
              <a:t>motivation</a:t>
            </a:r>
            <a:r>
              <a:rPr lang="zh-CN" altLang="en-US" dirty="0" smtClean="0"/>
              <a:t> </a:t>
            </a:r>
            <a:r>
              <a:rPr lang="en-US" altLang="zh-CN" dirty="0" smtClean="0"/>
              <a:t>of</a:t>
            </a:r>
            <a:r>
              <a:rPr lang="zh-CN" altLang="en-US" dirty="0" smtClean="0"/>
              <a:t> </a:t>
            </a:r>
            <a:r>
              <a:rPr lang="en-US" altLang="zh-CN" dirty="0" smtClean="0"/>
              <a:t>studying</a:t>
            </a:r>
            <a:r>
              <a:rPr lang="zh-CN" altLang="en-US" dirty="0" smtClean="0"/>
              <a:t> </a:t>
            </a:r>
            <a:r>
              <a:rPr lang="en-US" altLang="zh-CN" dirty="0" smtClean="0"/>
              <a:t>networks.</a:t>
            </a:r>
            <a:r>
              <a:rPr lang="zh-CN" altLang="en-US" dirty="0" smtClean="0"/>
              <a:t> </a:t>
            </a:r>
            <a:r>
              <a:rPr lang="en-US" altLang="zh-CN" dirty="0" smtClean="0"/>
              <a:t>Networks</a:t>
            </a:r>
            <a:r>
              <a:rPr lang="zh-CN" altLang="en-US" dirty="0" smtClean="0"/>
              <a:t> </a:t>
            </a:r>
            <a:r>
              <a:rPr lang="en-US" altLang="zh-CN" dirty="0" smtClean="0"/>
              <a:t>encode</a:t>
            </a:r>
            <a:r>
              <a:rPr lang="zh-CN" altLang="en-US" dirty="0" smtClean="0"/>
              <a:t> </a:t>
            </a:r>
            <a:r>
              <a:rPr lang="en-US" altLang="zh-CN" dirty="0" smtClean="0"/>
              <a:t>relationships</a:t>
            </a:r>
            <a:r>
              <a:rPr lang="zh-CN" altLang="en-US" dirty="0" smtClean="0"/>
              <a:t> </a:t>
            </a:r>
            <a:r>
              <a:rPr lang="en-US" altLang="zh-CN" dirty="0" smtClean="0"/>
              <a:t>between</a:t>
            </a:r>
            <a:r>
              <a:rPr lang="zh-CN" altLang="en-US" dirty="0" smtClean="0"/>
              <a:t> </a:t>
            </a:r>
            <a:r>
              <a:rPr lang="en-US" altLang="zh-CN" dirty="0" smtClean="0"/>
              <a:t>different</a:t>
            </a:r>
            <a:r>
              <a:rPr lang="zh-CN" altLang="en-US" dirty="0" smtClean="0"/>
              <a:t> </a:t>
            </a:r>
            <a:r>
              <a:rPr lang="en-US" altLang="zh-CN" dirty="0" smtClean="0"/>
              <a:t>objects</a:t>
            </a:r>
            <a:r>
              <a:rPr lang="zh-CN" altLang="en-US" dirty="0" smtClean="0"/>
              <a:t> </a:t>
            </a:r>
            <a:r>
              <a:rPr lang="en-US" altLang="zh-CN" dirty="0" smtClean="0"/>
              <a:t>and</a:t>
            </a:r>
            <a:r>
              <a:rPr lang="zh-CN" altLang="en-US" dirty="0" smtClean="0"/>
              <a:t> </a:t>
            </a:r>
            <a:r>
              <a:rPr lang="en-US" altLang="zh-CN" dirty="0" smtClean="0"/>
              <a:t>are</a:t>
            </a:r>
            <a:r>
              <a:rPr lang="zh-CN" altLang="en-US" dirty="0" smtClean="0"/>
              <a:t> </a:t>
            </a:r>
            <a:r>
              <a:rPr lang="en-US" altLang="zh-CN" dirty="0" smtClean="0"/>
              <a:t>ubiquitous</a:t>
            </a:r>
            <a:r>
              <a:rPr lang="zh-CN" altLang="en-US" dirty="0" smtClean="0"/>
              <a:t> </a:t>
            </a:r>
            <a:r>
              <a:rPr lang="en-US" altLang="zh-CN" dirty="0" smtClean="0"/>
              <a:t>in</a:t>
            </a:r>
            <a:r>
              <a:rPr lang="zh-CN" altLang="en-US" dirty="0" smtClean="0"/>
              <a:t> </a:t>
            </a:r>
            <a:r>
              <a:rPr lang="en-US" altLang="zh-CN" dirty="0" smtClean="0"/>
              <a:t>real</a:t>
            </a:r>
            <a:r>
              <a:rPr lang="zh-CN" altLang="en-US" dirty="0" smtClean="0"/>
              <a:t> </a:t>
            </a:r>
            <a:r>
              <a:rPr lang="en-US" altLang="zh-CN" dirty="0" smtClean="0"/>
              <a:t>world.</a:t>
            </a:r>
            <a:r>
              <a:rPr lang="zh-CN" altLang="en-US" dirty="0" smtClean="0"/>
              <a:t> </a:t>
            </a:r>
            <a:r>
              <a:rPr lang="en-US" altLang="zh-CN" dirty="0" smtClean="0"/>
              <a:t>For</a:t>
            </a:r>
            <a:r>
              <a:rPr lang="zh-CN" altLang="en-US" dirty="0" smtClean="0"/>
              <a:t> </a:t>
            </a:r>
            <a:r>
              <a:rPr lang="en-US" altLang="zh-CN" dirty="0" smtClean="0"/>
              <a:t>example,</a:t>
            </a:r>
            <a:r>
              <a:rPr lang="zh-CN" altLang="en-US" dirty="0" smtClean="0"/>
              <a:t> </a:t>
            </a:r>
            <a:r>
              <a:rPr lang="en-US" altLang="zh-CN" dirty="0" smtClean="0"/>
              <a:t>social</a:t>
            </a:r>
            <a:r>
              <a:rPr lang="zh-CN" altLang="en-US" dirty="0" smtClean="0"/>
              <a:t> </a:t>
            </a:r>
            <a:r>
              <a:rPr lang="en-US" altLang="zh-CN" dirty="0" smtClean="0"/>
              <a:t>networks</a:t>
            </a:r>
            <a:r>
              <a:rPr lang="zh-CN" altLang="en-US" dirty="0" smtClean="0"/>
              <a:t> </a:t>
            </a:r>
            <a:r>
              <a:rPr lang="en-US" altLang="zh-CN" dirty="0" smtClean="0"/>
              <a:t>encode</a:t>
            </a:r>
            <a:r>
              <a:rPr lang="zh-CN" altLang="en-US" dirty="0" smtClean="0"/>
              <a:t> </a:t>
            </a:r>
            <a:r>
              <a:rPr lang="en-US" altLang="zh-CN" dirty="0" smtClean="0"/>
              <a:t>the</a:t>
            </a:r>
            <a:r>
              <a:rPr lang="zh-CN" altLang="en-US" dirty="0" smtClean="0"/>
              <a:t> </a:t>
            </a:r>
            <a:r>
              <a:rPr lang="en-US" altLang="zh-CN" dirty="0" smtClean="0"/>
              <a:t>social</a:t>
            </a:r>
            <a:r>
              <a:rPr lang="zh-CN" altLang="en-US" dirty="0" smtClean="0"/>
              <a:t> </a:t>
            </a:r>
            <a:r>
              <a:rPr lang="en-US" altLang="zh-CN" dirty="0" smtClean="0"/>
              <a:t>relationship</a:t>
            </a:r>
            <a:r>
              <a:rPr lang="zh-CN" altLang="en-US" dirty="0" smtClean="0"/>
              <a:t> </a:t>
            </a:r>
            <a:r>
              <a:rPr lang="en-US" altLang="zh-CN" dirty="0" smtClean="0"/>
              <a:t>between</a:t>
            </a:r>
            <a:r>
              <a:rPr lang="zh-CN" altLang="en-US" dirty="0" smtClean="0"/>
              <a:t> </a:t>
            </a:r>
            <a:r>
              <a:rPr lang="en-US" altLang="zh-CN" dirty="0" smtClean="0"/>
              <a:t>users;</a:t>
            </a:r>
            <a:r>
              <a:rPr lang="zh-CN" altLang="en-US" dirty="0" smtClean="0"/>
              <a:t> </a:t>
            </a:r>
            <a:r>
              <a:rPr lang="en-US" altLang="zh-CN" dirty="0" smtClean="0"/>
              <a:t>citation</a:t>
            </a:r>
            <a:r>
              <a:rPr lang="zh-CN" altLang="en-US" dirty="0" smtClean="0"/>
              <a:t> </a:t>
            </a:r>
            <a:r>
              <a:rPr lang="en-US" altLang="zh-CN" dirty="0" smtClean="0"/>
              <a:t>networks</a:t>
            </a:r>
            <a:r>
              <a:rPr lang="zh-CN" altLang="en-US" dirty="0" smtClean="0"/>
              <a:t> </a:t>
            </a:r>
            <a:r>
              <a:rPr lang="en-US" altLang="zh-CN" dirty="0" smtClean="0"/>
              <a:t>encode</a:t>
            </a:r>
            <a:r>
              <a:rPr lang="zh-CN" altLang="en-US" dirty="0" smtClean="0"/>
              <a:t> </a:t>
            </a:r>
            <a:r>
              <a:rPr lang="en-US" altLang="zh-CN" dirty="0" smtClean="0"/>
              <a:t>the</a:t>
            </a:r>
            <a:r>
              <a:rPr lang="zh-CN" altLang="en-US" dirty="0" smtClean="0"/>
              <a:t> </a:t>
            </a:r>
            <a:r>
              <a:rPr lang="en-US" altLang="zh-CN" dirty="0" smtClean="0"/>
              <a:t>citing</a:t>
            </a:r>
            <a:r>
              <a:rPr lang="zh-CN" altLang="en-US" dirty="0" smtClean="0"/>
              <a:t> </a:t>
            </a:r>
            <a:r>
              <a:rPr lang="en-US" altLang="zh-CN" dirty="0" smtClean="0"/>
              <a:t>relationship</a:t>
            </a:r>
            <a:r>
              <a:rPr lang="zh-CN" altLang="en-US" dirty="0" smtClean="0"/>
              <a:t> </a:t>
            </a:r>
            <a:r>
              <a:rPr lang="en-US" altLang="zh-CN" dirty="0" smtClean="0"/>
              <a:t>between</a:t>
            </a:r>
            <a:r>
              <a:rPr lang="zh-CN" altLang="en-US" dirty="0" smtClean="0"/>
              <a:t> </a:t>
            </a:r>
            <a:r>
              <a:rPr lang="en-US" altLang="zh-CN" dirty="0" smtClean="0"/>
              <a:t>papers;</a:t>
            </a:r>
            <a:r>
              <a:rPr lang="zh-CN" altLang="en-US" dirty="0" smtClean="0"/>
              <a:t> </a:t>
            </a:r>
            <a:r>
              <a:rPr lang="en-US" altLang="zh-CN" dirty="0" smtClean="0"/>
              <a:t>the</a:t>
            </a:r>
            <a:r>
              <a:rPr lang="zh-CN" altLang="en-US" dirty="0" smtClean="0"/>
              <a:t> </a:t>
            </a:r>
            <a:r>
              <a:rPr lang="en-US" altLang="zh-CN" dirty="0" smtClean="0"/>
              <a:t>World</a:t>
            </a:r>
            <a:r>
              <a:rPr lang="zh-CN" altLang="en-US" dirty="0" smtClean="0"/>
              <a:t> </a:t>
            </a:r>
            <a:r>
              <a:rPr lang="en-US" altLang="zh-CN" dirty="0" smtClean="0"/>
              <a:t>Wide</a:t>
            </a:r>
            <a:r>
              <a:rPr lang="zh-CN" altLang="en-US" dirty="0" smtClean="0"/>
              <a:t> </a:t>
            </a:r>
            <a:r>
              <a:rPr lang="en-US" altLang="zh-CN" dirty="0" smtClean="0"/>
              <a:t>Web</a:t>
            </a:r>
            <a:r>
              <a:rPr lang="zh-CN" altLang="en-US" dirty="0" smtClean="0"/>
              <a:t> </a:t>
            </a:r>
            <a:r>
              <a:rPr lang="en-US" altLang="zh-CN" dirty="0" smtClean="0"/>
              <a:t>represents</a:t>
            </a:r>
            <a:r>
              <a:rPr lang="zh-CN" altLang="en-US" dirty="0" smtClean="0"/>
              <a:t> </a:t>
            </a:r>
            <a:r>
              <a:rPr lang="en-US" altLang="zh-CN" dirty="0" smtClean="0"/>
              <a:t>the</a:t>
            </a:r>
            <a:r>
              <a:rPr lang="zh-CN" altLang="en-US" dirty="0" smtClean="0"/>
              <a:t> </a:t>
            </a:r>
            <a:r>
              <a:rPr lang="en-US" altLang="zh-CN" dirty="0" smtClean="0"/>
              <a:t>hyperlink</a:t>
            </a:r>
            <a:r>
              <a:rPr lang="zh-CN" altLang="en-US" dirty="0" smtClean="0"/>
              <a:t> </a:t>
            </a:r>
            <a:r>
              <a:rPr lang="en-US" altLang="zh-CN" dirty="0" smtClean="0"/>
              <a:t>between</a:t>
            </a:r>
            <a:r>
              <a:rPr lang="zh-CN" altLang="en-US" dirty="0" smtClean="0"/>
              <a:t> </a:t>
            </a:r>
            <a:r>
              <a:rPr lang="en-US" altLang="zh-CN" dirty="0" smtClean="0"/>
              <a:t>Webpages.</a:t>
            </a:r>
            <a:r>
              <a:rPr lang="zh-CN" altLang="en-US" dirty="0" smtClean="0"/>
              <a:t> </a:t>
            </a:r>
            <a:r>
              <a:rPr lang="en-US" altLang="zh-CN" dirty="0" smtClean="0"/>
              <a:t>In</a:t>
            </a:r>
            <a:r>
              <a:rPr lang="zh-CN" altLang="en-US" dirty="0" smtClean="0"/>
              <a:t> </a:t>
            </a:r>
            <a:r>
              <a:rPr lang="en-US" altLang="zh-CN" dirty="0" smtClean="0"/>
              <a:t>the</a:t>
            </a:r>
            <a:r>
              <a:rPr lang="zh-CN" altLang="en-US" dirty="0" smtClean="0"/>
              <a:t> </a:t>
            </a:r>
            <a:r>
              <a:rPr lang="en-US" altLang="zh-CN" dirty="0" smtClean="0"/>
              <a:t>future,</a:t>
            </a:r>
            <a:r>
              <a:rPr lang="zh-CN" altLang="en-US" dirty="0" smtClean="0"/>
              <a:t> </a:t>
            </a:r>
            <a:r>
              <a:rPr lang="en-US" altLang="zh-CN" dirty="0" smtClean="0"/>
              <a:t>everything</a:t>
            </a:r>
            <a:r>
              <a:rPr lang="zh-CN" altLang="en-US" dirty="0" smtClean="0"/>
              <a:t> </a:t>
            </a:r>
            <a:r>
              <a:rPr lang="en-US" altLang="zh-CN" dirty="0" smtClean="0"/>
              <a:t>will</a:t>
            </a:r>
            <a:r>
              <a:rPr lang="zh-CN" altLang="en-US" dirty="0" smtClean="0"/>
              <a:t> </a:t>
            </a:r>
            <a:r>
              <a:rPr lang="en-US" altLang="zh-CN" dirty="0" smtClean="0"/>
              <a:t>be</a:t>
            </a:r>
            <a:r>
              <a:rPr lang="zh-CN" altLang="en-US" dirty="0" smtClean="0"/>
              <a:t> </a:t>
            </a:r>
            <a:r>
              <a:rPr lang="en-US" altLang="zh-CN" dirty="0" smtClean="0"/>
              <a:t>connected,</a:t>
            </a:r>
            <a:r>
              <a:rPr lang="zh-CN" altLang="en-US" dirty="0" smtClean="0"/>
              <a:t> </a:t>
            </a:r>
            <a:r>
              <a:rPr lang="en-US" altLang="zh-CN" dirty="0" smtClean="0"/>
              <a:t>which</a:t>
            </a:r>
            <a:r>
              <a:rPr lang="zh-CN" altLang="en-US" dirty="0" smtClean="0"/>
              <a:t> </a:t>
            </a:r>
            <a:r>
              <a:rPr lang="en-US" altLang="zh-CN" dirty="0" smtClean="0"/>
              <a:t>is</a:t>
            </a:r>
            <a:r>
              <a:rPr lang="zh-CN" altLang="en-US" dirty="0" smtClean="0"/>
              <a:t> </a:t>
            </a:r>
            <a:r>
              <a:rPr lang="en-US" altLang="zh-CN" dirty="0" smtClean="0"/>
              <a:t>known</a:t>
            </a:r>
            <a:r>
              <a:rPr lang="zh-CN" altLang="en-US" dirty="0" smtClean="0"/>
              <a:t> </a:t>
            </a:r>
            <a:r>
              <a:rPr lang="en-US" altLang="zh-CN" dirty="0" smtClean="0"/>
              <a:t>as</a:t>
            </a:r>
            <a:r>
              <a:rPr lang="zh-CN" altLang="en-US" dirty="0" smtClean="0"/>
              <a:t> </a:t>
            </a:r>
            <a:r>
              <a:rPr lang="en-US" altLang="zh-CN" dirty="0" smtClean="0"/>
              <a:t>Internet</a:t>
            </a:r>
            <a:r>
              <a:rPr lang="zh-CN" altLang="en-US" dirty="0" smtClean="0"/>
              <a:t>-</a:t>
            </a:r>
            <a:r>
              <a:rPr lang="en-US" altLang="zh-CN" dirty="0" smtClean="0"/>
              <a:t>of-Things.</a:t>
            </a:r>
            <a:r>
              <a:rPr lang="zh-CN" altLang="en-US" dirty="0" smtClean="0"/>
              <a:t> </a:t>
            </a:r>
            <a:r>
              <a:rPr lang="en-US" altLang="zh-CN" dirty="0" smtClean="0"/>
              <a:t>Besides,</a:t>
            </a:r>
            <a:r>
              <a:rPr lang="zh-CN" altLang="en-US" dirty="0" smtClean="0"/>
              <a:t> </a:t>
            </a:r>
            <a:r>
              <a:rPr lang="en-US" altLang="zh-CN" dirty="0" smtClean="0"/>
              <a:t>network</a:t>
            </a:r>
            <a:r>
              <a:rPr lang="zh-CN" altLang="en-US" dirty="0" smtClean="0"/>
              <a:t> </a:t>
            </a:r>
            <a:r>
              <a:rPr lang="en-US" altLang="zh-CN" dirty="0" smtClean="0"/>
              <a:t>is</a:t>
            </a:r>
            <a:r>
              <a:rPr lang="zh-CN" altLang="en-US" dirty="0" smtClean="0"/>
              <a:t> </a:t>
            </a:r>
            <a:r>
              <a:rPr lang="en-US" altLang="zh-CN" dirty="0" smtClean="0"/>
              <a:t>a</a:t>
            </a:r>
            <a:r>
              <a:rPr lang="zh-CN" altLang="en-US" dirty="0" smtClean="0"/>
              <a:t> </a:t>
            </a:r>
            <a:r>
              <a:rPr lang="en-US" altLang="zh-CN" dirty="0" smtClean="0"/>
              <a:t>very</a:t>
            </a:r>
            <a:r>
              <a:rPr lang="zh-CN" altLang="en-US" dirty="0" smtClean="0"/>
              <a:t> </a:t>
            </a:r>
            <a:r>
              <a:rPr lang="en-US" altLang="zh-CN" dirty="0" smtClean="0"/>
              <a:t>flexible</a:t>
            </a:r>
            <a:r>
              <a:rPr lang="zh-CN" altLang="en-US" dirty="0" smtClean="0"/>
              <a:t> </a:t>
            </a:r>
            <a:r>
              <a:rPr lang="en-US" altLang="zh-CN" dirty="0" smtClean="0"/>
              <a:t>and</a:t>
            </a:r>
            <a:r>
              <a:rPr lang="zh-CN" altLang="en-US" dirty="0" smtClean="0"/>
              <a:t> </a:t>
            </a:r>
            <a:r>
              <a:rPr lang="en-US" altLang="zh-CN" dirty="0" smtClean="0"/>
              <a:t>general</a:t>
            </a:r>
            <a:r>
              <a:rPr lang="zh-CN" altLang="en-US" dirty="0" smtClean="0"/>
              <a:t> </a:t>
            </a:r>
            <a:r>
              <a:rPr lang="en-US" altLang="zh-CN" dirty="0" smtClean="0"/>
              <a:t>data</a:t>
            </a:r>
            <a:r>
              <a:rPr lang="zh-CN" altLang="en-US" dirty="0" smtClean="0"/>
              <a:t> </a:t>
            </a:r>
            <a:r>
              <a:rPr lang="en-US" altLang="zh-CN" dirty="0" smtClean="0"/>
              <a:t>structure,</a:t>
            </a:r>
            <a:r>
              <a:rPr lang="zh-CN" altLang="en-US" dirty="0" smtClean="0"/>
              <a:t> </a:t>
            </a:r>
            <a:r>
              <a:rPr lang="en-US" altLang="zh-CN" dirty="0" smtClean="0"/>
              <a:t>and</a:t>
            </a:r>
            <a:r>
              <a:rPr lang="zh-CN" altLang="en-US" dirty="0" smtClean="0"/>
              <a:t> </a:t>
            </a:r>
            <a:r>
              <a:rPr lang="en-US" altLang="zh-CN" dirty="0" smtClean="0"/>
              <a:t>many</a:t>
            </a:r>
            <a:r>
              <a:rPr lang="zh-CN" altLang="en-US" dirty="0" smtClean="0"/>
              <a:t> </a:t>
            </a:r>
            <a:r>
              <a:rPr lang="en-US" altLang="zh-CN" dirty="0" smtClean="0"/>
              <a:t>data</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reformulated</a:t>
            </a:r>
            <a:r>
              <a:rPr lang="zh-CN" altLang="en-US" dirty="0" smtClean="0"/>
              <a:t> </a:t>
            </a:r>
            <a:r>
              <a:rPr lang="en-US" altLang="zh-CN" dirty="0" smtClean="0"/>
              <a:t>as</a:t>
            </a:r>
            <a:r>
              <a:rPr lang="zh-CN" altLang="en-US" dirty="0" smtClean="0"/>
              <a:t> </a:t>
            </a:r>
            <a:r>
              <a:rPr lang="en-US" altLang="zh-CN" dirty="0" smtClean="0"/>
              <a:t>networks.</a:t>
            </a:r>
            <a:r>
              <a:rPr lang="zh-CN" altLang="en-US" dirty="0" smtClean="0"/>
              <a:t> </a:t>
            </a:r>
            <a:r>
              <a:rPr lang="en-US" altLang="zh-CN" dirty="0" smtClean="0"/>
              <a:t>Therefore,</a:t>
            </a:r>
            <a:r>
              <a:rPr lang="zh-CN" altLang="en-US" dirty="0" smtClean="0"/>
              <a:t> </a:t>
            </a:r>
            <a:r>
              <a:rPr lang="en-US" altLang="zh-CN" dirty="0" smtClean="0"/>
              <a:t>if</a:t>
            </a:r>
            <a:r>
              <a:rPr lang="zh-CN" altLang="en-US" dirty="0" smtClean="0"/>
              <a:t> </a:t>
            </a:r>
            <a:r>
              <a:rPr lang="en-US" altLang="zh-CN" dirty="0" smtClean="0"/>
              <a:t>we</a:t>
            </a:r>
          </a:p>
          <a:p>
            <a:r>
              <a:rPr lang="en-US" altLang="zh-CN" dirty="0" smtClean="0"/>
              <a:t>can</a:t>
            </a:r>
            <a:r>
              <a:rPr lang="zh-CN" altLang="en-US" dirty="0" smtClean="0"/>
              <a:t> </a:t>
            </a:r>
            <a:r>
              <a:rPr lang="en-US" altLang="zh-CN" dirty="0" smtClean="0"/>
              <a:t>solve</a:t>
            </a:r>
            <a:r>
              <a:rPr lang="zh-CN" altLang="en-US" dirty="0" smtClean="0"/>
              <a:t> </a:t>
            </a:r>
            <a:r>
              <a:rPr lang="en-US" altLang="zh-CN" dirty="0" smtClean="0"/>
              <a:t>problems</a:t>
            </a:r>
            <a:r>
              <a:rPr lang="zh-CN" altLang="en-US" dirty="0" smtClean="0"/>
              <a:t> </a:t>
            </a:r>
            <a:r>
              <a:rPr lang="en-US" altLang="zh-CN" dirty="0" smtClean="0"/>
              <a:t>on</a:t>
            </a:r>
            <a:r>
              <a:rPr lang="zh-CN" altLang="en-US" dirty="0" smtClean="0"/>
              <a:t> </a:t>
            </a:r>
            <a:r>
              <a:rPr lang="en-US" altLang="zh-CN" dirty="0" smtClean="0"/>
              <a:t>networks,</a:t>
            </a:r>
            <a:r>
              <a:rPr lang="zh-CN" altLang="en-US" dirty="0" smtClean="0"/>
              <a:t> </a:t>
            </a:r>
            <a:r>
              <a:rPr lang="en-US" altLang="zh-CN" dirty="0" smtClean="0"/>
              <a:t>many</a:t>
            </a:r>
            <a:r>
              <a:rPr lang="zh-CN" altLang="en-US" dirty="0" smtClean="0"/>
              <a:t> </a:t>
            </a:r>
            <a:r>
              <a:rPr lang="en-US" altLang="zh-CN" dirty="0" smtClean="0"/>
              <a:t>problems</a:t>
            </a:r>
            <a:r>
              <a:rPr lang="zh-CN" altLang="en-US" dirty="0" smtClean="0"/>
              <a:t> </a:t>
            </a:r>
            <a:r>
              <a:rPr lang="en-US" altLang="zh-CN" dirty="0" smtClean="0"/>
              <a:t>on</a:t>
            </a:r>
            <a:r>
              <a:rPr lang="zh-CN" altLang="en-US" dirty="0" smtClean="0"/>
              <a:t> </a:t>
            </a:r>
            <a:r>
              <a:rPr lang="en-US" altLang="zh-CN" dirty="0" smtClean="0"/>
              <a:t>other</a:t>
            </a:r>
            <a:r>
              <a:rPr lang="zh-CN" altLang="en-US" dirty="0" smtClean="0"/>
              <a:t> </a:t>
            </a:r>
            <a:r>
              <a:rPr lang="en-US" altLang="zh-CN" dirty="0" smtClean="0"/>
              <a:t>data</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solved</a:t>
            </a:r>
            <a:r>
              <a:rPr lang="zh-CN" altLang="en-US" dirty="0" smtClean="0"/>
              <a:t> </a:t>
            </a:r>
            <a:r>
              <a:rPr lang="en-US" altLang="zh-CN" dirty="0" smtClean="0"/>
              <a:t>as</a:t>
            </a:r>
            <a:r>
              <a:rPr lang="zh-CN" altLang="en-US" dirty="0" smtClean="0"/>
              <a:t> </a:t>
            </a:r>
            <a:r>
              <a:rPr lang="en-US" altLang="zh-CN" dirty="0" smtClean="0"/>
              <a:t>well.</a:t>
            </a:r>
            <a:r>
              <a:rPr lang="zh-CN" altLang="en-US" dirty="0" smtClean="0"/>
              <a:t> </a:t>
            </a:r>
            <a:endParaRPr lang="en-US" altLang="zh-CN" dirty="0" smtClean="0"/>
          </a:p>
        </p:txBody>
      </p:sp>
    </p:spTree>
    <p:extLst>
      <p:ext uri="{BB962C8B-B14F-4D97-AF65-F5344CB8AC3E}">
        <p14:creationId xmlns:p14="http://schemas.microsoft.com/office/powerpoint/2010/main" val="1514757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lvl1pPr>
              <a:lnSpc>
                <a:spcPct val="100000"/>
              </a:lnSpc>
              <a:spcBef>
                <a:spcPts val="400"/>
              </a:spcBef>
              <a:defRPr sz="1200">
                <a:latin typeface="Calibri"/>
                <a:ea typeface="Calibri"/>
                <a:cs typeface="Calibri"/>
                <a:sym typeface="Calibri"/>
              </a:defRPr>
            </a:lvl1pPr>
          </a:lstStyle>
          <a:p>
            <a:r>
              <a:t>Demo’cratic</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To</a:t>
            </a:r>
            <a:r>
              <a:rPr lang="zh-CN" altLang="en-US" dirty="0" smtClean="0"/>
              <a:t> </a:t>
            </a:r>
            <a:r>
              <a:rPr lang="en-US" altLang="zh-CN" dirty="0" smtClean="0"/>
              <a:t>analyze</a:t>
            </a:r>
            <a:r>
              <a:rPr lang="zh-CN" altLang="en-US" dirty="0" smtClean="0"/>
              <a:t> </a:t>
            </a:r>
            <a:r>
              <a:rPr lang="en-US" altLang="zh-CN" dirty="0" smtClean="0"/>
              <a:t>networks,</a:t>
            </a:r>
            <a:r>
              <a:rPr lang="zh-CN" altLang="en-US" dirty="0" smtClean="0"/>
              <a:t> </a:t>
            </a:r>
            <a:r>
              <a:rPr lang="en-US" altLang="zh-CN" dirty="0" smtClean="0"/>
              <a:t>the</a:t>
            </a:r>
            <a:r>
              <a:rPr lang="zh-CN" altLang="en-US" dirty="0" smtClean="0"/>
              <a:t> </a:t>
            </a:r>
            <a:r>
              <a:rPr lang="en-US" altLang="zh-CN" dirty="0" smtClean="0"/>
              <a:t>first</a:t>
            </a:r>
            <a:r>
              <a:rPr lang="zh-CN" altLang="en-US" dirty="0" smtClean="0"/>
              <a:t> </a:t>
            </a:r>
            <a:r>
              <a:rPr lang="en-US" altLang="zh-CN" dirty="0" smtClean="0"/>
              <a:t>step</a:t>
            </a:r>
            <a:r>
              <a:rPr lang="zh-CN" altLang="en-US" dirty="0" smtClean="0"/>
              <a:t> </a:t>
            </a:r>
            <a:r>
              <a:rPr lang="en-US" altLang="zh-CN" dirty="0" smtClean="0"/>
              <a:t>is</a:t>
            </a:r>
            <a:r>
              <a:rPr lang="zh-CN" altLang="en-US" dirty="0" smtClean="0"/>
              <a:t> </a:t>
            </a:r>
            <a:r>
              <a:rPr lang="en-US" altLang="zh-CN" dirty="0" smtClean="0"/>
              <a:t>to</a:t>
            </a:r>
            <a:r>
              <a:rPr lang="zh-CN" altLang="en-US" dirty="0" smtClean="0"/>
              <a:t> </a:t>
            </a:r>
            <a:r>
              <a:rPr lang="en-US" altLang="zh-CN" dirty="0" smtClean="0"/>
              <a:t>effectively</a:t>
            </a:r>
            <a:r>
              <a:rPr lang="zh-CN" altLang="en-US" dirty="0" smtClean="0"/>
              <a:t> </a:t>
            </a:r>
            <a:r>
              <a:rPr lang="en-US" altLang="zh-CN" dirty="0" smtClean="0"/>
              <a:t>represent</a:t>
            </a:r>
            <a:r>
              <a:rPr lang="zh-CN" altLang="en-US" dirty="0" smtClean="0"/>
              <a:t> </a:t>
            </a:r>
            <a:r>
              <a:rPr lang="en-US" altLang="zh-CN" dirty="0" smtClean="0"/>
              <a:t>networks</a:t>
            </a:r>
            <a:r>
              <a:rPr lang="zh-CN" altLang="zh-CN" dirty="0" smtClean="0"/>
              <a:t>,</a:t>
            </a:r>
            <a:r>
              <a:rPr lang="zh-CN" altLang="en-US" dirty="0" smtClean="0"/>
              <a:t> </a:t>
            </a:r>
            <a:r>
              <a:rPr lang="en-US" altLang="zh-CN" dirty="0" smtClean="0"/>
              <a:t>which</a:t>
            </a:r>
            <a:r>
              <a:rPr lang="zh-CN" altLang="en-US" dirty="0" smtClean="0"/>
              <a:t> </a:t>
            </a:r>
            <a:r>
              <a:rPr lang="en-US" altLang="zh-CN" dirty="0" smtClean="0"/>
              <a:t>largely</a:t>
            </a:r>
            <a:r>
              <a:rPr lang="zh-CN" altLang="en-US" dirty="0" smtClean="0"/>
              <a:t> </a:t>
            </a:r>
            <a:r>
              <a:rPr lang="en-US" altLang="zh-CN" dirty="0" smtClean="0"/>
              <a:t>determine</a:t>
            </a:r>
            <a:r>
              <a:rPr lang="zh-CN" altLang="en-US" dirty="0" smtClean="0"/>
              <a:t> </a:t>
            </a:r>
            <a:r>
              <a:rPr lang="en-US" altLang="zh-CN" dirty="0" smtClean="0"/>
              <a:t>the</a:t>
            </a:r>
            <a:r>
              <a:rPr lang="zh-CN" altLang="en-US" dirty="0" smtClean="0"/>
              <a:t> </a:t>
            </a:r>
            <a:r>
              <a:rPr lang="en-US" altLang="zh-CN" dirty="0" smtClean="0"/>
              <a:t>performance</a:t>
            </a:r>
            <a:r>
              <a:rPr lang="zh-CN" altLang="en-US" dirty="0" smtClean="0"/>
              <a:t> </a:t>
            </a:r>
            <a:r>
              <a:rPr lang="en-US" altLang="zh-CN" dirty="0" smtClean="0"/>
              <a:t>of</a:t>
            </a:r>
            <a:r>
              <a:rPr lang="zh-CN" altLang="en-US" dirty="0" smtClean="0"/>
              <a:t> </a:t>
            </a:r>
            <a:r>
              <a:rPr lang="en-US" altLang="zh-CN" dirty="0" smtClean="0"/>
              <a:t>many</a:t>
            </a:r>
            <a:r>
              <a:rPr lang="zh-CN" altLang="en-US" dirty="0" smtClean="0"/>
              <a:t> </a:t>
            </a:r>
            <a:r>
              <a:rPr lang="en-US" altLang="zh-CN" dirty="0" smtClean="0"/>
              <a:t>follow</a:t>
            </a:r>
            <a:r>
              <a:rPr lang="zh-CN" altLang="en-US" dirty="0" smtClean="0"/>
              <a:t> </a:t>
            </a:r>
            <a:r>
              <a:rPr lang="en-US" altLang="zh-CN" dirty="0" smtClean="0"/>
              <a:t>up</a:t>
            </a:r>
            <a:r>
              <a:rPr lang="zh-CN" altLang="en-US" dirty="0" smtClean="0"/>
              <a:t> </a:t>
            </a:r>
            <a:r>
              <a:rPr lang="en-US" altLang="zh-CN" dirty="0" smtClean="0"/>
              <a:t>tasks</a:t>
            </a:r>
            <a:r>
              <a:rPr lang="zh-CN" altLang="en-US" dirty="0" smtClean="0"/>
              <a:t> </a:t>
            </a:r>
            <a:r>
              <a:rPr lang="en-US" altLang="zh-CN" dirty="0" smtClean="0"/>
              <a:t>on</a:t>
            </a:r>
            <a:r>
              <a:rPr lang="zh-CN" altLang="en-US" dirty="0" smtClean="0"/>
              <a:t> </a:t>
            </a:r>
            <a:r>
              <a:rPr lang="en-US" altLang="zh-CN" dirty="0" smtClean="0"/>
              <a:t>networks.</a:t>
            </a:r>
            <a:r>
              <a:rPr lang="zh-CN" altLang="en-US" dirty="0" smtClean="0"/>
              <a:t> </a:t>
            </a:r>
            <a:r>
              <a:rPr lang="en-US" altLang="zh-CN" dirty="0" smtClean="0"/>
              <a:t>You</a:t>
            </a:r>
            <a:r>
              <a:rPr lang="zh-CN" altLang="en-US" dirty="0" smtClean="0"/>
              <a:t> </a:t>
            </a:r>
            <a:r>
              <a:rPr lang="en-US" altLang="zh-CN" dirty="0" smtClean="0"/>
              <a:t>may</a:t>
            </a:r>
            <a:r>
              <a:rPr lang="zh-CN" altLang="en-US" dirty="0" smtClean="0"/>
              <a:t> </a:t>
            </a:r>
            <a:r>
              <a:rPr lang="en-US" altLang="zh-CN" dirty="0" smtClean="0"/>
              <a:t>think</a:t>
            </a:r>
            <a:r>
              <a:rPr lang="zh-CN" altLang="en-US" dirty="0" smtClean="0"/>
              <a:t> </a:t>
            </a:r>
            <a:r>
              <a:rPr lang="en-US" altLang="zh-CN" dirty="0" smtClean="0"/>
              <a:t>this</a:t>
            </a:r>
            <a:r>
              <a:rPr lang="zh-CN" altLang="en-US" dirty="0" smtClean="0"/>
              <a:t> </a:t>
            </a:r>
            <a:r>
              <a:rPr lang="en-US" altLang="zh-CN" dirty="0" smtClean="0"/>
              <a:t>is</a:t>
            </a:r>
            <a:r>
              <a:rPr lang="zh-CN" altLang="en-US" dirty="0" smtClean="0"/>
              <a:t>  </a:t>
            </a:r>
            <a:r>
              <a:rPr lang="en-US" altLang="zh-CN" dirty="0" smtClean="0"/>
              <a:t>very</a:t>
            </a:r>
            <a:r>
              <a:rPr lang="zh-CN" altLang="en-US" dirty="0" smtClean="0"/>
              <a:t> </a:t>
            </a:r>
            <a:r>
              <a:rPr lang="en-US" altLang="zh-CN" dirty="0" smtClean="0"/>
              <a:t>easy</a:t>
            </a:r>
            <a:r>
              <a:rPr lang="zh-CN" altLang="en-US" dirty="0" smtClean="0"/>
              <a:t> </a:t>
            </a:r>
            <a:r>
              <a:rPr lang="en-US" altLang="zh-CN" dirty="0" smtClean="0"/>
              <a:t>by</a:t>
            </a:r>
            <a:r>
              <a:rPr lang="zh-CN" altLang="en-US" dirty="0" smtClean="0"/>
              <a:t> </a:t>
            </a:r>
            <a:r>
              <a:rPr lang="en-US" altLang="zh-CN" dirty="0" smtClean="0"/>
              <a:t>simply</a:t>
            </a:r>
            <a:r>
              <a:rPr lang="zh-CN" altLang="en-US" dirty="0" smtClean="0"/>
              <a:t> </a:t>
            </a:r>
            <a:r>
              <a:rPr lang="en-US" altLang="zh-CN" dirty="0" smtClean="0"/>
              <a:t>representing</a:t>
            </a:r>
            <a:r>
              <a:rPr lang="zh-CN" altLang="en-US" dirty="0" smtClean="0"/>
              <a:t> </a:t>
            </a:r>
            <a:r>
              <a:rPr lang="en-US" altLang="zh-CN" dirty="0" smtClean="0"/>
              <a:t>networks</a:t>
            </a:r>
            <a:r>
              <a:rPr lang="zh-CN" altLang="en-US" dirty="0" smtClean="0"/>
              <a:t> </a:t>
            </a:r>
            <a:r>
              <a:rPr lang="en-US" altLang="zh-CN" dirty="0" smtClean="0"/>
              <a:t>as</a:t>
            </a:r>
            <a:r>
              <a:rPr lang="zh-CN" altLang="en-US" dirty="0" smtClean="0"/>
              <a:t> </a:t>
            </a:r>
            <a:r>
              <a:rPr lang="en-US" altLang="zh-CN" dirty="0" smtClean="0"/>
              <a:t>adjacency</a:t>
            </a:r>
            <a:r>
              <a:rPr lang="zh-CN" altLang="en-US" dirty="0" smtClean="0"/>
              <a:t> </a:t>
            </a:r>
            <a:r>
              <a:rPr lang="en-US" altLang="zh-CN" dirty="0" smtClean="0"/>
              <a:t>matrices.</a:t>
            </a:r>
            <a:r>
              <a:rPr lang="zh-CN" altLang="en-US" dirty="0" smtClean="0"/>
              <a:t> </a:t>
            </a:r>
            <a:r>
              <a:rPr lang="en-US" altLang="zh-CN" dirty="0" smtClean="0"/>
              <a:t>However,</a:t>
            </a:r>
            <a:r>
              <a:rPr lang="zh-CN" altLang="en-US" dirty="0" smtClean="0"/>
              <a:t> </a:t>
            </a:r>
            <a:r>
              <a:rPr lang="en-US" altLang="zh-CN" dirty="0" smtClean="0"/>
              <a:t>this</a:t>
            </a:r>
            <a:r>
              <a:rPr lang="zh-CN" altLang="en-US" dirty="0" smtClean="0"/>
              <a:t> </a:t>
            </a:r>
            <a:r>
              <a:rPr lang="en-US" altLang="zh-CN" dirty="0" smtClean="0"/>
              <a:t>type</a:t>
            </a:r>
            <a:r>
              <a:rPr lang="zh-CN" altLang="en-US" dirty="0" smtClean="0"/>
              <a:t> </a:t>
            </a:r>
            <a:r>
              <a:rPr lang="en-US" altLang="zh-CN" dirty="0" smtClean="0"/>
              <a:t>of</a:t>
            </a:r>
            <a:r>
              <a:rPr lang="zh-CN" altLang="en-US" dirty="0" smtClean="0"/>
              <a:t> </a:t>
            </a:r>
            <a:r>
              <a:rPr lang="en-US" altLang="zh-CN" dirty="0" smtClean="0"/>
              <a:t>representations</a:t>
            </a:r>
            <a:r>
              <a:rPr lang="zh-CN" altLang="en-US" dirty="0" smtClean="0"/>
              <a:t> </a:t>
            </a:r>
            <a:r>
              <a:rPr lang="en-US" altLang="zh-CN" dirty="0" smtClean="0"/>
              <a:t>suffers</a:t>
            </a:r>
            <a:r>
              <a:rPr lang="zh-CN" altLang="en-US" dirty="0" smtClean="0"/>
              <a:t> </a:t>
            </a:r>
            <a:r>
              <a:rPr lang="en-US" altLang="zh-CN" dirty="0" smtClean="0"/>
              <a:t>from</a:t>
            </a:r>
            <a:r>
              <a:rPr lang="zh-CN" altLang="en-US" dirty="0" smtClean="0"/>
              <a:t> </a:t>
            </a:r>
            <a:r>
              <a:rPr lang="en-US" altLang="zh-CN" dirty="0" smtClean="0"/>
              <a:t>serious</a:t>
            </a:r>
            <a:r>
              <a:rPr lang="zh-CN" altLang="en-US" dirty="0" smtClean="0"/>
              <a:t> </a:t>
            </a:r>
            <a:r>
              <a:rPr lang="en-US" altLang="zh-CN" dirty="0" smtClean="0"/>
              <a:t>problem</a:t>
            </a:r>
            <a:r>
              <a:rPr lang="zh-CN" altLang="en-US" dirty="0" smtClean="0"/>
              <a:t> </a:t>
            </a:r>
            <a:r>
              <a:rPr lang="en-US" altLang="zh-CN" dirty="0" smtClean="0"/>
              <a:t>of</a:t>
            </a:r>
            <a:r>
              <a:rPr lang="zh-CN" altLang="en-US" dirty="0" smtClean="0"/>
              <a:t> </a:t>
            </a:r>
            <a:r>
              <a:rPr lang="en-US" altLang="zh-CN" dirty="0" smtClean="0"/>
              <a:t>data</a:t>
            </a:r>
            <a:r>
              <a:rPr lang="zh-CN" altLang="en-US" dirty="0" smtClean="0"/>
              <a:t> </a:t>
            </a:r>
            <a:r>
              <a:rPr lang="en-US" altLang="zh-CN" dirty="0" err="1" smtClean="0"/>
              <a:t>sparsity</a:t>
            </a:r>
            <a:r>
              <a:rPr lang="zh-CN" altLang="zh-CN" dirty="0" smtClean="0"/>
              <a:t> </a:t>
            </a:r>
            <a:r>
              <a:rPr lang="en-US" altLang="zh-CN" dirty="0" smtClean="0"/>
              <a:t>and</a:t>
            </a:r>
            <a:r>
              <a:rPr lang="zh-CN" altLang="en-US" dirty="0" smtClean="0"/>
              <a:t> </a:t>
            </a:r>
            <a:r>
              <a:rPr lang="en-US" altLang="zh-CN" dirty="0" smtClean="0"/>
              <a:t>high-dimensionality,</a:t>
            </a:r>
            <a:r>
              <a:rPr lang="zh-CN" altLang="en-US" dirty="0" smtClean="0"/>
              <a:t> </a:t>
            </a:r>
            <a:r>
              <a:rPr lang="en-US" altLang="zh-CN" dirty="0" smtClean="0"/>
              <a:t>which</a:t>
            </a:r>
            <a:r>
              <a:rPr lang="zh-CN" altLang="en-US" dirty="0" smtClean="0"/>
              <a:t> </a:t>
            </a:r>
            <a:r>
              <a:rPr lang="en-US" altLang="zh-CN" dirty="0" smtClean="0"/>
              <a:t>does</a:t>
            </a:r>
            <a:r>
              <a:rPr lang="zh-CN" altLang="en-US" dirty="0" smtClean="0"/>
              <a:t> </a:t>
            </a:r>
            <a:r>
              <a:rPr lang="en-US" altLang="zh-CN" dirty="0" smtClean="0"/>
              <a:t>not</a:t>
            </a:r>
            <a:r>
              <a:rPr lang="zh-CN" altLang="en-US" dirty="0" smtClean="0"/>
              <a:t> </a:t>
            </a:r>
            <a:r>
              <a:rPr lang="en-US" altLang="zh-CN" dirty="0" smtClean="0"/>
              <a:t>facility</a:t>
            </a:r>
            <a:r>
              <a:rPr lang="zh-CN" altLang="en-US" dirty="0" smtClean="0"/>
              <a:t> </a:t>
            </a:r>
            <a:r>
              <a:rPr lang="en-US" altLang="zh-CN" dirty="0" smtClean="0"/>
              <a:t>computation</a:t>
            </a:r>
            <a:r>
              <a:rPr lang="zh-CN" altLang="en-US" dirty="0" smtClean="0"/>
              <a:t> </a:t>
            </a:r>
            <a:r>
              <a:rPr lang="en-US" altLang="zh-CN" dirty="0" smtClean="0"/>
              <a:t>for</a:t>
            </a:r>
            <a:r>
              <a:rPr lang="zh-CN" altLang="en-US" dirty="0" smtClean="0"/>
              <a:t> </a:t>
            </a:r>
            <a:r>
              <a:rPr lang="en-US" altLang="zh-CN" dirty="0" smtClean="0"/>
              <a:t>network</a:t>
            </a:r>
            <a:r>
              <a:rPr lang="zh-CN" altLang="en-US" dirty="0" smtClean="0"/>
              <a:t> </a:t>
            </a:r>
            <a:r>
              <a:rPr lang="en-US" altLang="zh-CN" dirty="0" smtClean="0"/>
              <a:t>analysis</a:t>
            </a:r>
            <a:r>
              <a:rPr lang="zh-CN" altLang="zh-CN" dirty="0" smtClean="0"/>
              <a:t>.</a:t>
            </a:r>
            <a:r>
              <a:rPr lang="zh-CN" altLang="en-US" dirty="0" smtClean="0"/>
              <a:t> </a:t>
            </a:r>
            <a:r>
              <a:rPr lang="en-US" altLang="zh-CN" dirty="0" smtClean="0"/>
              <a:t>Meanwhile,</a:t>
            </a:r>
            <a:r>
              <a:rPr lang="zh-CN" altLang="en-US" dirty="0" smtClean="0"/>
              <a:t> </a:t>
            </a:r>
            <a:r>
              <a:rPr lang="en-US" altLang="zh-CN" dirty="0" smtClean="0"/>
              <a:t>it</a:t>
            </a:r>
            <a:r>
              <a:rPr lang="zh-CN" altLang="en-US" dirty="0" smtClean="0"/>
              <a:t> </a:t>
            </a:r>
            <a:r>
              <a:rPr lang="en-US" altLang="zh-CN" dirty="0" smtClean="0"/>
              <a:t>do</a:t>
            </a:r>
            <a:r>
              <a:rPr lang="zh-CN" altLang="en-US" dirty="0" smtClean="0"/>
              <a:t> </a:t>
            </a:r>
            <a:r>
              <a:rPr lang="en-US" altLang="zh-CN" dirty="0" smtClean="0"/>
              <a:t>not</a:t>
            </a:r>
            <a:r>
              <a:rPr lang="zh-CN" altLang="en-US" dirty="0" smtClean="0"/>
              <a:t> </a:t>
            </a:r>
            <a:r>
              <a:rPr lang="en-US" altLang="zh-CN" dirty="0" smtClean="0"/>
              <a:t>represent</a:t>
            </a:r>
            <a:r>
              <a:rPr lang="zh-CN" altLang="en-US" dirty="0" smtClean="0"/>
              <a:t> </a:t>
            </a:r>
            <a:r>
              <a:rPr lang="en-US" altLang="zh-CN" dirty="0" smtClean="0"/>
              <a:t>any</a:t>
            </a:r>
            <a:r>
              <a:rPr lang="zh-CN" altLang="en-US" dirty="0" smtClean="0"/>
              <a:t> </a:t>
            </a:r>
            <a:r>
              <a:rPr lang="en-US" altLang="zh-CN" dirty="0" smtClean="0"/>
              <a:t>semantics,</a:t>
            </a:r>
            <a:r>
              <a:rPr lang="zh-CN" altLang="en-US" dirty="0" smtClean="0"/>
              <a:t> </a:t>
            </a:r>
            <a:r>
              <a:rPr lang="en-US" altLang="zh-CN" dirty="0" smtClean="0"/>
              <a:t>making</a:t>
            </a:r>
            <a:r>
              <a:rPr lang="zh-CN" altLang="en-US" dirty="0" smtClean="0"/>
              <a:t> </a:t>
            </a:r>
            <a:r>
              <a:rPr lang="en-US" altLang="zh-CN" dirty="0" smtClean="0"/>
              <a:t>it</a:t>
            </a:r>
            <a:r>
              <a:rPr lang="zh-CN" altLang="en-US" dirty="0" smtClean="0"/>
              <a:t> </a:t>
            </a:r>
            <a:r>
              <a:rPr lang="en-US" altLang="zh-CN" dirty="0" smtClean="0"/>
              <a:t>difficult</a:t>
            </a:r>
            <a:r>
              <a:rPr lang="zh-CN" altLang="en-US" dirty="0" smtClean="0"/>
              <a:t> </a:t>
            </a:r>
            <a:r>
              <a:rPr lang="en-US" altLang="zh-CN" dirty="0" smtClean="0"/>
              <a:t>to</a:t>
            </a:r>
            <a:r>
              <a:rPr lang="zh-CN" altLang="en-US" dirty="0" smtClean="0"/>
              <a:t> </a:t>
            </a:r>
            <a:r>
              <a:rPr lang="en-US" altLang="zh-CN" dirty="0" smtClean="0"/>
              <a:t>understand</a:t>
            </a:r>
            <a:r>
              <a:rPr lang="zh-CN" altLang="en-US" dirty="0" smtClean="0"/>
              <a:t> </a:t>
            </a:r>
            <a:r>
              <a:rPr lang="en-US" altLang="zh-CN" dirty="0" smtClean="0"/>
              <a:t>networks.</a:t>
            </a:r>
            <a:r>
              <a:rPr lang="zh-CN" altLang="en-US" dirty="0" smtClean="0"/>
              <a:t> </a:t>
            </a:r>
            <a:endParaRPr lang="en-US" altLang="zh-CN" dirty="0" smtClean="0"/>
          </a:p>
          <a:p>
            <a:endParaRPr lang="en-US" altLang="zh-CN" dirty="0" smtClean="0"/>
          </a:p>
        </p:txBody>
      </p:sp>
    </p:spTree>
    <p:extLst>
      <p:ext uri="{BB962C8B-B14F-4D97-AF65-F5344CB8AC3E}">
        <p14:creationId xmlns:p14="http://schemas.microsoft.com/office/powerpoint/2010/main" val="1135189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a:t>
            </a:r>
            <a:r>
              <a:rPr lang="en-US" altLang="zh-CN" dirty="0" smtClean="0"/>
              <a:t>,</a:t>
            </a:r>
            <a:r>
              <a:rPr lang="zh-CN" altLang="en-US" dirty="0" smtClean="0"/>
              <a:t> </a:t>
            </a:r>
            <a:r>
              <a:rPr lang="en-US" altLang="zh-CN" dirty="0" smtClean="0"/>
              <a:t>the</a:t>
            </a:r>
            <a:r>
              <a:rPr lang="zh-CN" altLang="en-US" dirty="0" smtClean="0"/>
              <a:t> </a:t>
            </a:r>
            <a:r>
              <a:rPr lang="en-US" altLang="zh-CN" dirty="0" smtClean="0"/>
              <a:t>research</a:t>
            </a:r>
            <a:r>
              <a:rPr lang="zh-CN" altLang="en-US" dirty="0" smtClean="0"/>
              <a:t> </a:t>
            </a:r>
            <a:r>
              <a:rPr lang="en-US" altLang="zh-CN" dirty="0" smtClean="0"/>
              <a:t>question</a:t>
            </a:r>
            <a:r>
              <a:rPr lang="zh-CN" altLang="en-US" dirty="0" smtClean="0"/>
              <a:t> </a:t>
            </a:r>
            <a:r>
              <a:rPr lang="en-US" altLang="zh-CN" dirty="0" smtClean="0"/>
              <a:t>I</a:t>
            </a:r>
            <a:r>
              <a:rPr lang="zh-CN" altLang="en-US" dirty="0" smtClean="0"/>
              <a:t> </a:t>
            </a:r>
            <a:r>
              <a:rPr lang="en-US" altLang="zh-CN" dirty="0" smtClean="0"/>
              <a:t>try</a:t>
            </a:r>
            <a:r>
              <a:rPr lang="zh-CN" altLang="en-US" dirty="0" smtClean="0"/>
              <a:t> </a:t>
            </a:r>
            <a:r>
              <a:rPr lang="en-US" altLang="zh-CN" dirty="0" smtClean="0"/>
              <a:t>to</a:t>
            </a:r>
            <a:r>
              <a:rPr lang="zh-CN" altLang="en-US" dirty="0" smtClean="0"/>
              <a:t> </a:t>
            </a:r>
            <a:r>
              <a:rPr lang="en-US" altLang="zh-CN" dirty="0" smtClean="0"/>
              <a:t>answer</a:t>
            </a:r>
            <a:r>
              <a:rPr lang="zh-CN" altLang="en-US" dirty="0" smtClean="0"/>
              <a:t> </a:t>
            </a:r>
            <a:r>
              <a:rPr lang="en-US" altLang="zh-CN" dirty="0" smtClean="0"/>
              <a:t>is:</a:t>
            </a:r>
            <a:r>
              <a:rPr lang="zh-CN" altLang="en-US" dirty="0" smtClean="0"/>
              <a:t> </a:t>
            </a:r>
            <a:r>
              <a:rPr lang="en-US" altLang="zh-CN" dirty="0" smtClean="0"/>
              <a:t>how</a:t>
            </a:r>
            <a:r>
              <a:rPr lang="zh-CN" altLang="en-US" dirty="0" smtClean="0"/>
              <a:t> </a:t>
            </a:r>
            <a:r>
              <a:rPr lang="en-US" altLang="zh-CN" dirty="0" smtClean="0"/>
              <a:t>to</a:t>
            </a:r>
            <a:r>
              <a:rPr lang="zh-CN" altLang="en-US" dirty="0" smtClean="0"/>
              <a:t> </a:t>
            </a:r>
            <a:r>
              <a:rPr lang="en-US" altLang="zh-CN" dirty="0" smtClean="0"/>
              <a:t>effectively</a:t>
            </a:r>
            <a:r>
              <a:rPr lang="zh-CN" altLang="en-US" dirty="0" smtClean="0"/>
              <a:t> </a:t>
            </a:r>
            <a:r>
              <a:rPr lang="en-US" altLang="zh-CN" dirty="0" smtClean="0"/>
              <a:t>and</a:t>
            </a:r>
            <a:r>
              <a:rPr lang="zh-CN" altLang="en-US" dirty="0" smtClean="0"/>
              <a:t> </a:t>
            </a:r>
            <a:r>
              <a:rPr lang="en-US" altLang="zh-CN" dirty="0" smtClean="0"/>
              <a:t>efficiently</a:t>
            </a:r>
            <a:r>
              <a:rPr lang="zh-CN" altLang="en-US" dirty="0" smtClean="0"/>
              <a:t> </a:t>
            </a:r>
            <a:r>
              <a:rPr lang="en-US" altLang="zh-CN" dirty="0" smtClean="0"/>
              <a:t>learn</a:t>
            </a:r>
            <a:r>
              <a:rPr lang="zh-CN" altLang="en-US" dirty="0" smtClean="0"/>
              <a:t> </a:t>
            </a:r>
            <a:r>
              <a:rPr lang="en-US" altLang="zh-CN" dirty="0" smtClean="0"/>
              <a:t>the</a:t>
            </a:r>
            <a:r>
              <a:rPr lang="zh-CN" altLang="en-US" dirty="0" smtClean="0"/>
              <a:t> </a:t>
            </a:r>
            <a:r>
              <a:rPr lang="en-US" altLang="zh-CN" dirty="0" smtClean="0"/>
              <a:t>representation</a:t>
            </a:r>
            <a:r>
              <a:rPr lang="zh-CN" altLang="en-US" dirty="0" smtClean="0"/>
              <a:t> </a:t>
            </a:r>
            <a:r>
              <a:rPr lang="en-US" altLang="zh-CN" dirty="0" smtClean="0"/>
              <a:t>of</a:t>
            </a:r>
            <a:r>
              <a:rPr lang="zh-CN" altLang="en-US" dirty="0" smtClean="0"/>
              <a:t> </a:t>
            </a:r>
            <a:r>
              <a:rPr lang="en-US" altLang="zh-CN" dirty="0" smtClean="0"/>
              <a:t>networks</a:t>
            </a:r>
            <a:r>
              <a:rPr lang="zh-CN" altLang="en-US" dirty="0" smtClean="0"/>
              <a:t>?</a:t>
            </a:r>
            <a:endParaRPr lang="en-US" altLang="zh-CN" dirty="0" smtClean="0"/>
          </a:p>
          <a:p>
            <a:endParaRPr lang="en-US" altLang="zh-CN" dirty="0" smtClean="0"/>
          </a:p>
          <a:p>
            <a:r>
              <a:rPr lang="en-US" altLang="zh-CN" dirty="0" smtClean="0"/>
              <a:t>This</a:t>
            </a:r>
            <a:r>
              <a:rPr lang="zh-CN" altLang="en-US" dirty="0" smtClean="0"/>
              <a:t> </a:t>
            </a:r>
            <a:r>
              <a:rPr lang="en-US" altLang="zh-CN" dirty="0" smtClean="0"/>
              <a:t>is</a:t>
            </a:r>
            <a:r>
              <a:rPr lang="zh-CN" altLang="en-US" dirty="0" smtClean="0"/>
              <a:t> </a:t>
            </a:r>
            <a:r>
              <a:rPr lang="en-US" altLang="zh-CN" dirty="0" smtClean="0"/>
              <a:t>a</a:t>
            </a:r>
            <a:r>
              <a:rPr lang="zh-CN" altLang="en-US" dirty="0" smtClean="0"/>
              <a:t> </a:t>
            </a:r>
            <a:r>
              <a:rPr lang="en-US" altLang="zh-CN" dirty="0" smtClean="0"/>
              <a:t>very</a:t>
            </a:r>
            <a:r>
              <a:rPr lang="zh-CN" altLang="en-US" dirty="0" smtClean="0"/>
              <a:t> </a:t>
            </a:r>
            <a:r>
              <a:rPr lang="en-US" altLang="zh-CN" dirty="0" smtClean="0"/>
              <a:t>challenging</a:t>
            </a:r>
            <a:r>
              <a:rPr lang="zh-CN" altLang="en-US" dirty="0" smtClean="0"/>
              <a:t> </a:t>
            </a:r>
            <a:r>
              <a:rPr lang="en-US" altLang="zh-CN" dirty="0" smtClean="0"/>
              <a:t>problem</a:t>
            </a:r>
            <a:r>
              <a:rPr lang="zh-CN" altLang="en-US" dirty="0" smtClean="0"/>
              <a:t> </a:t>
            </a:r>
            <a:r>
              <a:rPr lang="en-US" altLang="zh-CN" dirty="0" smtClean="0"/>
              <a:t>since</a:t>
            </a:r>
            <a:r>
              <a:rPr lang="zh-CN" altLang="en-US" dirty="0" smtClean="0"/>
              <a:t> </a:t>
            </a:r>
            <a:r>
              <a:rPr lang="en-US" altLang="zh-CN" dirty="0" smtClean="0"/>
              <a:t>real-world</a:t>
            </a:r>
            <a:r>
              <a:rPr lang="zh-CN" altLang="en-US" dirty="0" smtClean="0"/>
              <a:t> </a:t>
            </a:r>
            <a:r>
              <a:rPr lang="en-US" altLang="zh-CN" dirty="0" smtClean="0"/>
              <a:t>networks</a:t>
            </a:r>
            <a:r>
              <a:rPr lang="zh-CN" altLang="en-US" dirty="0" smtClean="0"/>
              <a:t> </a:t>
            </a:r>
            <a:r>
              <a:rPr lang="en-US" altLang="zh-CN" dirty="0" smtClean="0"/>
              <a:t>are</a:t>
            </a:r>
            <a:r>
              <a:rPr lang="zh-CN" altLang="en-US" dirty="0" smtClean="0"/>
              <a:t> </a:t>
            </a:r>
            <a:r>
              <a:rPr lang="en-US" altLang="zh-CN" dirty="0" smtClean="0"/>
              <a:t>very</a:t>
            </a:r>
            <a:r>
              <a:rPr lang="zh-CN" altLang="en-US" dirty="0" smtClean="0"/>
              <a:t> </a:t>
            </a:r>
            <a:r>
              <a:rPr lang="en-US" altLang="zh-CN" dirty="0" smtClean="0"/>
              <a:t>large-scale,</a:t>
            </a:r>
            <a:r>
              <a:rPr lang="zh-CN" altLang="en-US" dirty="0" smtClean="0"/>
              <a:t> </a:t>
            </a:r>
            <a:r>
              <a:rPr lang="en-US" altLang="zh-CN" dirty="0" smtClean="0"/>
              <a:t>which</a:t>
            </a:r>
            <a:r>
              <a:rPr lang="zh-CN" altLang="en-US" dirty="0" smtClean="0"/>
              <a:t> </a:t>
            </a:r>
            <a:r>
              <a:rPr lang="en-US" altLang="zh-CN" dirty="0" smtClean="0"/>
              <a:t>usually</a:t>
            </a:r>
            <a:r>
              <a:rPr lang="zh-CN" altLang="en-US" dirty="0" smtClean="0"/>
              <a:t> </a:t>
            </a:r>
            <a:r>
              <a:rPr lang="en-US" altLang="zh-CN" dirty="0" smtClean="0"/>
              <a:t>contain</a:t>
            </a:r>
            <a:r>
              <a:rPr lang="zh-CN" altLang="en-US" dirty="0" smtClean="0"/>
              <a:t> </a:t>
            </a:r>
            <a:r>
              <a:rPr lang="en-US" altLang="zh-CN" dirty="0" smtClean="0"/>
              <a:t>millions</a:t>
            </a:r>
            <a:r>
              <a:rPr lang="zh-CN" altLang="en-US" dirty="0" smtClean="0"/>
              <a:t> </a:t>
            </a:r>
            <a:r>
              <a:rPr lang="en-US" altLang="zh-CN" dirty="0" smtClean="0"/>
              <a:t>of</a:t>
            </a:r>
            <a:r>
              <a:rPr lang="zh-CN" altLang="en-US" dirty="0" smtClean="0"/>
              <a:t> </a:t>
            </a:r>
            <a:r>
              <a:rPr lang="en-US" altLang="zh-CN" dirty="0" smtClean="0"/>
              <a:t>nodes</a:t>
            </a:r>
            <a:r>
              <a:rPr lang="zh-CN" altLang="en-US" dirty="0" smtClean="0"/>
              <a:t> </a:t>
            </a:r>
            <a:r>
              <a:rPr lang="en-US" altLang="zh-CN" dirty="0" smtClean="0"/>
              <a:t>and</a:t>
            </a:r>
            <a:r>
              <a:rPr lang="zh-CN" altLang="en-US" dirty="0" smtClean="0"/>
              <a:t> </a:t>
            </a:r>
            <a:r>
              <a:rPr lang="en-US" altLang="zh-CN" dirty="0" smtClean="0"/>
              <a:t>billions</a:t>
            </a:r>
            <a:r>
              <a:rPr lang="zh-CN" altLang="en-US" dirty="0" smtClean="0"/>
              <a:t> </a:t>
            </a:r>
            <a:r>
              <a:rPr lang="en-US" altLang="zh-CN" dirty="0" smtClean="0"/>
              <a:t>of</a:t>
            </a:r>
            <a:r>
              <a:rPr lang="zh-CN" altLang="en-US" dirty="0" smtClean="0"/>
              <a:t> </a:t>
            </a:r>
            <a:r>
              <a:rPr lang="en-US" altLang="zh-CN" dirty="0" smtClean="0"/>
              <a:t>edges</a:t>
            </a:r>
            <a:r>
              <a:rPr lang="zh-CN" altLang="en-US" dirty="0" smtClean="0"/>
              <a:t> </a:t>
            </a:r>
            <a:r>
              <a:rPr lang="en-US" altLang="zh-CN" dirty="0" smtClean="0"/>
              <a:t>or</a:t>
            </a:r>
            <a:r>
              <a:rPr lang="zh-CN" altLang="en-US" dirty="0" smtClean="0"/>
              <a:t> </a:t>
            </a:r>
            <a:r>
              <a:rPr lang="en-US" altLang="zh-CN" dirty="0" smtClean="0"/>
              <a:t>even</a:t>
            </a:r>
            <a:r>
              <a:rPr lang="zh-CN" altLang="en-US" dirty="0" smtClean="0"/>
              <a:t> </a:t>
            </a:r>
            <a:r>
              <a:rPr lang="en-US" altLang="zh-CN" dirty="0" smtClean="0"/>
              <a:t>beyond</a:t>
            </a:r>
            <a:r>
              <a:rPr lang="zh-CN" altLang="en-US" dirty="0" smtClean="0"/>
              <a:t> </a:t>
            </a:r>
            <a:r>
              <a:rPr lang="en-US" altLang="zh-CN" dirty="0" smtClean="0"/>
              <a:t>this.</a:t>
            </a:r>
            <a:r>
              <a:rPr lang="zh-CN" altLang="en-US" dirty="0" smtClean="0"/>
              <a:t>  </a:t>
            </a:r>
            <a:r>
              <a:rPr lang="en-US" altLang="zh-CN" dirty="0" smtClean="0"/>
              <a:t>Besides,</a:t>
            </a:r>
            <a:r>
              <a:rPr lang="zh-CN" altLang="en-US" dirty="0" smtClean="0"/>
              <a:t> </a:t>
            </a:r>
            <a:r>
              <a:rPr lang="en-US" altLang="zh-CN" dirty="0" smtClean="0"/>
              <a:t>Real</a:t>
            </a:r>
            <a:r>
              <a:rPr lang="zh-CN" altLang="en-US" dirty="0" smtClean="0"/>
              <a:t>-</a:t>
            </a:r>
            <a:r>
              <a:rPr lang="en-US" altLang="zh-CN" dirty="0" smtClean="0"/>
              <a:t>world</a:t>
            </a:r>
            <a:r>
              <a:rPr lang="zh-CN" altLang="en-US" dirty="0" smtClean="0"/>
              <a:t> </a:t>
            </a:r>
            <a:r>
              <a:rPr lang="en-US" altLang="zh-CN" dirty="0" smtClean="0"/>
              <a:t>networks</a:t>
            </a:r>
            <a:r>
              <a:rPr lang="zh-CN" altLang="en-US" dirty="0" smtClean="0"/>
              <a:t> </a:t>
            </a:r>
            <a:r>
              <a:rPr lang="en-US" altLang="zh-CN" dirty="0" smtClean="0"/>
              <a:t>are</a:t>
            </a:r>
            <a:r>
              <a:rPr lang="zh-CN" altLang="en-US" dirty="0" smtClean="0"/>
              <a:t> </a:t>
            </a:r>
            <a:r>
              <a:rPr lang="en-US" altLang="zh-CN" dirty="0" smtClean="0"/>
              <a:t>also</a:t>
            </a:r>
            <a:r>
              <a:rPr lang="zh-CN" altLang="en-US" dirty="0" smtClean="0"/>
              <a:t> </a:t>
            </a:r>
            <a:r>
              <a:rPr lang="en-US" altLang="zh-CN" dirty="0" smtClean="0"/>
              <a:t>heterogeneous.</a:t>
            </a:r>
            <a:r>
              <a:rPr lang="zh-CN" altLang="en-US" dirty="0" smtClean="0"/>
              <a:t> </a:t>
            </a:r>
            <a:r>
              <a:rPr lang="en-US" altLang="zh-CN" dirty="0" smtClean="0"/>
              <a:t>The</a:t>
            </a:r>
            <a:r>
              <a:rPr lang="zh-CN" altLang="en-US" dirty="0" smtClean="0"/>
              <a:t> </a:t>
            </a:r>
            <a:r>
              <a:rPr lang="en-US" altLang="zh-CN" dirty="0" smtClean="0"/>
              <a:t>edges</a:t>
            </a:r>
            <a:r>
              <a:rPr lang="zh-CN" altLang="en-US" dirty="0" smtClean="0"/>
              <a:t> </a:t>
            </a:r>
            <a:r>
              <a:rPr lang="en-US" altLang="zh-CN" dirty="0" smtClean="0"/>
              <a:t>of</a:t>
            </a:r>
            <a:r>
              <a:rPr lang="zh-CN" altLang="en-US" dirty="0" smtClean="0"/>
              <a:t> </a:t>
            </a:r>
            <a:r>
              <a:rPr lang="en-US" altLang="zh-CN" dirty="0" smtClean="0"/>
              <a:t>networks</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directed,</a:t>
            </a:r>
            <a:r>
              <a:rPr lang="zh-CN" altLang="en-US" dirty="0" smtClean="0"/>
              <a:t> </a:t>
            </a:r>
            <a:r>
              <a:rPr lang="en-US" altLang="zh-CN" dirty="0" smtClean="0"/>
              <a:t>undirected</a:t>
            </a:r>
            <a:r>
              <a:rPr lang="zh-CN" altLang="en-US" dirty="0" smtClean="0"/>
              <a:t>, </a:t>
            </a:r>
            <a:r>
              <a:rPr lang="en-US" altLang="zh-CN" dirty="0" smtClean="0"/>
              <a:t>binary</a:t>
            </a:r>
            <a:r>
              <a:rPr lang="zh-CN" altLang="en-US" dirty="0" smtClean="0"/>
              <a:t>, </a:t>
            </a:r>
            <a:r>
              <a:rPr lang="en-US" altLang="zh-CN" dirty="0" smtClean="0"/>
              <a:t>or</a:t>
            </a:r>
            <a:r>
              <a:rPr lang="zh-CN" altLang="en-US" dirty="0" smtClean="0"/>
              <a:t>, </a:t>
            </a:r>
            <a:r>
              <a:rPr lang="en-US" altLang="zh-CN" dirty="0" smtClean="0"/>
              <a:t>weighted.</a:t>
            </a:r>
            <a:r>
              <a:rPr lang="zh-CN" altLang="en-US" dirty="0" smtClean="0"/>
              <a:t>  </a:t>
            </a:r>
            <a:endParaRPr lang="en-US" dirty="0" smtClean="0"/>
          </a:p>
          <a:p>
            <a:r>
              <a:rPr lang="en-US" dirty="0" smtClean="0"/>
              <a:t>In</a:t>
            </a:r>
            <a:r>
              <a:rPr lang="zh-CN" altLang="en-US" dirty="0" smtClean="0"/>
              <a:t> </a:t>
            </a:r>
            <a:r>
              <a:rPr lang="en-US" altLang="zh-CN" dirty="0" smtClean="0"/>
              <a:t>machine</a:t>
            </a:r>
            <a:r>
              <a:rPr lang="zh-CN" altLang="en-US" dirty="0" smtClean="0"/>
              <a:t> </a:t>
            </a:r>
            <a:r>
              <a:rPr lang="en-US" altLang="zh-CN" dirty="0" smtClean="0"/>
              <a:t>learning</a:t>
            </a:r>
            <a:r>
              <a:rPr lang="zh-CN" altLang="en-US" dirty="0" smtClean="0"/>
              <a:t> </a:t>
            </a:r>
            <a:r>
              <a:rPr lang="en-US" altLang="zh-CN" dirty="0" smtClean="0"/>
              <a:t>literature,</a:t>
            </a:r>
            <a:r>
              <a:rPr lang="zh-CN" altLang="en-US" dirty="0" smtClean="0"/>
              <a:t> </a:t>
            </a:r>
            <a:r>
              <a:rPr lang="en-US" altLang="zh-CN" dirty="0" smtClean="0"/>
              <a:t>although</a:t>
            </a:r>
            <a:r>
              <a:rPr lang="zh-CN" altLang="en-US" dirty="0" smtClean="0"/>
              <a:t> </a:t>
            </a:r>
            <a:r>
              <a:rPr lang="en-US" altLang="zh-CN" dirty="0" smtClean="0"/>
              <a:t>there</a:t>
            </a:r>
            <a:r>
              <a:rPr lang="zh-CN" altLang="en-US" dirty="0" smtClean="0"/>
              <a:t> </a:t>
            </a:r>
            <a:r>
              <a:rPr lang="en-US" altLang="zh-CN" dirty="0" smtClean="0"/>
              <a:t>are</a:t>
            </a:r>
            <a:r>
              <a:rPr lang="zh-CN" altLang="en-US" dirty="0" smtClean="0"/>
              <a:t> </a:t>
            </a:r>
            <a:r>
              <a:rPr lang="en-US" altLang="zh-CN" dirty="0" smtClean="0"/>
              <a:t>many</a:t>
            </a:r>
            <a:r>
              <a:rPr lang="zh-CN" altLang="en-US" dirty="0" smtClean="0"/>
              <a:t> </a:t>
            </a:r>
            <a:r>
              <a:rPr lang="en-US" altLang="zh-CN" dirty="0" smtClean="0"/>
              <a:t>work</a:t>
            </a:r>
            <a:r>
              <a:rPr lang="zh-CN" altLang="en-US" dirty="0" smtClean="0"/>
              <a:t> </a:t>
            </a:r>
            <a:r>
              <a:rPr lang="en-US" altLang="zh-CN" dirty="0" smtClean="0"/>
              <a:t>study</a:t>
            </a:r>
            <a:r>
              <a:rPr lang="zh-CN" altLang="en-US" dirty="0" smtClean="0"/>
              <a:t> </a:t>
            </a:r>
            <a:r>
              <a:rPr lang="en-US" altLang="zh-CN" dirty="0" smtClean="0"/>
              <a:t>learning</a:t>
            </a:r>
            <a:r>
              <a:rPr lang="zh-CN" altLang="en-US" dirty="0" smtClean="0"/>
              <a:t> </a:t>
            </a:r>
            <a:r>
              <a:rPr lang="en-US" altLang="zh-CN" dirty="0" smtClean="0"/>
              <a:t>representations</a:t>
            </a:r>
            <a:r>
              <a:rPr lang="zh-CN" altLang="en-US" dirty="0" smtClean="0"/>
              <a:t> </a:t>
            </a:r>
            <a:r>
              <a:rPr lang="en-US" altLang="zh-CN" dirty="0" smtClean="0"/>
              <a:t>of</a:t>
            </a:r>
            <a:r>
              <a:rPr lang="zh-CN" altLang="en-US" dirty="0" smtClean="0"/>
              <a:t> </a:t>
            </a:r>
            <a:r>
              <a:rPr lang="en-US" altLang="zh-CN" dirty="0" smtClean="0"/>
              <a:t>images,</a:t>
            </a:r>
            <a:r>
              <a:rPr lang="zh-CN" altLang="en-US" dirty="0" smtClean="0"/>
              <a:t> </a:t>
            </a:r>
            <a:r>
              <a:rPr lang="en-US" altLang="zh-CN" dirty="0" smtClean="0"/>
              <a:t>speeches</a:t>
            </a:r>
            <a:r>
              <a:rPr lang="zh-CN" altLang="en-US" dirty="0" smtClean="0"/>
              <a:t> </a:t>
            </a:r>
            <a:r>
              <a:rPr lang="en-US" altLang="zh-CN" dirty="0" smtClean="0"/>
              <a:t>or</a:t>
            </a:r>
            <a:r>
              <a:rPr lang="zh-CN" altLang="en-US" dirty="0" smtClean="0"/>
              <a:t> </a:t>
            </a:r>
            <a:r>
              <a:rPr lang="en-US" altLang="zh-CN" dirty="0" smtClean="0"/>
              <a:t>natural</a:t>
            </a:r>
            <a:r>
              <a:rPr lang="zh-CN" altLang="en-US" dirty="0" smtClean="0"/>
              <a:t> </a:t>
            </a:r>
            <a:r>
              <a:rPr lang="en-US" altLang="zh-CN" dirty="0" smtClean="0"/>
              <a:t>languages,</a:t>
            </a:r>
            <a:r>
              <a:rPr lang="zh-CN" altLang="en-US" dirty="0" smtClean="0"/>
              <a:t> </a:t>
            </a:r>
            <a:r>
              <a:rPr lang="en-US" altLang="zh-CN" dirty="0" smtClean="0"/>
              <a:t>there</a:t>
            </a:r>
            <a:r>
              <a:rPr lang="zh-CN" altLang="en-US" dirty="0" smtClean="0"/>
              <a:t> </a:t>
            </a:r>
            <a:r>
              <a:rPr lang="en-US" altLang="zh-CN" dirty="0" smtClean="0"/>
              <a:t>is</a:t>
            </a:r>
            <a:r>
              <a:rPr lang="zh-CN" altLang="en-US" dirty="0" smtClean="0"/>
              <a:t> </a:t>
            </a:r>
            <a:r>
              <a:rPr lang="en-US" altLang="zh-CN" dirty="0" smtClean="0"/>
              <a:t>little</a:t>
            </a:r>
            <a:r>
              <a:rPr lang="zh-CN" altLang="en-US" dirty="0" smtClean="0"/>
              <a:t> </a:t>
            </a:r>
            <a:r>
              <a:rPr lang="en-US" altLang="zh-CN" dirty="0" smtClean="0"/>
              <a:t>work</a:t>
            </a:r>
            <a:r>
              <a:rPr lang="zh-CN" altLang="en-US" dirty="0" smtClean="0"/>
              <a:t> </a:t>
            </a:r>
            <a:r>
              <a:rPr lang="en-US" altLang="zh-CN" dirty="0" smtClean="0"/>
              <a:t>on</a:t>
            </a:r>
            <a:r>
              <a:rPr lang="zh-CN" altLang="en-US" dirty="0" smtClean="0"/>
              <a:t> </a:t>
            </a:r>
            <a:r>
              <a:rPr lang="en-US" altLang="zh-CN" dirty="0" smtClean="0"/>
              <a:t>learning</a:t>
            </a:r>
            <a:r>
              <a:rPr lang="zh-CN" altLang="en-US" dirty="0" smtClean="0"/>
              <a:t> </a:t>
            </a:r>
            <a:r>
              <a:rPr lang="en-US" altLang="zh-CN" dirty="0" smtClean="0"/>
              <a:t>representations</a:t>
            </a:r>
            <a:r>
              <a:rPr lang="zh-CN" altLang="en-US" dirty="0" smtClean="0"/>
              <a:t> </a:t>
            </a:r>
            <a:r>
              <a:rPr lang="en-US" altLang="zh-CN" dirty="0" smtClean="0"/>
              <a:t>of</a:t>
            </a:r>
            <a:r>
              <a:rPr lang="zh-CN" altLang="en-US" dirty="0" smtClean="0"/>
              <a:t> </a:t>
            </a:r>
            <a:r>
              <a:rPr lang="en-US" altLang="zh-CN" dirty="0" smtClean="0"/>
              <a:t>networks.</a:t>
            </a:r>
            <a:r>
              <a:rPr lang="zh-CN" altLang="en-US" dirty="0" smtClean="0"/>
              <a:t> </a:t>
            </a:r>
            <a:endParaRPr lang="en-US" dirty="0"/>
          </a:p>
        </p:txBody>
      </p:sp>
    </p:spTree>
    <p:extLst>
      <p:ext uri="{BB962C8B-B14F-4D97-AF65-F5344CB8AC3E}">
        <p14:creationId xmlns:p14="http://schemas.microsoft.com/office/powerpoint/2010/main" val="1285701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My</a:t>
            </a:r>
            <a:r>
              <a:rPr lang="zh-CN" altLang="en-US" dirty="0" smtClean="0"/>
              <a:t> </a:t>
            </a:r>
            <a:r>
              <a:rPr lang="en-US" altLang="zh-CN" dirty="0" smtClean="0"/>
              <a:t>research</a:t>
            </a:r>
            <a:r>
              <a:rPr lang="zh-CN" altLang="zh-CN" dirty="0" smtClean="0"/>
              <a:t> </a:t>
            </a:r>
            <a:r>
              <a:rPr lang="en-US" altLang="zh-CN" dirty="0" smtClean="0"/>
              <a:t>focuses</a:t>
            </a:r>
            <a:r>
              <a:rPr lang="zh-CN" altLang="en-US" dirty="0" smtClean="0"/>
              <a:t> </a:t>
            </a:r>
            <a:r>
              <a:rPr lang="en-US" altLang="zh-CN" dirty="0" smtClean="0"/>
              <a:t>on</a:t>
            </a:r>
            <a:r>
              <a:rPr lang="zh-CN" altLang="en-US" dirty="0" smtClean="0"/>
              <a:t> </a:t>
            </a:r>
            <a:r>
              <a:rPr lang="en-US" altLang="zh-CN" dirty="0" smtClean="0"/>
              <a:t>learning</a:t>
            </a:r>
            <a:r>
              <a:rPr lang="zh-CN" altLang="en-US" dirty="0" smtClean="0"/>
              <a:t> </a:t>
            </a:r>
            <a:r>
              <a:rPr lang="en-US" altLang="zh-CN" dirty="0" smtClean="0"/>
              <a:t>node</a:t>
            </a:r>
            <a:r>
              <a:rPr lang="zh-CN" altLang="en-US" dirty="0" smtClean="0"/>
              <a:t> </a:t>
            </a:r>
            <a:r>
              <a:rPr lang="en-US" altLang="zh-CN" dirty="0" smtClean="0"/>
              <a:t>representations</a:t>
            </a:r>
            <a:r>
              <a:rPr lang="zh-CN" altLang="en-US" dirty="0" smtClean="0"/>
              <a:t> </a:t>
            </a:r>
            <a:r>
              <a:rPr lang="en-US" altLang="zh-CN" dirty="0" smtClean="0"/>
              <a:t>for</a:t>
            </a:r>
            <a:r>
              <a:rPr lang="zh-CN" altLang="en-US" dirty="0" smtClean="0"/>
              <a:t> </a:t>
            </a:r>
            <a:r>
              <a:rPr lang="en-US" altLang="zh-CN" dirty="0" smtClean="0"/>
              <a:t>networks.</a:t>
            </a:r>
            <a:r>
              <a:rPr lang="zh-CN" altLang="en-US" dirty="0" smtClean="0"/>
              <a:t> </a:t>
            </a:r>
            <a:r>
              <a:rPr lang="en-US" altLang="zh-CN" dirty="0" smtClean="0"/>
              <a:t>Given</a:t>
            </a:r>
            <a:r>
              <a:rPr lang="zh-CN" altLang="en-US" dirty="0" smtClean="0"/>
              <a:t> </a:t>
            </a:r>
            <a:r>
              <a:rPr lang="en-US" altLang="zh-CN" dirty="0" smtClean="0"/>
              <a:t>a</a:t>
            </a:r>
            <a:r>
              <a:rPr lang="zh-CN" altLang="en-US" dirty="0" smtClean="0"/>
              <a:t> </a:t>
            </a:r>
            <a:r>
              <a:rPr lang="en-US" altLang="zh-CN" dirty="0" smtClean="0"/>
              <a:t>large-scale</a:t>
            </a:r>
            <a:r>
              <a:rPr lang="zh-CN" altLang="en-US" dirty="0" smtClean="0"/>
              <a:t> </a:t>
            </a:r>
            <a:r>
              <a:rPr lang="en-US" altLang="zh-CN" dirty="0" smtClean="0"/>
              <a:t>network,</a:t>
            </a:r>
            <a:r>
              <a:rPr lang="zh-CN" altLang="en-US" dirty="0" smtClean="0"/>
              <a:t> </a:t>
            </a:r>
            <a:r>
              <a:rPr lang="en-US" altLang="zh-CN" dirty="0" smtClean="0"/>
              <a:t>the</a:t>
            </a:r>
            <a:r>
              <a:rPr lang="zh-CN" altLang="en-US" dirty="0" smtClean="0"/>
              <a:t> </a:t>
            </a:r>
            <a:r>
              <a:rPr lang="en-US" altLang="zh-CN" dirty="0" smtClean="0"/>
              <a:t>goal</a:t>
            </a:r>
            <a:r>
              <a:rPr lang="zh-CN" altLang="en-US" dirty="0" smtClean="0"/>
              <a:t> </a:t>
            </a:r>
            <a:r>
              <a:rPr lang="en-US" altLang="zh-CN" dirty="0" smtClean="0"/>
              <a:t>is</a:t>
            </a:r>
            <a:r>
              <a:rPr lang="zh-CN" altLang="en-US" dirty="0" smtClean="0"/>
              <a:t> </a:t>
            </a:r>
            <a:r>
              <a:rPr lang="en-US" altLang="zh-CN" dirty="0" smtClean="0"/>
              <a:t>to</a:t>
            </a:r>
            <a:r>
              <a:rPr lang="zh-CN" altLang="en-US" dirty="0" smtClean="0"/>
              <a:t> </a:t>
            </a:r>
            <a:r>
              <a:rPr lang="en-US" altLang="zh-CN" dirty="0" smtClean="0"/>
              <a:t>represent</a:t>
            </a:r>
            <a:r>
              <a:rPr lang="zh-CN" altLang="en-US" dirty="0" smtClean="0"/>
              <a:t> </a:t>
            </a:r>
            <a:r>
              <a:rPr lang="en-US" altLang="zh-CN" dirty="0" smtClean="0"/>
              <a:t>the</a:t>
            </a:r>
            <a:r>
              <a:rPr lang="zh-CN" altLang="en-US" dirty="0" smtClean="0"/>
              <a:t> </a:t>
            </a:r>
            <a:r>
              <a:rPr lang="en-US" altLang="zh-CN" dirty="0" smtClean="0"/>
              <a:t>nodes</a:t>
            </a:r>
            <a:r>
              <a:rPr lang="zh-CN" altLang="en-US" dirty="0" smtClean="0"/>
              <a:t> </a:t>
            </a:r>
            <a:r>
              <a:rPr lang="en-US" altLang="zh-CN" dirty="0" smtClean="0"/>
              <a:t>in</a:t>
            </a:r>
            <a:r>
              <a:rPr lang="zh-CN" altLang="en-US" dirty="0" smtClean="0"/>
              <a:t> </a:t>
            </a:r>
            <a:r>
              <a:rPr lang="en-US" altLang="zh-CN" dirty="0" smtClean="0"/>
              <a:t>low-dimensional</a:t>
            </a:r>
            <a:r>
              <a:rPr lang="zh-CN" altLang="en-US" dirty="0" smtClean="0"/>
              <a:t> </a:t>
            </a:r>
            <a:r>
              <a:rPr lang="en-US" altLang="zh-CN" dirty="0" smtClean="0"/>
              <a:t>spaces.</a:t>
            </a:r>
            <a:r>
              <a:rPr lang="zh-CN" altLang="en-US" dirty="0" smtClean="0"/>
              <a:t> </a:t>
            </a:r>
            <a:r>
              <a:rPr lang="en-US" altLang="zh-CN" dirty="0" smtClean="0"/>
              <a:t>Each</a:t>
            </a:r>
            <a:r>
              <a:rPr lang="zh-CN" altLang="en-US" dirty="0" smtClean="0"/>
              <a:t> </a:t>
            </a:r>
            <a:r>
              <a:rPr lang="en-US" altLang="zh-CN" dirty="0" smtClean="0"/>
              <a:t>node</a:t>
            </a:r>
            <a:r>
              <a:rPr lang="zh-CN" altLang="en-US" dirty="0" smtClean="0"/>
              <a:t> </a:t>
            </a:r>
            <a:r>
              <a:rPr lang="en-US" altLang="zh-CN" dirty="0" smtClean="0"/>
              <a:t>is</a:t>
            </a:r>
            <a:r>
              <a:rPr lang="zh-CN" altLang="en-US" dirty="0" smtClean="0"/>
              <a:t> </a:t>
            </a:r>
            <a:r>
              <a:rPr lang="en-US" altLang="zh-CN" dirty="0" smtClean="0"/>
              <a:t>represented</a:t>
            </a:r>
            <a:r>
              <a:rPr lang="zh-CN" altLang="en-US" dirty="0" smtClean="0"/>
              <a:t> </a:t>
            </a:r>
            <a:r>
              <a:rPr lang="en-US" altLang="zh-CN" dirty="0" smtClean="0"/>
              <a:t>with</a:t>
            </a:r>
            <a:r>
              <a:rPr lang="zh-CN" altLang="en-US" dirty="0" smtClean="0"/>
              <a:t> </a:t>
            </a:r>
            <a:r>
              <a:rPr lang="en-US" altLang="zh-CN" dirty="0" smtClean="0"/>
              <a:t>a</a:t>
            </a:r>
            <a:r>
              <a:rPr lang="zh-CN" altLang="en-US" dirty="0" smtClean="0"/>
              <a:t> </a:t>
            </a:r>
            <a:r>
              <a:rPr lang="en-US" altLang="zh-CN" dirty="0" smtClean="0"/>
              <a:t>low-dimensional</a:t>
            </a:r>
            <a:r>
              <a:rPr lang="zh-CN" altLang="en-US" dirty="0" smtClean="0"/>
              <a:t> </a:t>
            </a:r>
            <a:r>
              <a:rPr lang="en-US" altLang="zh-CN" dirty="0" smtClean="0"/>
              <a:t>vector,</a:t>
            </a:r>
            <a:r>
              <a:rPr lang="zh-CN" altLang="en-US" dirty="0" smtClean="0"/>
              <a:t>  </a:t>
            </a:r>
            <a:r>
              <a:rPr lang="en-US" altLang="zh-CN" dirty="0" smtClean="0"/>
              <a:t>and</a:t>
            </a:r>
            <a:r>
              <a:rPr lang="zh-CN" altLang="en-US" dirty="0" smtClean="0"/>
              <a:t> </a:t>
            </a:r>
            <a:r>
              <a:rPr lang="en-US" altLang="zh-CN" dirty="0" smtClean="0"/>
              <a:t>the</a:t>
            </a:r>
            <a:r>
              <a:rPr lang="zh-CN" altLang="en-US" dirty="0" smtClean="0"/>
              <a:t> </a:t>
            </a:r>
            <a:r>
              <a:rPr lang="en-US" altLang="zh-CN" dirty="0" smtClean="0"/>
              <a:t>similarities between the nodes are</a:t>
            </a:r>
            <a:r>
              <a:rPr lang="zh-CN" altLang="en-US" dirty="0" smtClean="0"/>
              <a:t> </a:t>
            </a:r>
            <a:r>
              <a:rPr lang="en-US" altLang="zh-CN" dirty="0" smtClean="0"/>
              <a:t>preserved</a:t>
            </a:r>
            <a:r>
              <a:rPr lang="zh-CN" altLang="en-US" dirty="0" smtClean="0"/>
              <a:t> </a:t>
            </a:r>
            <a:r>
              <a:rPr lang="en-US" altLang="zh-CN" dirty="0" smtClean="0"/>
              <a:t>in</a:t>
            </a:r>
            <a:r>
              <a:rPr lang="zh-CN" altLang="en-US" dirty="0" smtClean="0"/>
              <a:t> </a:t>
            </a:r>
            <a:r>
              <a:rPr lang="en-US" altLang="zh-CN" dirty="0" smtClean="0"/>
              <a:t>the</a:t>
            </a:r>
            <a:r>
              <a:rPr lang="zh-CN" altLang="en-US" dirty="0" smtClean="0"/>
              <a:t> </a:t>
            </a:r>
            <a:r>
              <a:rPr lang="en-US" altLang="zh-CN" dirty="0" smtClean="0"/>
              <a:t>low-dimensional</a:t>
            </a:r>
            <a:r>
              <a:rPr lang="zh-CN" altLang="en-US" dirty="0" smtClean="0"/>
              <a:t> </a:t>
            </a:r>
            <a:r>
              <a:rPr lang="en-US" altLang="zh-CN" dirty="0" smtClean="0"/>
              <a:t>space.</a:t>
            </a:r>
            <a:r>
              <a:rPr lang="zh-CN" altLang="en-US" dirty="0" smtClean="0"/>
              <a:t> </a:t>
            </a:r>
            <a:r>
              <a:rPr lang="en-US" altLang="zh-CN" dirty="0" smtClean="0"/>
              <a:t>The</a:t>
            </a:r>
            <a:r>
              <a:rPr lang="zh-CN" altLang="en-US" dirty="0" smtClean="0"/>
              <a:t> </a:t>
            </a:r>
            <a:r>
              <a:rPr lang="en-US" altLang="zh-CN" dirty="0" smtClean="0"/>
              <a:t>node</a:t>
            </a:r>
            <a:r>
              <a:rPr lang="zh-CN" altLang="en-US" dirty="0" smtClean="0"/>
              <a:t> </a:t>
            </a:r>
            <a:r>
              <a:rPr lang="en-US" altLang="zh-CN" dirty="0" smtClean="0"/>
              <a:t>representations</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potentially</a:t>
            </a:r>
            <a:r>
              <a:rPr lang="zh-CN" altLang="en-US" dirty="0" smtClean="0"/>
              <a:t> </a:t>
            </a:r>
            <a:r>
              <a:rPr lang="en-US" altLang="zh-CN" dirty="0" smtClean="0"/>
              <a:t>useful</a:t>
            </a:r>
            <a:r>
              <a:rPr lang="zh-CN" altLang="en-US" dirty="0" smtClean="0"/>
              <a:t> </a:t>
            </a:r>
            <a:r>
              <a:rPr lang="en-US" altLang="zh-CN" dirty="0" smtClean="0"/>
              <a:t>in</a:t>
            </a:r>
            <a:r>
              <a:rPr lang="zh-CN" altLang="en-US" dirty="0" smtClean="0"/>
              <a:t> </a:t>
            </a:r>
            <a:r>
              <a:rPr lang="en-US" altLang="zh-CN" dirty="0" smtClean="0"/>
              <a:t>a</a:t>
            </a:r>
            <a:r>
              <a:rPr lang="zh-CN" altLang="en-US" dirty="0" smtClean="0"/>
              <a:t> </a:t>
            </a:r>
            <a:r>
              <a:rPr lang="en-US" altLang="zh-CN" dirty="0" smtClean="0"/>
              <a:t>variety</a:t>
            </a:r>
            <a:r>
              <a:rPr lang="zh-CN" altLang="en-US" dirty="0" smtClean="0"/>
              <a:t> </a:t>
            </a:r>
            <a:r>
              <a:rPr lang="en-US" altLang="zh-CN" dirty="0" smtClean="0"/>
              <a:t>of</a:t>
            </a:r>
            <a:r>
              <a:rPr lang="zh-CN" altLang="en-US" dirty="0" smtClean="0"/>
              <a:t> </a:t>
            </a:r>
            <a:r>
              <a:rPr lang="en-US" altLang="zh-CN" dirty="0" smtClean="0"/>
              <a:t>applications</a:t>
            </a:r>
            <a:r>
              <a:rPr lang="zh-CN" altLang="en-US" dirty="0" smtClean="0"/>
              <a:t> </a:t>
            </a:r>
            <a:r>
              <a:rPr lang="en-US" altLang="zh-CN" dirty="0" smtClean="0"/>
              <a:t>such</a:t>
            </a:r>
            <a:r>
              <a:rPr lang="zh-CN" altLang="en-US" dirty="0" smtClean="0"/>
              <a:t> </a:t>
            </a:r>
            <a:r>
              <a:rPr lang="en-US" altLang="zh-CN" dirty="0" smtClean="0"/>
              <a:t>as</a:t>
            </a:r>
            <a:r>
              <a:rPr lang="zh-CN" altLang="en-US" dirty="0" smtClean="0"/>
              <a:t> </a:t>
            </a:r>
            <a:r>
              <a:rPr lang="en-US" altLang="zh-CN" dirty="0" smtClean="0"/>
              <a:t>node</a:t>
            </a:r>
            <a:r>
              <a:rPr lang="zh-CN" altLang="en-US" dirty="0" smtClean="0"/>
              <a:t> </a:t>
            </a:r>
            <a:r>
              <a:rPr lang="en-US" altLang="zh-CN" dirty="0" smtClean="0"/>
              <a:t>classification</a:t>
            </a:r>
            <a:r>
              <a:rPr lang="zh-CN" altLang="zh-CN" dirty="0" smtClean="0"/>
              <a:t> </a:t>
            </a:r>
            <a:r>
              <a:rPr lang="en-US" altLang="zh-CN" dirty="0" smtClean="0"/>
              <a:t>and</a:t>
            </a:r>
            <a:r>
              <a:rPr lang="zh-CN" altLang="en-US" dirty="0" smtClean="0"/>
              <a:t> </a:t>
            </a:r>
            <a:r>
              <a:rPr lang="en-US" altLang="zh-CN" dirty="0" smtClean="0"/>
              <a:t>recommendation.</a:t>
            </a:r>
            <a:r>
              <a:rPr lang="zh-CN" altLang="en-US" dirty="0" smtClean="0"/>
              <a:t> </a:t>
            </a:r>
            <a:r>
              <a:rPr lang="en-US" altLang="zh-CN" dirty="0" smtClean="0"/>
              <a:t>Take</a:t>
            </a:r>
            <a:r>
              <a:rPr lang="zh-CN" altLang="en-US" dirty="0" smtClean="0"/>
              <a:t> </a:t>
            </a:r>
            <a:r>
              <a:rPr lang="en-US" altLang="zh-CN" dirty="0" smtClean="0"/>
              <a:t>the</a:t>
            </a:r>
            <a:r>
              <a:rPr lang="zh-CN" altLang="en-US" dirty="0" smtClean="0"/>
              <a:t> </a:t>
            </a:r>
            <a:r>
              <a:rPr lang="en-US" altLang="zh-CN" dirty="0" smtClean="0"/>
              <a:t>social</a:t>
            </a:r>
            <a:r>
              <a:rPr lang="zh-CN" altLang="en-US" dirty="0" smtClean="0"/>
              <a:t> </a:t>
            </a:r>
            <a:r>
              <a:rPr lang="en-US" altLang="zh-CN" dirty="0" smtClean="0"/>
              <a:t>network</a:t>
            </a:r>
            <a:r>
              <a:rPr lang="zh-CN" altLang="en-US" dirty="0" smtClean="0"/>
              <a:t> </a:t>
            </a:r>
            <a:r>
              <a:rPr lang="en-US" altLang="zh-CN" dirty="0" smtClean="0"/>
              <a:t>between</a:t>
            </a:r>
            <a:r>
              <a:rPr lang="zh-CN" altLang="en-US" dirty="0" smtClean="0"/>
              <a:t> </a:t>
            </a:r>
            <a:r>
              <a:rPr lang="en-US" altLang="zh-CN" dirty="0" smtClean="0"/>
              <a:t>users</a:t>
            </a:r>
            <a:r>
              <a:rPr lang="zh-CN" altLang="en-US" dirty="0" smtClean="0"/>
              <a:t> </a:t>
            </a:r>
            <a:r>
              <a:rPr lang="en-US" altLang="zh-CN" dirty="0" smtClean="0"/>
              <a:t>in</a:t>
            </a:r>
            <a:r>
              <a:rPr lang="zh-CN" altLang="en-US" dirty="0" smtClean="0"/>
              <a:t> </a:t>
            </a:r>
            <a:r>
              <a:rPr lang="en-US" altLang="zh-CN" dirty="0" smtClean="0"/>
              <a:t>Facebook</a:t>
            </a:r>
            <a:r>
              <a:rPr lang="zh-CN" altLang="en-US" dirty="0" smtClean="0"/>
              <a:t> </a:t>
            </a:r>
            <a:r>
              <a:rPr lang="en-US" altLang="zh-CN" dirty="0" smtClean="0"/>
              <a:t>as</a:t>
            </a:r>
            <a:r>
              <a:rPr lang="zh-CN" altLang="en-US" dirty="0" smtClean="0"/>
              <a:t> </a:t>
            </a:r>
            <a:r>
              <a:rPr lang="en-US" altLang="zh-CN" dirty="0" smtClean="0"/>
              <a:t>a</a:t>
            </a:r>
            <a:r>
              <a:rPr lang="zh-CN" altLang="en-US" dirty="0" smtClean="0"/>
              <a:t> </a:t>
            </a:r>
            <a:r>
              <a:rPr lang="en-US" altLang="zh-CN" dirty="0" smtClean="0"/>
              <a:t>concrete</a:t>
            </a:r>
            <a:r>
              <a:rPr lang="zh-CN" altLang="en-US" dirty="0" smtClean="0"/>
              <a:t> </a:t>
            </a:r>
            <a:r>
              <a:rPr lang="en-US" altLang="zh-CN" dirty="0" smtClean="0"/>
              <a:t>example.</a:t>
            </a:r>
            <a:r>
              <a:rPr lang="zh-CN" altLang="en-US" dirty="0" smtClean="0"/>
              <a:t> </a:t>
            </a:r>
            <a:r>
              <a:rPr lang="en-US" altLang="zh-CN" dirty="0" smtClean="0"/>
              <a:t>By</a:t>
            </a:r>
            <a:r>
              <a:rPr lang="zh-CN" altLang="en-US" dirty="0" smtClean="0"/>
              <a:t> </a:t>
            </a:r>
            <a:r>
              <a:rPr lang="en-US" altLang="zh-CN" dirty="0" smtClean="0"/>
              <a:t>learning</a:t>
            </a:r>
            <a:r>
              <a:rPr lang="zh-CN" altLang="en-US" dirty="0" smtClean="0"/>
              <a:t> </a:t>
            </a:r>
            <a:r>
              <a:rPr lang="en-US" altLang="zh-CN" dirty="0" smtClean="0"/>
              <a:t>the</a:t>
            </a:r>
            <a:r>
              <a:rPr lang="zh-CN" altLang="en-US" dirty="0" smtClean="0"/>
              <a:t> </a:t>
            </a:r>
            <a:r>
              <a:rPr lang="en-US" altLang="zh-CN" dirty="0" smtClean="0"/>
              <a:t>representations</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social</a:t>
            </a:r>
            <a:r>
              <a:rPr lang="zh-CN" altLang="en-US" dirty="0" smtClean="0"/>
              <a:t> </a:t>
            </a:r>
            <a:r>
              <a:rPr lang="en-US" altLang="zh-CN" dirty="0" smtClean="0"/>
              <a:t>network,</a:t>
            </a:r>
            <a:r>
              <a:rPr lang="zh-CN" altLang="en-US" dirty="0" smtClean="0"/>
              <a:t> </a:t>
            </a:r>
            <a:r>
              <a:rPr lang="en-US" altLang="zh-CN" dirty="0" smtClean="0"/>
              <a:t>each</a:t>
            </a:r>
            <a:r>
              <a:rPr lang="zh-CN" altLang="en-US" dirty="0" smtClean="0"/>
              <a:t> </a:t>
            </a:r>
            <a:r>
              <a:rPr lang="en-US" altLang="zh-CN" dirty="0" smtClean="0"/>
              <a:t>user</a:t>
            </a:r>
            <a:r>
              <a:rPr lang="zh-CN" altLang="en-US" dirty="0" smtClean="0"/>
              <a:t> </a:t>
            </a:r>
            <a:r>
              <a:rPr lang="en-US" altLang="zh-CN" dirty="0" smtClean="0"/>
              <a:t>will</a:t>
            </a:r>
            <a:r>
              <a:rPr lang="zh-CN" altLang="en-US" dirty="0" smtClean="0"/>
              <a:t> </a:t>
            </a:r>
            <a:r>
              <a:rPr lang="en-US" altLang="zh-CN" dirty="0" smtClean="0"/>
              <a:t>be</a:t>
            </a:r>
            <a:r>
              <a:rPr lang="zh-CN" altLang="en-US" dirty="0" smtClean="0"/>
              <a:t> </a:t>
            </a:r>
            <a:r>
              <a:rPr lang="en-US" altLang="zh-CN" dirty="0" smtClean="0"/>
              <a:t>represented</a:t>
            </a:r>
            <a:r>
              <a:rPr lang="zh-CN" altLang="en-US" dirty="0" smtClean="0"/>
              <a:t> </a:t>
            </a:r>
            <a:r>
              <a:rPr lang="en-US" altLang="zh-CN" dirty="0" smtClean="0"/>
              <a:t>as</a:t>
            </a:r>
            <a:r>
              <a:rPr lang="zh-CN" altLang="en-US" dirty="0" smtClean="0"/>
              <a:t> </a:t>
            </a:r>
            <a:r>
              <a:rPr lang="en-US" altLang="zh-CN" dirty="0" smtClean="0"/>
              <a:t>a</a:t>
            </a:r>
            <a:r>
              <a:rPr lang="zh-CN" altLang="en-US" dirty="0" smtClean="0"/>
              <a:t> </a:t>
            </a:r>
            <a:r>
              <a:rPr lang="en-US" altLang="zh-CN" dirty="0" smtClean="0"/>
              <a:t>low-dimensional</a:t>
            </a:r>
            <a:r>
              <a:rPr lang="zh-CN" altLang="en-US" dirty="0" smtClean="0"/>
              <a:t> </a:t>
            </a:r>
            <a:r>
              <a:rPr lang="en-US" altLang="zh-CN" dirty="0" smtClean="0"/>
              <a:t>vector,</a:t>
            </a:r>
            <a:r>
              <a:rPr lang="zh-CN" altLang="en-US" dirty="0" smtClean="0"/>
              <a:t> </a:t>
            </a:r>
            <a:r>
              <a:rPr lang="en-US" altLang="zh-CN" dirty="0" smtClean="0"/>
              <a:t>which</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used</a:t>
            </a:r>
            <a:r>
              <a:rPr lang="zh-CN" altLang="en-US" dirty="0" smtClean="0"/>
              <a:t> </a:t>
            </a:r>
            <a:r>
              <a:rPr lang="en-US" altLang="zh-CN" dirty="0" smtClean="0"/>
              <a:t>as</a:t>
            </a:r>
            <a:r>
              <a:rPr lang="zh-CN" altLang="en-US" dirty="0" smtClean="0"/>
              <a:t> </a:t>
            </a:r>
            <a:r>
              <a:rPr lang="en-US" altLang="zh-CN" dirty="0" smtClean="0"/>
              <a:t>features</a:t>
            </a:r>
            <a:r>
              <a:rPr lang="zh-CN" altLang="en-US" dirty="0" smtClean="0"/>
              <a:t> </a:t>
            </a:r>
            <a:r>
              <a:rPr lang="en-US" altLang="zh-CN" dirty="0" smtClean="0"/>
              <a:t>for</a:t>
            </a:r>
            <a:r>
              <a:rPr lang="zh-CN" altLang="en-US" dirty="0" smtClean="0"/>
              <a:t> </a:t>
            </a:r>
            <a:r>
              <a:rPr lang="en-US" altLang="zh-CN" dirty="0" smtClean="0"/>
              <a:t>the</a:t>
            </a:r>
            <a:r>
              <a:rPr lang="zh-CN" altLang="en-US" dirty="0" smtClean="0"/>
              <a:t> </a:t>
            </a:r>
            <a:r>
              <a:rPr lang="en-US" altLang="zh-CN" dirty="0" smtClean="0"/>
              <a:t>users.</a:t>
            </a:r>
            <a:r>
              <a:rPr lang="zh-CN" altLang="en-US" dirty="0" smtClean="0"/>
              <a:t> </a:t>
            </a:r>
            <a:r>
              <a:rPr lang="en-US" altLang="zh-CN" dirty="0" smtClean="0"/>
              <a:t>Then</a:t>
            </a:r>
            <a:r>
              <a:rPr lang="zh-CN" altLang="en-US" dirty="0" smtClean="0"/>
              <a:t> </a:t>
            </a:r>
            <a:r>
              <a:rPr lang="en-US" altLang="zh-CN" dirty="0" smtClean="0"/>
              <a:t>we</a:t>
            </a:r>
            <a:r>
              <a:rPr lang="zh-CN" altLang="en-US" dirty="0" smtClean="0"/>
              <a:t> </a:t>
            </a:r>
            <a:r>
              <a:rPr lang="en-US" altLang="zh-CN" dirty="0" smtClean="0"/>
              <a:t>can</a:t>
            </a:r>
            <a:r>
              <a:rPr lang="zh-CN" altLang="en-US" dirty="0" smtClean="0"/>
              <a:t> </a:t>
            </a:r>
            <a:r>
              <a:rPr lang="en-US" altLang="zh-CN" dirty="0" smtClean="0"/>
              <a:t>calculate</a:t>
            </a:r>
            <a:r>
              <a:rPr lang="zh-CN" altLang="en-US" dirty="0" smtClean="0"/>
              <a:t> </a:t>
            </a:r>
            <a:r>
              <a:rPr lang="en-US" altLang="zh-CN" dirty="0" smtClean="0"/>
              <a:t>the</a:t>
            </a:r>
            <a:r>
              <a:rPr lang="zh-CN" altLang="en-US" dirty="0" smtClean="0"/>
              <a:t> </a:t>
            </a:r>
            <a:r>
              <a:rPr lang="en-US" altLang="zh-CN" dirty="0" smtClean="0"/>
              <a:t>similarities</a:t>
            </a:r>
            <a:r>
              <a:rPr lang="zh-CN" altLang="en-US" dirty="0" smtClean="0"/>
              <a:t> </a:t>
            </a:r>
            <a:r>
              <a:rPr lang="en-US" altLang="zh-CN" dirty="0" smtClean="0"/>
              <a:t>between</a:t>
            </a:r>
            <a:r>
              <a:rPr lang="zh-CN" altLang="en-US" dirty="0" smtClean="0"/>
              <a:t> </a:t>
            </a:r>
            <a:r>
              <a:rPr lang="en-US" altLang="zh-CN" dirty="0" smtClean="0"/>
              <a:t>the</a:t>
            </a:r>
            <a:r>
              <a:rPr lang="zh-CN" altLang="en-US" dirty="0" smtClean="0"/>
              <a:t> </a:t>
            </a:r>
            <a:r>
              <a:rPr lang="en-US" altLang="zh-CN" dirty="0" smtClean="0"/>
              <a:t>users</a:t>
            </a:r>
            <a:r>
              <a:rPr lang="zh-CN" altLang="en-US" dirty="0" smtClean="0"/>
              <a:t> </a:t>
            </a:r>
            <a:r>
              <a:rPr lang="en-US" altLang="zh-CN" dirty="0" smtClean="0"/>
              <a:t>with</a:t>
            </a:r>
            <a:r>
              <a:rPr lang="zh-CN" altLang="en-US" dirty="0" smtClean="0"/>
              <a:t> </a:t>
            </a:r>
            <a:r>
              <a:rPr lang="en-US" altLang="zh-CN" dirty="0" smtClean="0"/>
              <a:t>the</a:t>
            </a:r>
            <a:r>
              <a:rPr lang="zh-CN" altLang="en-US" dirty="0" smtClean="0"/>
              <a:t> </a:t>
            </a:r>
            <a:r>
              <a:rPr lang="en-US" altLang="zh-CN" dirty="0" smtClean="0"/>
              <a:t>low-dimensional</a:t>
            </a:r>
            <a:r>
              <a:rPr lang="zh-CN" altLang="en-US" dirty="0" smtClean="0"/>
              <a:t> </a:t>
            </a:r>
            <a:r>
              <a:rPr lang="en-US" altLang="zh-CN" dirty="0" smtClean="0"/>
              <a:t>vectors.</a:t>
            </a:r>
            <a:r>
              <a:rPr lang="zh-CN" altLang="en-US" dirty="0" smtClean="0"/>
              <a:t> </a:t>
            </a:r>
            <a:r>
              <a:rPr lang="en-US" altLang="zh-CN" dirty="0" smtClean="0"/>
              <a:t>Based</a:t>
            </a:r>
            <a:r>
              <a:rPr lang="zh-CN" altLang="en-US" dirty="0" smtClean="0"/>
              <a:t> </a:t>
            </a:r>
            <a:r>
              <a:rPr lang="en-US" altLang="zh-CN" dirty="0" smtClean="0"/>
              <a:t>on</a:t>
            </a:r>
            <a:r>
              <a:rPr lang="zh-CN" altLang="en-US" dirty="0" smtClean="0"/>
              <a:t> </a:t>
            </a:r>
            <a:r>
              <a:rPr lang="en-US" altLang="zh-CN" dirty="0" smtClean="0"/>
              <a:t>the</a:t>
            </a:r>
            <a:r>
              <a:rPr lang="zh-CN" altLang="en-US" dirty="0" smtClean="0"/>
              <a:t> </a:t>
            </a:r>
            <a:r>
              <a:rPr lang="en-US" altLang="zh-CN" dirty="0" smtClean="0"/>
              <a:t>similarities,</a:t>
            </a:r>
            <a:r>
              <a:rPr lang="zh-CN" altLang="en-US" dirty="0" smtClean="0"/>
              <a:t> </a:t>
            </a:r>
            <a:r>
              <a:rPr lang="en-US" altLang="zh-CN" dirty="0" smtClean="0"/>
              <a:t>we</a:t>
            </a:r>
            <a:r>
              <a:rPr lang="zh-CN" altLang="en-US" dirty="0" smtClean="0"/>
              <a:t> </a:t>
            </a:r>
            <a:r>
              <a:rPr lang="en-US" altLang="zh-CN" dirty="0" smtClean="0"/>
              <a:t>can</a:t>
            </a:r>
            <a:r>
              <a:rPr lang="zh-CN" altLang="en-US" dirty="0" smtClean="0"/>
              <a:t> </a:t>
            </a:r>
            <a:r>
              <a:rPr lang="en-US" altLang="zh-CN" dirty="0" smtClean="0"/>
              <a:t>recommend</a:t>
            </a:r>
            <a:r>
              <a:rPr lang="zh-CN" altLang="en-US" dirty="0" smtClean="0"/>
              <a:t> </a:t>
            </a:r>
            <a:r>
              <a:rPr lang="en-US" altLang="zh-CN" dirty="0" smtClean="0"/>
              <a:t>similar</a:t>
            </a:r>
            <a:r>
              <a:rPr lang="zh-CN" altLang="en-US" dirty="0" smtClean="0"/>
              <a:t> </a:t>
            </a:r>
            <a:r>
              <a:rPr lang="en-US" altLang="zh-CN" dirty="0" smtClean="0"/>
              <a:t>users</a:t>
            </a:r>
            <a:r>
              <a:rPr lang="zh-CN" altLang="en-US" dirty="0" smtClean="0"/>
              <a:t> </a:t>
            </a:r>
            <a:r>
              <a:rPr lang="en-US" altLang="zh-CN" dirty="0" smtClean="0"/>
              <a:t>or</a:t>
            </a:r>
            <a:r>
              <a:rPr lang="zh-CN" altLang="en-US" dirty="0" smtClean="0"/>
              <a:t> </a:t>
            </a:r>
            <a:r>
              <a:rPr lang="en-US" altLang="zh-CN" dirty="0" smtClean="0"/>
              <a:t>friends</a:t>
            </a:r>
            <a:r>
              <a:rPr lang="zh-CN" altLang="en-US" dirty="0" smtClean="0"/>
              <a:t> </a:t>
            </a:r>
            <a:r>
              <a:rPr lang="en-US" altLang="zh-CN" dirty="0" smtClean="0"/>
              <a:t>to</a:t>
            </a:r>
            <a:r>
              <a:rPr lang="zh-CN" altLang="en-US" dirty="0" smtClean="0"/>
              <a:t> </a:t>
            </a:r>
            <a:r>
              <a:rPr lang="en-US" altLang="zh-CN" dirty="0" smtClean="0"/>
              <a:t>each</a:t>
            </a:r>
            <a:r>
              <a:rPr lang="zh-CN" altLang="en-US" dirty="0" smtClean="0"/>
              <a:t> </a:t>
            </a:r>
            <a:r>
              <a:rPr lang="en-US" altLang="zh-CN" dirty="0" smtClean="0"/>
              <a:t>user.</a:t>
            </a:r>
          </a:p>
          <a:p>
            <a:endParaRPr lang="en-US" altLang="zh-CN" dirty="0" smtClean="0"/>
          </a:p>
          <a:p>
            <a:r>
              <a:rPr lang="en-US" altLang="zh-CN" dirty="0" smtClean="0"/>
              <a:t>Since</a:t>
            </a:r>
            <a:r>
              <a:rPr lang="zh-CN" altLang="en-US" dirty="0" smtClean="0"/>
              <a:t> </a:t>
            </a:r>
            <a:r>
              <a:rPr lang="en-US" altLang="zh-CN" dirty="0" smtClean="0"/>
              <a:t>network</a:t>
            </a:r>
            <a:r>
              <a:rPr lang="zh-CN" altLang="en-US" dirty="0" smtClean="0"/>
              <a:t> </a:t>
            </a:r>
            <a:r>
              <a:rPr lang="en-US" altLang="zh-CN" dirty="0" smtClean="0"/>
              <a:t>is</a:t>
            </a:r>
            <a:r>
              <a:rPr lang="zh-CN" altLang="en-US" dirty="0" smtClean="0"/>
              <a:t> </a:t>
            </a:r>
            <a:r>
              <a:rPr lang="en-US" altLang="zh-CN" dirty="0" smtClean="0"/>
              <a:t>very</a:t>
            </a:r>
            <a:r>
              <a:rPr lang="zh-CN" altLang="en-US" dirty="0" smtClean="0"/>
              <a:t> </a:t>
            </a:r>
            <a:r>
              <a:rPr lang="en-US" altLang="zh-CN" dirty="0" smtClean="0"/>
              <a:t>general</a:t>
            </a:r>
            <a:r>
              <a:rPr lang="zh-CN" altLang="en-US" dirty="0" smtClean="0"/>
              <a:t> </a:t>
            </a:r>
            <a:r>
              <a:rPr lang="en-US" altLang="zh-CN" dirty="0" smtClean="0"/>
              <a:t>and</a:t>
            </a:r>
            <a:r>
              <a:rPr lang="zh-CN" altLang="en-US" dirty="0" smtClean="0"/>
              <a:t> </a:t>
            </a:r>
            <a:r>
              <a:rPr lang="en-US" altLang="zh-CN" dirty="0" smtClean="0"/>
              <a:t>flexible,</a:t>
            </a:r>
            <a:r>
              <a:rPr lang="zh-CN" altLang="en-US" dirty="0" smtClean="0"/>
              <a:t> </a:t>
            </a:r>
            <a:r>
              <a:rPr lang="en-US" altLang="zh-CN" dirty="0" smtClean="0"/>
              <a:t>learning</a:t>
            </a:r>
            <a:r>
              <a:rPr lang="zh-CN" altLang="en-US" dirty="0" smtClean="0"/>
              <a:t> </a:t>
            </a:r>
            <a:r>
              <a:rPr lang="en-US" altLang="zh-CN" dirty="0" smtClean="0"/>
              <a:t>node</a:t>
            </a:r>
            <a:r>
              <a:rPr lang="zh-CN" altLang="en-US" dirty="0" smtClean="0"/>
              <a:t> </a:t>
            </a:r>
            <a:r>
              <a:rPr lang="en-US" altLang="zh-CN" dirty="0" smtClean="0"/>
              <a:t>representations</a:t>
            </a:r>
            <a:r>
              <a:rPr lang="zh-CN" altLang="en-US" dirty="0" smtClean="0"/>
              <a:t> </a:t>
            </a:r>
            <a:r>
              <a:rPr lang="en-US" altLang="zh-CN" dirty="0" smtClean="0"/>
              <a:t>of</a:t>
            </a:r>
            <a:r>
              <a:rPr lang="zh-CN" altLang="en-US" dirty="0" smtClean="0"/>
              <a:t> </a:t>
            </a:r>
            <a:r>
              <a:rPr lang="en-US" altLang="zh-CN" dirty="0" smtClean="0"/>
              <a:t>networks</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applied</a:t>
            </a:r>
            <a:r>
              <a:rPr lang="zh-CN" altLang="en-US" dirty="0" smtClean="0"/>
              <a:t> </a:t>
            </a:r>
            <a:r>
              <a:rPr lang="en-US" altLang="zh-CN" dirty="0" smtClean="0"/>
              <a:t>to</a:t>
            </a:r>
            <a:r>
              <a:rPr lang="zh-CN" altLang="en-US" dirty="0" smtClean="0"/>
              <a:t> </a:t>
            </a:r>
            <a:r>
              <a:rPr lang="en-US" altLang="zh-CN" dirty="0" smtClean="0"/>
              <a:t>other</a:t>
            </a:r>
            <a:r>
              <a:rPr lang="zh-CN" altLang="en-US" dirty="0" smtClean="0"/>
              <a:t> </a:t>
            </a:r>
            <a:r>
              <a:rPr lang="en-US" altLang="zh-CN" dirty="0" smtClean="0"/>
              <a:t>applications</a:t>
            </a:r>
            <a:r>
              <a:rPr lang="zh-CN" altLang="en-US" dirty="0" smtClean="0"/>
              <a:t> </a:t>
            </a:r>
            <a:r>
              <a:rPr lang="en-US" altLang="zh-CN" dirty="0" smtClean="0"/>
              <a:t>as</a:t>
            </a:r>
            <a:r>
              <a:rPr lang="zh-CN" altLang="en-US" dirty="0" smtClean="0"/>
              <a:t> </a:t>
            </a:r>
            <a:r>
              <a:rPr lang="en-US" altLang="zh-CN" dirty="0" smtClean="0"/>
              <a:t>well.</a:t>
            </a:r>
            <a:r>
              <a:rPr lang="zh-CN" altLang="en-US" dirty="0" smtClean="0"/>
              <a:t> </a:t>
            </a:r>
            <a:r>
              <a:rPr lang="en-US" altLang="zh-CN" dirty="0" smtClean="0"/>
              <a:t>For</a:t>
            </a:r>
            <a:r>
              <a:rPr lang="zh-CN" altLang="en-US" dirty="0" smtClean="0"/>
              <a:t> </a:t>
            </a:r>
            <a:r>
              <a:rPr lang="en-US" altLang="zh-CN" dirty="0" smtClean="0"/>
              <a:t>example</a:t>
            </a:r>
            <a:r>
              <a:rPr lang="zh-CN" altLang="en-US" dirty="0" smtClean="0"/>
              <a:t>, </a:t>
            </a:r>
            <a:r>
              <a:rPr lang="en-US" altLang="zh-CN" dirty="0" smtClean="0"/>
              <a:t>we</a:t>
            </a:r>
            <a:r>
              <a:rPr lang="zh-CN" altLang="en-US" dirty="0" smtClean="0"/>
              <a:t> </a:t>
            </a:r>
            <a:r>
              <a:rPr lang="en-US" altLang="zh-CN" dirty="0" smtClean="0"/>
              <a:t>can</a:t>
            </a:r>
            <a:r>
              <a:rPr lang="zh-CN" altLang="en-US" dirty="0" smtClean="0"/>
              <a:t> </a:t>
            </a:r>
            <a:r>
              <a:rPr lang="en-US" altLang="zh-CN" dirty="0" smtClean="0"/>
              <a:t>construct</a:t>
            </a:r>
            <a:r>
              <a:rPr lang="zh-CN" altLang="en-US" dirty="0" smtClean="0"/>
              <a:t> </a:t>
            </a:r>
            <a:r>
              <a:rPr lang="en-US" altLang="zh-CN" dirty="0" smtClean="0"/>
              <a:t>the</a:t>
            </a:r>
            <a:r>
              <a:rPr lang="zh-CN" altLang="en-US" dirty="0" smtClean="0"/>
              <a:t> </a:t>
            </a:r>
            <a:r>
              <a:rPr lang="en-US" altLang="zh-CN" dirty="0" smtClean="0"/>
              <a:t>networks</a:t>
            </a:r>
            <a:r>
              <a:rPr lang="zh-CN" altLang="en-US" dirty="0" smtClean="0"/>
              <a:t> </a:t>
            </a:r>
            <a:r>
              <a:rPr lang="en-US" altLang="zh-CN" dirty="0" smtClean="0"/>
              <a:t>between</a:t>
            </a:r>
            <a:r>
              <a:rPr lang="zh-CN" altLang="en-US" dirty="0" smtClean="0"/>
              <a:t> </a:t>
            </a:r>
            <a:r>
              <a:rPr lang="en-US" altLang="zh-CN" dirty="0" smtClean="0"/>
              <a:t>words,</a:t>
            </a:r>
            <a:r>
              <a:rPr lang="zh-CN" altLang="en-US" dirty="0" smtClean="0"/>
              <a:t> </a:t>
            </a:r>
            <a:r>
              <a:rPr lang="en-US" altLang="zh-CN" dirty="0" smtClean="0"/>
              <a:t>the</a:t>
            </a:r>
            <a:r>
              <a:rPr lang="zh-CN" altLang="en-US" dirty="0" smtClean="0"/>
              <a:t> </a:t>
            </a:r>
            <a:r>
              <a:rPr lang="en-US" altLang="zh-CN" dirty="0" smtClean="0"/>
              <a:t>word</a:t>
            </a:r>
            <a:r>
              <a:rPr lang="zh-CN" altLang="en-US" dirty="0" smtClean="0"/>
              <a:t> </a:t>
            </a:r>
            <a:r>
              <a:rPr lang="en-US" altLang="zh-CN" dirty="0" smtClean="0"/>
              <a:t>co-occurrence</a:t>
            </a:r>
            <a:r>
              <a:rPr lang="zh-CN" altLang="en-US" dirty="0" smtClean="0"/>
              <a:t> </a:t>
            </a:r>
            <a:r>
              <a:rPr lang="en-US" altLang="zh-CN" dirty="0" smtClean="0"/>
              <a:t>networks,</a:t>
            </a:r>
            <a:r>
              <a:rPr lang="zh-CN" altLang="en-US" dirty="0" smtClean="0"/>
              <a:t>  </a:t>
            </a:r>
            <a:r>
              <a:rPr lang="en-US" altLang="zh-CN" dirty="0" smtClean="0"/>
              <a:t>from</a:t>
            </a:r>
            <a:r>
              <a:rPr lang="zh-CN" altLang="en-US" dirty="0" smtClean="0"/>
              <a:t> </a:t>
            </a:r>
            <a:r>
              <a:rPr lang="en-US" altLang="zh-CN" dirty="0" smtClean="0"/>
              <a:t>unstructured</a:t>
            </a:r>
            <a:r>
              <a:rPr lang="zh-CN" altLang="en-US" dirty="0" smtClean="0"/>
              <a:t> </a:t>
            </a:r>
            <a:r>
              <a:rPr lang="en-US" altLang="zh-CN" dirty="0" smtClean="0"/>
              <a:t>text.</a:t>
            </a:r>
            <a:r>
              <a:rPr lang="zh-CN" altLang="en-US" dirty="0" smtClean="0"/>
              <a:t> </a:t>
            </a:r>
            <a:r>
              <a:rPr lang="en-US" altLang="zh-CN" dirty="0" smtClean="0"/>
              <a:t>By</a:t>
            </a:r>
            <a:r>
              <a:rPr lang="zh-CN" altLang="en-US" dirty="0" smtClean="0"/>
              <a:t> </a:t>
            </a:r>
            <a:r>
              <a:rPr lang="en-US" altLang="zh-CN" dirty="0" smtClean="0"/>
              <a:t>learning</a:t>
            </a:r>
            <a:r>
              <a:rPr lang="zh-CN" altLang="en-US" dirty="0" smtClean="0"/>
              <a:t> </a:t>
            </a:r>
            <a:r>
              <a:rPr lang="en-US" altLang="zh-CN" dirty="0" smtClean="0"/>
              <a:t>the</a:t>
            </a:r>
            <a:r>
              <a:rPr lang="zh-CN" altLang="en-US" dirty="0" smtClean="0"/>
              <a:t> </a:t>
            </a:r>
            <a:r>
              <a:rPr lang="en-US" altLang="zh-CN" dirty="0" smtClean="0"/>
              <a:t>representations</a:t>
            </a:r>
            <a:r>
              <a:rPr lang="zh-CN" altLang="en-US" dirty="0" smtClean="0"/>
              <a:t> </a:t>
            </a:r>
            <a:r>
              <a:rPr lang="en-US" altLang="zh-CN" dirty="0" smtClean="0"/>
              <a:t>of</a:t>
            </a:r>
            <a:r>
              <a:rPr lang="zh-CN" altLang="en-US" dirty="0" smtClean="0"/>
              <a:t> </a:t>
            </a:r>
            <a:r>
              <a:rPr lang="en-US" altLang="zh-CN" dirty="0" smtClean="0"/>
              <a:t>word</a:t>
            </a:r>
            <a:r>
              <a:rPr lang="zh-CN" altLang="en-US" dirty="0" smtClean="0"/>
              <a:t> </a:t>
            </a:r>
            <a:r>
              <a:rPr lang="en-US" altLang="zh-CN" dirty="0" smtClean="0"/>
              <a:t>co-occurrence</a:t>
            </a:r>
            <a:r>
              <a:rPr lang="zh-CN" altLang="en-US" dirty="0" smtClean="0"/>
              <a:t> </a:t>
            </a:r>
            <a:r>
              <a:rPr lang="en-US" altLang="zh-CN" dirty="0" smtClean="0"/>
              <a:t>networks,</a:t>
            </a:r>
            <a:r>
              <a:rPr lang="zh-CN" altLang="en-US" dirty="0" smtClean="0"/>
              <a:t> </a:t>
            </a:r>
            <a:r>
              <a:rPr lang="en-US" altLang="zh-CN" dirty="0" smtClean="0"/>
              <a:t>we</a:t>
            </a:r>
            <a:r>
              <a:rPr lang="zh-CN" altLang="en-US" dirty="0" smtClean="0"/>
              <a:t> </a:t>
            </a:r>
            <a:r>
              <a:rPr lang="en-US" altLang="zh-CN" dirty="0" smtClean="0"/>
              <a:t>are</a:t>
            </a:r>
            <a:r>
              <a:rPr lang="zh-CN" altLang="en-US" dirty="0" smtClean="0"/>
              <a:t> </a:t>
            </a:r>
            <a:r>
              <a:rPr lang="en-US" altLang="zh-CN" dirty="0" smtClean="0"/>
              <a:t>able</a:t>
            </a:r>
            <a:r>
              <a:rPr lang="zh-CN" altLang="en-US" dirty="0" smtClean="0"/>
              <a:t> </a:t>
            </a:r>
            <a:r>
              <a:rPr lang="en-US" altLang="zh-CN" dirty="0" smtClean="0"/>
              <a:t>to</a:t>
            </a:r>
            <a:r>
              <a:rPr lang="zh-CN" altLang="en-US" dirty="0" smtClean="0"/>
              <a:t> </a:t>
            </a:r>
            <a:r>
              <a:rPr lang="en-US" altLang="zh-CN" dirty="0" smtClean="0"/>
              <a:t>obtain</a:t>
            </a:r>
            <a:r>
              <a:rPr lang="zh-CN" altLang="en-US" dirty="0" smtClean="0"/>
              <a:t> </a:t>
            </a:r>
            <a:r>
              <a:rPr lang="en-US" altLang="zh-CN" dirty="0" smtClean="0"/>
              <a:t>word</a:t>
            </a:r>
            <a:r>
              <a:rPr lang="zh-CN" altLang="en-US" dirty="0" smtClean="0"/>
              <a:t> </a:t>
            </a:r>
            <a:r>
              <a:rPr lang="en-US" altLang="zh-CN" dirty="0" smtClean="0"/>
              <a:t>representations,</a:t>
            </a:r>
            <a:r>
              <a:rPr lang="zh-CN" altLang="en-US" dirty="0" smtClean="0"/>
              <a:t> </a:t>
            </a:r>
            <a:r>
              <a:rPr lang="en-US" altLang="zh-CN" dirty="0" smtClean="0"/>
              <a:t>which</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effective</a:t>
            </a:r>
            <a:r>
              <a:rPr lang="zh-CN" altLang="en-US" dirty="0" smtClean="0"/>
              <a:t> </a:t>
            </a:r>
            <a:r>
              <a:rPr lang="en-US" altLang="zh-CN" dirty="0" smtClean="0"/>
              <a:t>features</a:t>
            </a:r>
            <a:r>
              <a:rPr lang="zh-CN" altLang="en-US" dirty="0" smtClean="0"/>
              <a:t> </a:t>
            </a:r>
            <a:r>
              <a:rPr lang="en-US" altLang="zh-CN" dirty="0" smtClean="0"/>
              <a:t>for</a:t>
            </a:r>
            <a:r>
              <a:rPr lang="zh-CN" altLang="en-US" dirty="0" smtClean="0"/>
              <a:t> </a:t>
            </a:r>
            <a:r>
              <a:rPr lang="en-US" altLang="zh-CN" dirty="0" smtClean="0"/>
              <a:t>many</a:t>
            </a:r>
            <a:r>
              <a:rPr lang="zh-CN" altLang="en-US" dirty="0" smtClean="0"/>
              <a:t> </a:t>
            </a:r>
            <a:r>
              <a:rPr lang="en-US" altLang="zh-CN" dirty="0" smtClean="0"/>
              <a:t>natural</a:t>
            </a:r>
            <a:r>
              <a:rPr lang="zh-CN" altLang="en-US" dirty="0" smtClean="0"/>
              <a:t> </a:t>
            </a:r>
            <a:r>
              <a:rPr lang="en-US" altLang="zh-CN" dirty="0" smtClean="0"/>
              <a:t>language</a:t>
            </a:r>
            <a:r>
              <a:rPr lang="zh-CN" altLang="en-US" dirty="0" smtClean="0"/>
              <a:t> </a:t>
            </a:r>
            <a:r>
              <a:rPr lang="en-US" altLang="zh-CN" dirty="0" smtClean="0"/>
              <a:t>processing</a:t>
            </a:r>
            <a:r>
              <a:rPr lang="zh-CN" altLang="en-US" dirty="0" smtClean="0"/>
              <a:t> </a:t>
            </a:r>
            <a:r>
              <a:rPr lang="en-US" altLang="zh-CN" dirty="0" smtClean="0"/>
              <a:t>tasks.</a:t>
            </a:r>
            <a:r>
              <a:rPr lang="zh-CN" altLang="en-US" dirty="0" smtClean="0"/>
              <a:t> </a:t>
            </a:r>
            <a:endParaRPr lang="en-US" altLang="zh-CN" dirty="0" smtClean="0"/>
          </a:p>
          <a:p>
            <a:endParaRPr lang="en-US" altLang="zh-CN" dirty="0" smtClean="0"/>
          </a:p>
        </p:txBody>
      </p:sp>
    </p:spTree>
    <p:extLst>
      <p:ext uri="{BB962C8B-B14F-4D97-AF65-F5344CB8AC3E}">
        <p14:creationId xmlns:p14="http://schemas.microsoft.com/office/powerpoint/2010/main" val="3255251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zh-CN" altLang="en-US" dirty="0" smtClean="0"/>
              <a:t> </a:t>
            </a:r>
            <a:r>
              <a:rPr lang="en-US" altLang="zh-CN" dirty="0" smtClean="0"/>
              <a:t>the</a:t>
            </a:r>
            <a:r>
              <a:rPr lang="zh-CN" altLang="en-US" dirty="0" smtClean="0"/>
              <a:t> </a:t>
            </a:r>
            <a:r>
              <a:rPr lang="en-US" altLang="zh-CN" dirty="0" smtClean="0"/>
              <a:t>dimensionality</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node</a:t>
            </a:r>
            <a:r>
              <a:rPr lang="zh-CN" altLang="en-US" dirty="0" smtClean="0"/>
              <a:t> </a:t>
            </a:r>
            <a:r>
              <a:rPr lang="en-US" altLang="zh-CN" dirty="0" smtClean="0"/>
              <a:t>representations</a:t>
            </a:r>
            <a:r>
              <a:rPr lang="zh-CN" altLang="en-US" dirty="0" smtClean="0"/>
              <a:t> </a:t>
            </a:r>
            <a:r>
              <a:rPr lang="en-US" altLang="zh-CN" dirty="0" smtClean="0"/>
              <a:t>becomes</a:t>
            </a:r>
            <a:r>
              <a:rPr lang="zh-CN" altLang="en-US" dirty="0" smtClean="0"/>
              <a:t> </a:t>
            </a:r>
            <a:r>
              <a:rPr lang="en-US" altLang="zh-CN" dirty="0" smtClean="0"/>
              <a:t>extremely</a:t>
            </a:r>
            <a:r>
              <a:rPr lang="zh-CN" altLang="en-US" dirty="0" smtClean="0"/>
              <a:t> </a:t>
            </a:r>
            <a:r>
              <a:rPr lang="en-US" altLang="zh-CN" dirty="0" smtClean="0"/>
              <a:t>small,</a:t>
            </a:r>
            <a:r>
              <a:rPr lang="zh-CN" altLang="en-US" dirty="0" smtClean="0"/>
              <a:t> </a:t>
            </a:r>
            <a:r>
              <a:rPr lang="en-US" altLang="zh-CN" dirty="0" smtClean="0"/>
              <a:t>for</a:t>
            </a:r>
            <a:r>
              <a:rPr lang="zh-CN" altLang="en-US" dirty="0" smtClean="0"/>
              <a:t> </a:t>
            </a:r>
            <a:r>
              <a:rPr lang="en-US" altLang="zh-CN" dirty="0" smtClean="0"/>
              <a:t>example,</a:t>
            </a:r>
            <a:r>
              <a:rPr lang="zh-CN" altLang="en-US" dirty="0" smtClean="0"/>
              <a:t> </a:t>
            </a:r>
            <a:r>
              <a:rPr lang="en-US" altLang="zh-CN" dirty="0" smtClean="0"/>
              <a:t>two</a:t>
            </a:r>
            <a:r>
              <a:rPr lang="zh-CN" altLang="en-US" dirty="0" smtClean="0"/>
              <a:t> </a:t>
            </a:r>
            <a:r>
              <a:rPr lang="en-US" altLang="zh-CN" dirty="0" smtClean="0"/>
              <a:t>or</a:t>
            </a:r>
            <a:r>
              <a:rPr lang="zh-CN" altLang="en-US" dirty="0" smtClean="0"/>
              <a:t> </a:t>
            </a:r>
            <a:r>
              <a:rPr lang="en-US" altLang="zh-CN" dirty="0" smtClean="0"/>
              <a:t>three</a:t>
            </a:r>
            <a:r>
              <a:rPr lang="zh-CN" altLang="en-US" dirty="0" smtClean="0"/>
              <a:t> </a:t>
            </a:r>
            <a:r>
              <a:rPr lang="en-US" altLang="zh-CN" dirty="0" smtClean="0"/>
              <a:t>dimensions,</a:t>
            </a:r>
            <a:r>
              <a:rPr lang="zh-CN" altLang="en-US" dirty="0" smtClean="0"/>
              <a:t> </a:t>
            </a:r>
            <a:r>
              <a:rPr lang="en-US" altLang="zh-CN" dirty="0" smtClean="0"/>
              <a:t>we</a:t>
            </a:r>
            <a:r>
              <a:rPr lang="zh-CN" altLang="en-US" dirty="0" smtClean="0"/>
              <a:t> </a:t>
            </a:r>
            <a:r>
              <a:rPr lang="en-US" altLang="zh-CN" dirty="0" smtClean="0"/>
              <a:t>are</a:t>
            </a:r>
            <a:r>
              <a:rPr lang="zh-CN" altLang="en-US" dirty="0" smtClean="0"/>
              <a:t> </a:t>
            </a:r>
            <a:r>
              <a:rPr lang="en-US" altLang="zh-CN" dirty="0" smtClean="0"/>
              <a:t>able</a:t>
            </a:r>
            <a:r>
              <a:rPr lang="zh-CN" altLang="en-US" dirty="0" smtClean="0"/>
              <a:t> </a:t>
            </a:r>
            <a:r>
              <a:rPr lang="en-US" altLang="zh-CN" dirty="0" smtClean="0"/>
              <a:t>to</a:t>
            </a:r>
            <a:r>
              <a:rPr lang="zh-CN" altLang="en-US" dirty="0" smtClean="0"/>
              <a:t> </a:t>
            </a:r>
            <a:r>
              <a:rPr lang="en-US" altLang="zh-CN" dirty="0" smtClean="0"/>
              <a:t>visualize</a:t>
            </a:r>
            <a:r>
              <a:rPr lang="zh-CN" altLang="en-US" dirty="0" smtClean="0"/>
              <a:t> </a:t>
            </a:r>
            <a:r>
              <a:rPr lang="en-US" altLang="zh-CN" dirty="0" smtClean="0"/>
              <a:t>the</a:t>
            </a:r>
            <a:r>
              <a:rPr lang="zh-CN" altLang="en-US" dirty="0" smtClean="0"/>
              <a:t> </a:t>
            </a:r>
            <a:r>
              <a:rPr lang="en-US" altLang="zh-CN" dirty="0" smtClean="0"/>
              <a:t>networks</a:t>
            </a:r>
            <a:r>
              <a:rPr lang="zh-CN" altLang="en-US" dirty="0" smtClean="0"/>
              <a:t> </a:t>
            </a:r>
            <a:r>
              <a:rPr lang="en-US" altLang="zh-CN" dirty="0" smtClean="0"/>
              <a:t>into</a:t>
            </a:r>
            <a:r>
              <a:rPr lang="zh-CN" altLang="en-US" dirty="0" smtClean="0"/>
              <a:t> </a:t>
            </a:r>
            <a:r>
              <a:rPr lang="en-US" altLang="zh-CN" dirty="0" smtClean="0"/>
              <a:t>two</a:t>
            </a:r>
            <a:r>
              <a:rPr lang="zh-CN" altLang="en-US" dirty="0" smtClean="0"/>
              <a:t>-</a:t>
            </a:r>
            <a:r>
              <a:rPr lang="en-US" altLang="zh-CN" dirty="0" smtClean="0"/>
              <a:t>dimensional</a:t>
            </a:r>
            <a:r>
              <a:rPr lang="zh-CN" altLang="en-US" dirty="0" smtClean="0"/>
              <a:t> </a:t>
            </a:r>
            <a:r>
              <a:rPr lang="en-US" altLang="zh-CN" dirty="0" smtClean="0"/>
              <a:t>or</a:t>
            </a:r>
            <a:r>
              <a:rPr lang="zh-CN" altLang="en-US" dirty="0" smtClean="0"/>
              <a:t> </a:t>
            </a:r>
            <a:r>
              <a:rPr lang="en-US" altLang="zh-CN" dirty="0" smtClean="0"/>
              <a:t>three</a:t>
            </a:r>
            <a:r>
              <a:rPr lang="zh-CN" altLang="en-US" dirty="0" smtClean="0"/>
              <a:t>-</a:t>
            </a:r>
            <a:r>
              <a:rPr lang="en-US" altLang="zh-CN" dirty="0" smtClean="0"/>
              <a:t>dimensional</a:t>
            </a:r>
            <a:r>
              <a:rPr lang="zh-CN" altLang="en-US" dirty="0" smtClean="0"/>
              <a:t> </a:t>
            </a:r>
            <a:r>
              <a:rPr lang="en-US" altLang="zh-CN" dirty="0" smtClean="0"/>
              <a:t>spaces.</a:t>
            </a:r>
            <a:r>
              <a:rPr lang="zh-CN" altLang="en-US" dirty="0" smtClean="0"/>
              <a:t> </a:t>
            </a:r>
            <a:r>
              <a:rPr lang="en-US" altLang="zh-CN" dirty="0" smtClean="0"/>
              <a:t>These</a:t>
            </a:r>
            <a:r>
              <a:rPr lang="zh-CN" altLang="en-US" dirty="0" smtClean="0"/>
              <a:t> </a:t>
            </a:r>
            <a:r>
              <a:rPr lang="en-US" altLang="zh-CN" dirty="0" smtClean="0"/>
              <a:t>low</a:t>
            </a:r>
            <a:r>
              <a:rPr lang="zh-CN" altLang="en-US" dirty="0" smtClean="0"/>
              <a:t> </a:t>
            </a:r>
            <a:r>
              <a:rPr lang="en-US" altLang="zh-CN" dirty="0" smtClean="0"/>
              <a:t>dimensional</a:t>
            </a:r>
            <a:r>
              <a:rPr lang="zh-CN" altLang="en-US" dirty="0" smtClean="0"/>
              <a:t> </a:t>
            </a:r>
            <a:r>
              <a:rPr lang="en-US" altLang="zh-CN" dirty="0" smtClean="0"/>
              <a:t>representations</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used</a:t>
            </a:r>
            <a:r>
              <a:rPr lang="zh-CN" altLang="en-US" dirty="0" smtClean="0"/>
              <a:t> </a:t>
            </a:r>
            <a:r>
              <a:rPr lang="en-US" altLang="zh-CN" dirty="0" smtClean="0"/>
              <a:t>for</a:t>
            </a:r>
            <a:r>
              <a:rPr lang="zh-CN" altLang="en-US" dirty="0" smtClean="0"/>
              <a:t> </a:t>
            </a:r>
            <a:r>
              <a:rPr lang="en-US" altLang="zh-CN" dirty="0" smtClean="0"/>
              <a:t>a</a:t>
            </a:r>
            <a:r>
              <a:rPr lang="zh-CN" altLang="en-US" dirty="0" smtClean="0"/>
              <a:t> </a:t>
            </a:r>
            <a:r>
              <a:rPr lang="en-US" altLang="zh-CN" dirty="0" smtClean="0"/>
              <a:t>variety</a:t>
            </a:r>
            <a:r>
              <a:rPr lang="zh-CN" altLang="en-US" dirty="0" smtClean="0"/>
              <a:t> </a:t>
            </a:r>
            <a:r>
              <a:rPr lang="en-US" altLang="zh-CN" dirty="0" smtClean="0"/>
              <a:t>of</a:t>
            </a:r>
            <a:r>
              <a:rPr lang="zh-CN" altLang="en-US" dirty="0" smtClean="0"/>
              <a:t> </a:t>
            </a:r>
            <a:r>
              <a:rPr lang="en-US" altLang="zh-CN" dirty="0" smtClean="0"/>
              <a:t>purposes.</a:t>
            </a:r>
            <a:r>
              <a:rPr lang="zh-CN" altLang="en-US" dirty="0" smtClean="0"/>
              <a:t> </a:t>
            </a:r>
            <a:r>
              <a:rPr lang="en-US" altLang="zh-CN" dirty="0" smtClean="0"/>
              <a:t>For</a:t>
            </a:r>
            <a:r>
              <a:rPr lang="zh-CN" altLang="en-US" dirty="0" smtClean="0"/>
              <a:t> </a:t>
            </a:r>
            <a:r>
              <a:rPr lang="en-US" altLang="zh-CN" dirty="0" smtClean="0"/>
              <a:t>example,</a:t>
            </a:r>
            <a:r>
              <a:rPr lang="zh-CN" altLang="en-US" dirty="0" smtClean="0"/>
              <a:t> </a:t>
            </a:r>
            <a:r>
              <a:rPr lang="en-US" altLang="zh-CN" dirty="0" smtClean="0"/>
              <a:t>they</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used</a:t>
            </a:r>
            <a:r>
              <a:rPr lang="zh-CN" altLang="en-US" dirty="0" smtClean="0"/>
              <a:t> </a:t>
            </a:r>
            <a:r>
              <a:rPr lang="en-US" altLang="zh-CN" dirty="0" smtClean="0"/>
              <a:t>as</a:t>
            </a:r>
            <a:r>
              <a:rPr lang="zh-CN" altLang="en-US" dirty="0" smtClean="0"/>
              <a:t> </a:t>
            </a:r>
            <a:r>
              <a:rPr lang="en-US" altLang="zh-CN" dirty="0" smtClean="0"/>
              <a:t>coordinates</a:t>
            </a:r>
            <a:r>
              <a:rPr lang="zh-CN" altLang="en-US" dirty="0" smtClean="0"/>
              <a:t> </a:t>
            </a:r>
            <a:r>
              <a:rPr lang="en-US" altLang="zh-CN" dirty="0" smtClean="0"/>
              <a:t>to</a:t>
            </a:r>
            <a:r>
              <a:rPr lang="zh-CN" altLang="en-US" dirty="0" smtClean="0"/>
              <a:t> </a:t>
            </a:r>
            <a:r>
              <a:rPr lang="en-US" altLang="zh-CN" dirty="0" smtClean="0"/>
              <a:t>build</a:t>
            </a:r>
            <a:r>
              <a:rPr lang="zh-CN" altLang="en-US" dirty="0" smtClean="0"/>
              <a:t> </a:t>
            </a:r>
            <a:r>
              <a:rPr lang="en-US" altLang="zh-CN" dirty="0" smtClean="0"/>
              <a:t>advanced</a:t>
            </a:r>
            <a:r>
              <a:rPr lang="zh-CN" altLang="en-US" dirty="0" smtClean="0"/>
              <a:t> </a:t>
            </a:r>
            <a:r>
              <a:rPr lang="en-US" altLang="zh-CN" dirty="0" smtClean="0"/>
              <a:t>visualizations</a:t>
            </a:r>
            <a:r>
              <a:rPr lang="zh-CN" altLang="en-US" dirty="0" smtClean="0"/>
              <a:t> </a:t>
            </a:r>
            <a:r>
              <a:rPr lang="en-US" altLang="zh-CN" dirty="0" smtClean="0"/>
              <a:t>to</a:t>
            </a:r>
            <a:r>
              <a:rPr lang="zh-CN" altLang="en-US" dirty="0" smtClean="0"/>
              <a:t> </a:t>
            </a:r>
            <a:r>
              <a:rPr lang="en-US" altLang="zh-CN" dirty="0" smtClean="0"/>
              <a:t>show</a:t>
            </a:r>
            <a:r>
              <a:rPr lang="zh-CN" altLang="en-US" dirty="0" smtClean="0"/>
              <a:t> </a:t>
            </a:r>
            <a:r>
              <a:rPr lang="en-US" altLang="zh-CN" dirty="0" smtClean="0"/>
              <a:t>the</a:t>
            </a:r>
            <a:r>
              <a:rPr lang="zh-CN" altLang="en-US" dirty="0" smtClean="0"/>
              <a:t> </a:t>
            </a:r>
            <a:r>
              <a:rPr lang="en-US" altLang="zh-CN" dirty="0" smtClean="0"/>
              <a:t>global</a:t>
            </a:r>
            <a:r>
              <a:rPr lang="zh-CN" altLang="en-US" dirty="0" smtClean="0"/>
              <a:t> </a:t>
            </a:r>
            <a:r>
              <a:rPr lang="en-US" altLang="zh-CN" dirty="0" smtClean="0"/>
              <a:t>characteristics</a:t>
            </a:r>
            <a:r>
              <a:rPr lang="zh-CN" altLang="en-US" dirty="0" smtClean="0"/>
              <a:t> </a:t>
            </a:r>
            <a:r>
              <a:rPr lang="en-US" altLang="zh-CN" dirty="0" smtClean="0"/>
              <a:t>of</a:t>
            </a:r>
            <a:r>
              <a:rPr lang="zh-CN" altLang="en-US" dirty="0" smtClean="0"/>
              <a:t> </a:t>
            </a:r>
            <a:r>
              <a:rPr lang="en-US" altLang="zh-CN" dirty="0" smtClean="0"/>
              <a:t>networks.</a:t>
            </a:r>
            <a:r>
              <a:rPr lang="zh-CN" altLang="en-US" dirty="0" smtClean="0"/>
              <a:t> </a:t>
            </a:r>
            <a:endParaRPr lang="en-US" altLang="zh-CN" dirty="0" smtClean="0"/>
          </a:p>
          <a:p>
            <a:endParaRPr lang="en-US" dirty="0" smtClean="0"/>
          </a:p>
          <a:p>
            <a:endParaRPr lang="en-US" dirty="0" smtClean="0"/>
          </a:p>
          <a:p>
            <a:r>
              <a:rPr lang="en-US" dirty="0" smtClean="0"/>
              <a:t>Again</a:t>
            </a:r>
            <a:r>
              <a:rPr lang="en-US" altLang="zh-CN" dirty="0" smtClean="0"/>
              <a:t>,</a:t>
            </a:r>
            <a:r>
              <a:rPr lang="zh-CN" altLang="en-US" dirty="0" smtClean="0"/>
              <a:t> </a:t>
            </a:r>
            <a:r>
              <a:rPr lang="en-US" altLang="zh-CN" dirty="0" smtClean="0"/>
              <a:t>since</a:t>
            </a:r>
            <a:r>
              <a:rPr lang="zh-CN" altLang="en-US" dirty="0" smtClean="0"/>
              <a:t> </a:t>
            </a:r>
            <a:r>
              <a:rPr lang="en-US" altLang="zh-CN" dirty="0" smtClean="0"/>
              <a:t>networks</a:t>
            </a:r>
            <a:r>
              <a:rPr lang="zh-CN" altLang="en-US" dirty="0" smtClean="0"/>
              <a:t> </a:t>
            </a:r>
            <a:r>
              <a:rPr lang="en-US" altLang="zh-CN" dirty="0" smtClean="0"/>
              <a:t>are</a:t>
            </a:r>
            <a:r>
              <a:rPr lang="zh-CN" altLang="en-US" dirty="0" smtClean="0"/>
              <a:t> </a:t>
            </a:r>
            <a:r>
              <a:rPr lang="en-US" altLang="zh-CN" dirty="0" smtClean="0"/>
              <a:t>very</a:t>
            </a:r>
            <a:r>
              <a:rPr lang="zh-CN" altLang="en-US" dirty="0" smtClean="0"/>
              <a:t> </a:t>
            </a:r>
            <a:r>
              <a:rPr lang="en-US" altLang="zh-CN" dirty="0" smtClean="0"/>
              <a:t>general</a:t>
            </a:r>
            <a:r>
              <a:rPr lang="zh-CN" altLang="en-US" dirty="0" smtClean="0"/>
              <a:t> </a:t>
            </a:r>
            <a:r>
              <a:rPr lang="en-US" altLang="zh-CN" dirty="0" smtClean="0"/>
              <a:t>and</a:t>
            </a:r>
            <a:r>
              <a:rPr lang="zh-CN" altLang="en-US" dirty="0" smtClean="0"/>
              <a:t> </a:t>
            </a:r>
            <a:r>
              <a:rPr lang="en-US" altLang="zh-CN" dirty="0" smtClean="0"/>
              <a:t>flexible.</a:t>
            </a:r>
            <a:r>
              <a:rPr lang="zh-CN" altLang="en-US" dirty="0" smtClean="0"/>
              <a:t> </a:t>
            </a:r>
            <a:r>
              <a:rPr lang="en-US" altLang="zh-CN" dirty="0" smtClean="0"/>
              <a:t>This</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generalized</a:t>
            </a:r>
            <a:r>
              <a:rPr lang="zh-CN" altLang="en-US" dirty="0" smtClean="0"/>
              <a:t> </a:t>
            </a:r>
            <a:r>
              <a:rPr lang="en-US" altLang="zh-CN" dirty="0" smtClean="0"/>
              <a:t>to</a:t>
            </a:r>
            <a:r>
              <a:rPr lang="zh-CN" altLang="en-US" dirty="0" smtClean="0"/>
              <a:t> </a:t>
            </a:r>
            <a:r>
              <a:rPr lang="en-US" altLang="zh-CN" dirty="0" smtClean="0"/>
              <a:t>visualize</a:t>
            </a:r>
            <a:r>
              <a:rPr lang="zh-CN" altLang="en-US" dirty="0" smtClean="0"/>
              <a:t> </a:t>
            </a:r>
            <a:r>
              <a:rPr lang="en-US" altLang="zh-CN" dirty="0" smtClean="0"/>
              <a:t>any</a:t>
            </a:r>
            <a:r>
              <a:rPr lang="zh-CN" altLang="en-US" dirty="0" smtClean="0"/>
              <a:t> </a:t>
            </a:r>
            <a:r>
              <a:rPr lang="en-US" altLang="zh-CN" dirty="0" smtClean="0"/>
              <a:t>high-dimensional</a:t>
            </a:r>
            <a:r>
              <a:rPr lang="zh-CN" altLang="en-US" dirty="0" smtClean="0"/>
              <a:t> </a:t>
            </a:r>
            <a:r>
              <a:rPr lang="en-US" altLang="zh-CN" dirty="0" smtClean="0"/>
              <a:t>data</a:t>
            </a:r>
            <a:r>
              <a:rPr lang="zh-CN" altLang="zh-CN" dirty="0" smtClean="0"/>
              <a:t> </a:t>
            </a:r>
            <a:r>
              <a:rPr lang="en-US" altLang="zh-CN" dirty="0" smtClean="0"/>
              <a:t>by</a:t>
            </a:r>
            <a:r>
              <a:rPr lang="zh-CN" altLang="en-US" dirty="0" smtClean="0"/>
              <a:t> </a:t>
            </a:r>
            <a:r>
              <a:rPr lang="en-US" altLang="zh-CN" dirty="0" smtClean="0"/>
              <a:t>first</a:t>
            </a:r>
            <a:r>
              <a:rPr lang="zh-CN" altLang="en-US" dirty="0" smtClean="0"/>
              <a:t> </a:t>
            </a:r>
            <a:r>
              <a:rPr lang="en-US" altLang="zh-CN" dirty="0" smtClean="0"/>
              <a:t>constructing</a:t>
            </a:r>
            <a:r>
              <a:rPr lang="zh-CN" altLang="en-US" dirty="0" smtClean="0"/>
              <a:t> </a:t>
            </a:r>
            <a:r>
              <a:rPr lang="en-US" altLang="zh-CN" dirty="0" smtClean="0"/>
              <a:t>networks</a:t>
            </a:r>
            <a:r>
              <a:rPr lang="zh-CN" altLang="en-US" dirty="0" smtClean="0"/>
              <a:t> </a:t>
            </a:r>
            <a:r>
              <a:rPr lang="en-US" altLang="zh-CN" dirty="0" smtClean="0"/>
              <a:t>from</a:t>
            </a:r>
            <a:r>
              <a:rPr lang="zh-CN" altLang="en-US" dirty="0" smtClean="0"/>
              <a:t> </a:t>
            </a:r>
            <a:r>
              <a:rPr lang="en-US" altLang="zh-CN" dirty="0" smtClean="0"/>
              <a:t>high-dimensional</a:t>
            </a:r>
            <a:r>
              <a:rPr lang="zh-CN" altLang="en-US" dirty="0" smtClean="0"/>
              <a:t> </a:t>
            </a:r>
            <a:r>
              <a:rPr lang="en-US" altLang="zh-CN" dirty="0" smtClean="0"/>
              <a:t>data,</a:t>
            </a:r>
            <a:r>
              <a:rPr lang="zh-CN" altLang="en-US" dirty="0" smtClean="0"/>
              <a:t> </a:t>
            </a:r>
            <a:r>
              <a:rPr lang="en-US" altLang="zh-CN" dirty="0" smtClean="0"/>
              <a:t>for</a:t>
            </a:r>
            <a:r>
              <a:rPr lang="zh-CN" altLang="en-US" dirty="0" smtClean="0"/>
              <a:t> </a:t>
            </a:r>
            <a:r>
              <a:rPr lang="en-US" altLang="zh-CN" dirty="0" smtClean="0"/>
              <a:t>example,</a:t>
            </a:r>
            <a:r>
              <a:rPr lang="zh-CN" altLang="en-US" dirty="0" smtClean="0"/>
              <a:t> </a:t>
            </a:r>
            <a:r>
              <a:rPr lang="en-US" altLang="zh-CN" dirty="0" smtClean="0"/>
              <a:t>K-nearest</a:t>
            </a:r>
            <a:r>
              <a:rPr lang="zh-CN" altLang="en-US" dirty="0" smtClean="0"/>
              <a:t> </a:t>
            </a:r>
            <a:r>
              <a:rPr lang="en-US" altLang="zh-CN" dirty="0" smtClean="0"/>
              <a:t>neighbor</a:t>
            </a:r>
            <a:r>
              <a:rPr lang="zh-CN" altLang="en-US" dirty="0" smtClean="0"/>
              <a:t> </a:t>
            </a:r>
            <a:r>
              <a:rPr lang="en-US" altLang="zh-CN" dirty="0" smtClean="0"/>
              <a:t>graph.</a:t>
            </a:r>
            <a:endParaRPr lang="en-US" dirty="0"/>
          </a:p>
        </p:txBody>
      </p:sp>
    </p:spTree>
    <p:extLst>
      <p:ext uri="{BB962C8B-B14F-4D97-AF65-F5344CB8AC3E}">
        <p14:creationId xmlns:p14="http://schemas.microsoft.com/office/powerpoint/2010/main" val="3507304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zh-CN" altLang="en-US" dirty="0" smtClean="0"/>
              <a:t> </a:t>
            </a:r>
            <a:r>
              <a:rPr lang="en-US" altLang="zh-CN" dirty="0" smtClean="0"/>
              <a:t>example,</a:t>
            </a:r>
            <a:r>
              <a:rPr lang="zh-CN" altLang="en-US" dirty="0" smtClean="0"/>
              <a:t> </a:t>
            </a:r>
            <a:r>
              <a:rPr lang="en-US" altLang="zh-CN" dirty="0" smtClean="0"/>
              <a:t>this</a:t>
            </a:r>
            <a:r>
              <a:rPr lang="zh-CN" altLang="en-US" dirty="0" smtClean="0"/>
              <a:t> </a:t>
            </a:r>
            <a:r>
              <a:rPr lang="en-US" altLang="zh-CN" dirty="0" smtClean="0"/>
              <a:t>is</a:t>
            </a:r>
            <a:r>
              <a:rPr lang="zh-CN" altLang="en-US" dirty="0" smtClean="0"/>
              <a:t> </a:t>
            </a:r>
            <a:r>
              <a:rPr lang="en-US" altLang="zh-CN" dirty="0" smtClean="0"/>
              <a:t>a</a:t>
            </a:r>
            <a:r>
              <a:rPr lang="zh-CN" altLang="en-US" dirty="0" smtClean="0"/>
              <a:t> </a:t>
            </a:r>
            <a:r>
              <a:rPr lang="en-US" altLang="zh-CN" dirty="0" smtClean="0"/>
              <a:t>visualization</a:t>
            </a:r>
            <a:r>
              <a:rPr lang="zh-CN" altLang="en-US" dirty="0" smtClean="0"/>
              <a:t> </a:t>
            </a:r>
            <a:r>
              <a:rPr lang="en-US" altLang="zh-CN" dirty="0" smtClean="0"/>
              <a:t>of</a:t>
            </a:r>
            <a:r>
              <a:rPr lang="zh-CN" altLang="en-US" dirty="0" smtClean="0"/>
              <a:t> </a:t>
            </a:r>
            <a:r>
              <a:rPr lang="en-US" altLang="zh-CN" dirty="0" smtClean="0"/>
              <a:t>10M</a:t>
            </a:r>
            <a:r>
              <a:rPr lang="zh-CN" altLang="en-US" dirty="0" smtClean="0"/>
              <a:t> </a:t>
            </a:r>
            <a:r>
              <a:rPr lang="en-US" altLang="zh-CN" dirty="0" smtClean="0"/>
              <a:t>scientific</a:t>
            </a:r>
            <a:r>
              <a:rPr lang="zh-CN" altLang="en-US" dirty="0" smtClean="0"/>
              <a:t> </a:t>
            </a:r>
            <a:r>
              <a:rPr lang="en-US" altLang="zh-CN" dirty="0" smtClean="0"/>
              <a:t>papers</a:t>
            </a:r>
            <a:r>
              <a:rPr lang="zh-CN" altLang="en-US" dirty="0" smtClean="0"/>
              <a:t> </a:t>
            </a:r>
            <a:r>
              <a:rPr lang="en-US" altLang="zh-CN" dirty="0" smtClean="0"/>
              <a:t>on</a:t>
            </a:r>
            <a:r>
              <a:rPr lang="zh-CN" altLang="en-US" dirty="0" smtClean="0"/>
              <a:t> </a:t>
            </a:r>
            <a:r>
              <a:rPr lang="en-US" altLang="zh-CN" dirty="0" smtClean="0"/>
              <a:t>one</a:t>
            </a:r>
            <a:r>
              <a:rPr lang="zh-CN" altLang="en-US" dirty="0" smtClean="0"/>
              <a:t> </a:t>
            </a:r>
            <a:r>
              <a:rPr lang="en-US" altLang="zh-CN" dirty="0" smtClean="0"/>
              <a:t>slide.</a:t>
            </a:r>
            <a:r>
              <a:rPr lang="zh-CN" altLang="en-US" dirty="0" smtClean="0"/>
              <a:t> </a:t>
            </a:r>
            <a:r>
              <a:rPr lang="en-US" altLang="zh-CN" dirty="0" smtClean="0"/>
              <a:t>Each</a:t>
            </a:r>
            <a:r>
              <a:rPr lang="zh-CN" altLang="en-US" dirty="0" smtClean="0"/>
              <a:t> </a:t>
            </a:r>
            <a:r>
              <a:rPr lang="en-US" altLang="zh-CN" dirty="0" smtClean="0"/>
              <a:t>data</a:t>
            </a:r>
            <a:r>
              <a:rPr lang="zh-CN" altLang="en-US" dirty="0" smtClean="0"/>
              <a:t> </a:t>
            </a:r>
            <a:r>
              <a:rPr lang="en-US" altLang="zh-CN" dirty="0" smtClean="0"/>
              <a:t>point</a:t>
            </a:r>
            <a:r>
              <a:rPr lang="zh-CN" altLang="en-US" dirty="0" smtClean="0"/>
              <a:t> </a:t>
            </a:r>
            <a:r>
              <a:rPr lang="en-US" altLang="zh-CN" dirty="0" smtClean="0"/>
              <a:t>is</a:t>
            </a:r>
            <a:r>
              <a:rPr lang="zh-CN" altLang="en-US" dirty="0" smtClean="0"/>
              <a:t> </a:t>
            </a:r>
            <a:r>
              <a:rPr lang="en-US" altLang="zh-CN" dirty="0" smtClean="0"/>
              <a:t>a</a:t>
            </a:r>
            <a:r>
              <a:rPr lang="zh-CN" altLang="en-US" dirty="0" smtClean="0"/>
              <a:t> </a:t>
            </a:r>
            <a:r>
              <a:rPr lang="en-US" altLang="zh-CN" dirty="0" smtClean="0"/>
              <a:t>paper,</a:t>
            </a:r>
            <a:r>
              <a:rPr lang="zh-CN" altLang="en-US" dirty="0" smtClean="0"/>
              <a:t> </a:t>
            </a:r>
            <a:r>
              <a:rPr lang="en-US" altLang="zh-CN" dirty="0" smtClean="0"/>
              <a:t>different</a:t>
            </a:r>
            <a:r>
              <a:rPr lang="zh-CN" altLang="en-US" dirty="0" smtClean="0"/>
              <a:t> </a:t>
            </a:r>
            <a:r>
              <a:rPr lang="en-US" altLang="zh-CN" dirty="0" smtClean="0"/>
              <a:t>colors</a:t>
            </a:r>
            <a:r>
              <a:rPr lang="zh-CN" altLang="en-US" dirty="0" smtClean="0"/>
              <a:t> </a:t>
            </a:r>
            <a:r>
              <a:rPr lang="en-US" altLang="zh-CN" dirty="0" smtClean="0"/>
              <a:t>corresponds</a:t>
            </a:r>
            <a:r>
              <a:rPr lang="zh-CN" altLang="en-US" dirty="0" smtClean="0"/>
              <a:t> </a:t>
            </a:r>
            <a:r>
              <a:rPr lang="en-US" altLang="zh-CN" dirty="0" smtClean="0"/>
              <a:t>to</a:t>
            </a:r>
            <a:r>
              <a:rPr lang="zh-CN" altLang="en-US" dirty="0" smtClean="0"/>
              <a:t> </a:t>
            </a:r>
            <a:r>
              <a:rPr lang="en-US" altLang="zh-CN" dirty="0" smtClean="0"/>
              <a:t>different</a:t>
            </a:r>
            <a:r>
              <a:rPr lang="zh-CN" altLang="en-US" dirty="0" smtClean="0"/>
              <a:t> </a:t>
            </a:r>
            <a:r>
              <a:rPr lang="en-US" altLang="zh-CN" dirty="0" smtClean="0"/>
              <a:t>subjects.</a:t>
            </a:r>
            <a:r>
              <a:rPr lang="zh-CN" altLang="en-US" dirty="0" smtClean="0"/>
              <a:t> </a:t>
            </a:r>
            <a:r>
              <a:rPr lang="en-US" altLang="zh-CN" dirty="0" smtClean="0"/>
              <a:t>We</a:t>
            </a:r>
            <a:r>
              <a:rPr lang="zh-CN" altLang="en-US" dirty="0" smtClean="0"/>
              <a:t> </a:t>
            </a:r>
            <a:r>
              <a:rPr lang="en-US" altLang="zh-CN" dirty="0" smtClean="0"/>
              <a:t>will</a:t>
            </a:r>
            <a:r>
              <a:rPr lang="zh-CN" altLang="en-US" dirty="0" smtClean="0"/>
              <a:t> </a:t>
            </a:r>
            <a:r>
              <a:rPr lang="en-US" altLang="zh-CN" dirty="0" smtClean="0"/>
              <a:t>come</a:t>
            </a:r>
            <a:r>
              <a:rPr lang="zh-CN" altLang="en-US" dirty="0" smtClean="0"/>
              <a:t> </a:t>
            </a:r>
            <a:r>
              <a:rPr lang="en-US" altLang="zh-CN" dirty="0" smtClean="0"/>
              <a:t>back</a:t>
            </a:r>
            <a:r>
              <a:rPr lang="zh-CN" altLang="en-US" dirty="0" smtClean="0"/>
              <a:t> </a:t>
            </a:r>
            <a:r>
              <a:rPr lang="en-US" altLang="zh-CN" dirty="0" smtClean="0"/>
              <a:t>to</a:t>
            </a:r>
            <a:r>
              <a:rPr lang="zh-CN" altLang="en-US" dirty="0" smtClean="0"/>
              <a:t> </a:t>
            </a:r>
            <a:r>
              <a:rPr lang="en-US" altLang="zh-CN" dirty="0" smtClean="0"/>
              <a:t>this</a:t>
            </a:r>
            <a:r>
              <a:rPr lang="zh-CN" altLang="en-US" dirty="0" smtClean="0"/>
              <a:t> </a:t>
            </a:r>
            <a:r>
              <a:rPr lang="en-US" altLang="zh-CN" dirty="0" smtClean="0"/>
              <a:t>visualization</a:t>
            </a:r>
            <a:r>
              <a:rPr lang="zh-CN" altLang="en-US" dirty="0" smtClean="0"/>
              <a:t> </a:t>
            </a:r>
            <a:r>
              <a:rPr lang="en-US" altLang="zh-CN" dirty="0" smtClean="0"/>
              <a:t>later.</a:t>
            </a:r>
            <a:r>
              <a:rPr lang="zh-CN" altLang="en-US" dirty="0" smtClean="0"/>
              <a:t> </a:t>
            </a:r>
            <a:endParaRPr lang="en-US" dirty="0"/>
          </a:p>
        </p:txBody>
      </p:sp>
    </p:spTree>
    <p:extLst>
      <p:ext uri="{BB962C8B-B14F-4D97-AF65-F5344CB8AC3E}">
        <p14:creationId xmlns:p14="http://schemas.microsoft.com/office/powerpoint/2010/main" val="2267585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zh-CN" altLang="en-US" dirty="0" smtClean="0"/>
              <a:t> </a:t>
            </a:r>
            <a:r>
              <a:rPr lang="en-US" altLang="zh-CN" dirty="0" smtClean="0"/>
              <a:t>rest</a:t>
            </a:r>
            <a:r>
              <a:rPr lang="zh-CN" altLang="en-US" dirty="0" smtClean="0"/>
              <a:t> </a:t>
            </a:r>
            <a:r>
              <a:rPr lang="en-US" altLang="zh-CN" dirty="0" smtClean="0"/>
              <a:t>of</a:t>
            </a:r>
            <a:r>
              <a:rPr lang="zh-CN" altLang="en-US" dirty="0" smtClean="0"/>
              <a:t> </a:t>
            </a:r>
            <a:r>
              <a:rPr lang="en-US" altLang="zh-CN" dirty="0" smtClean="0"/>
              <a:t>my</a:t>
            </a:r>
            <a:r>
              <a:rPr lang="zh-CN" altLang="en-US" dirty="0" smtClean="0"/>
              <a:t> </a:t>
            </a:r>
            <a:r>
              <a:rPr lang="en-US" altLang="zh-CN" dirty="0" smtClean="0"/>
              <a:t>talk</a:t>
            </a:r>
            <a:r>
              <a:rPr lang="zh-CN" altLang="en-US" dirty="0" smtClean="0"/>
              <a:t> </a:t>
            </a:r>
            <a:r>
              <a:rPr lang="en-US" altLang="zh-CN" dirty="0" smtClean="0"/>
              <a:t>is</a:t>
            </a:r>
            <a:r>
              <a:rPr lang="zh-CN" altLang="en-US" dirty="0" smtClean="0"/>
              <a:t> </a:t>
            </a:r>
            <a:r>
              <a:rPr lang="en-US" altLang="zh-CN" dirty="0" smtClean="0"/>
              <a:t>organized</a:t>
            </a:r>
            <a:r>
              <a:rPr lang="zh-CN" altLang="en-US" dirty="0" smtClean="0"/>
              <a:t> </a:t>
            </a:r>
            <a:r>
              <a:rPr lang="en-US" altLang="zh-CN" dirty="0" smtClean="0"/>
              <a:t>as</a:t>
            </a:r>
            <a:r>
              <a:rPr lang="zh-CN" altLang="en-US" dirty="0" smtClean="0"/>
              <a:t> </a:t>
            </a:r>
            <a:r>
              <a:rPr lang="en-US" altLang="zh-CN" dirty="0" smtClean="0"/>
              <a:t>follows.</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first</a:t>
            </a:r>
            <a:r>
              <a:rPr lang="zh-CN" altLang="en-US" dirty="0" smtClean="0"/>
              <a:t> </a:t>
            </a:r>
            <a:r>
              <a:rPr lang="en-US" altLang="zh-CN" dirty="0" smtClean="0"/>
              <a:t>talk</a:t>
            </a:r>
            <a:r>
              <a:rPr lang="zh-CN" altLang="en-US" dirty="0" smtClean="0"/>
              <a:t> </a:t>
            </a:r>
            <a:r>
              <a:rPr lang="en-US" altLang="zh-CN" dirty="0" smtClean="0"/>
              <a:t>about</a:t>
            </a:r>
            <a:r>
              <a:rPr lang="zh-CN" altLang="en-US" dirty="0" smtClean="0"/>
              <a:t> </a:t>
            </a:r>
            <a:r>
              <a:rPr lang="en-US" altLang="zh-CN" dirty="0" smtClean="0"/>
              <a:t>learning</a:t>
            </a:r>
            <a:r>
              <a:rPr lang="zh-CN" altLang="en-US" dirty="0" smtClean="0"/>
              <a:t> </a:t>
            </a:r>
            <a:r>
              <a:rPr lang="en-US" altLang="zh-CN" dirty="0" smtClean="0"/>
              <a:t>node representations</a:t>
            </a:r>
            <a:r>
              <a:rPr lang="zh-CN" altLang="en-US" dirty="0" smtClean="0"/>
              <a:t> </a:t>
            </a:r>
            <a:r>
              <a:rPr lang="en-US" altLang="zh-CN" dirty="0" smtClean="0"/>
              <a:t>for</a:t>
            </a:r>
            <a:r>
              <a:rPr lang="zh-CN" altLang="en-US" dirty="0" smtClean="0"/>
              <a:t> </a:t>
            </a:r>
            <a:r>
              <a:rPr lang="en-US" altLang="zh-CN" dirty="0" smtClean="0"/>
              <a:t>networks</a:t>
            </a:r>
            <a:r>
              <a:rPr lang="zh-CN" altLang="en-US" dirty="0" smtClean="0"/>
              <a:t>. </a:t>
            </a:r>
            <a:r>
              <a:rPr lang="en-US" altLang="zh-CN" dirty="0" smtClean="0"/>
              <a:t>Then</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introduce</a:t>
            </a:r>
            <a:r>
              <a:rPr lang="zh-CN" altLang="en-US" dirty="0" smtClean="0"/>
              <a:t> </a:t>
            </a:r>
            <a:r>
              <a:rPr lang="en-US" altLang="zh-CN" dirty="0" smtClean="0"/>
              <a:t>how</a:t>
            </a:r>
            <a:r>
              <a:rPr lang="zh-CN" altLang="en-US" dirty="0" smtClean="0"/>
              <a:t> </a:t>
            </a:r>
            <a:r>
              <a:rPr lang="en-US" altLang="zh-CN" dirty="0" smtClean="0"/>
              <a:t>to</a:t>
            </a:r>
            <a:r>
              <a:rPr lang="zh-CN" altLang="en-US" dirty="0" smtClean="0"/>
              <a:t> </a:t>
            </a:r>
            <a:r>
              <a:rPr lang="en-US" altLang="zh-CN" dirty="0" smtClean="0"/>
              <a:t>learn</a:t>
            </a:r>
            <a:r>
              <a:rPr lang="zh-CN" altLang="en-US" dirty="0" smtClean="0"/>
              <a:t> </a:t>
            </a:r>
            <a:r>
              <a:rPr lang="en-US" altLang="zh-CN" dirty="0" smtClean="0"/>
              <a:t>extremely</a:t>
            </a:r>
            <a:r>
              <a:rPr lang="zh-CN" altLang="en-US" dirty="0" smtClean="0"/>
              <a:t> </a:t>
            </a:r>
            <a:r>
              <a:rPr lang="en-US" altLang="zh-CN" dirty="0" smtClean="0"/>
              <a:t>low-dimensional</a:t>
            </a:r>
            <a:r>
              <a:rPr lang="zh-CN" altLang="en-US" dirty="0" smtClean="0"/>
              <a:t>-</a:t>
            </a:r>
            <a:r>
              <a:rPr lang="en-US" altLang="zh-CN" dirty="0" smtClean="0"/>
              <a:t>representations,</a:t>
            </a:r>
            <a:r>
              <a:rPr lang="zh-CN" altLang="en-US" dirty="0" smtClean="0"/>
              <a:t> </a:t>
            </a:r>
            <a:r>
              <a:rPr lang="en-US" altLang="zh-CN" dirty="0" smtClean="0"/>
              <a:t>2D/3D</a:t>
            </a:r>
            <a:r>
              <a:rPr lang="zh-CN" altLang="en-US" dirty="0" smtClean="0"/>
              <a:t> </a:t>
            </a:r>
            <a:r>
              <a:rPr lang="en-US" altLang="zh-CN" dirty="0" smtClean="0"/>
              <a:t>representations</a:t>
            </a:r>
            <a:r>
              <a:rPr lang="zh-CN" altLang="en-US" dirty="0" smtClean="0"/>
              <a:t> </a:t>
            </a:r>
            <a:r>
              <a:rPr lang="en-US" altLang="zh-CN" dirty="0" smtClean="0"/>
              <a:t>for</a:t>
            </a:r>
            <a:r>
              <a:rPr lang="zh-CN" altLang="en-US" dirty="0" smtClean="0"/>
              <a:t> </a:t>
            </a:r>
            <a:r>
              <a:rPr lang="en-US" altLang="zh-CN" dirty="0" smtClean="0"/>
              <a:t>visualizing</a:t>
            </a:r>
            <a:r>
              <a:rPr lang="zh-CN" altLang="en-US" dirty="0" smtClean="0"/>
              <a:t> </a:t>
            </a:r>
            <a:r>
              <a:rPr lang="en-US" altLang="zh-CN" dirty="0" smtClean="0"/>
              <a:t>networks.</a:t>
            </a:r>
            <a:r>
              <a:rPr lang="zh-CN" altLang="en-US" dirty="0" smtClean="0"/>
              <a:t> </a:t>
            </a:r>
            <a:r>
              <a:rPr lang="en-US" altLang="zh-CN" dirty="0" smtClean="0"/>
              <a:t>Finally,</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discuss</a:t>
            </a:r>
            <a:r>
              <a:rPr lang="zh-CN" altLang="en-US" dirty="0" smtClean="0"/>
              <a:t> </a:t>
            </a:r>
            <a:r>
              <a:rPr lang="en-US" altLang="zh-CN" dirty="0" smtClean="0"/>
              <a:t>my</a:t>
            </a:r>
            <a:r>
              <a:rPr lang="zh-CN" altLang="en-US" dirty="0" smtClean="0"/>
              <a:t> </a:t>
            </a:r>
            <a:r>
              <a:rPr lang="en-US" altLang="zh-CN" dirty="0" smtClean="0"/>
              <a:t>future</a:t>
            </a:r>
            <a:r>
              <a:rPr lang="zh-CN" altLang="en-US" dirty="0" smtClean="0"/>
              <a:t> </a:t>
            </a:r>
            <a:r>
              <a:rPr lang="en-US" altLang="zh-CN" dirty="0" smtClean="0"/>
              <a:t>plans.</a:t>
            </a:r>
            <a:r>
              <a:rPr lang="zh-CN" altLang="en-US" dirty="0" smtClean="0"/>
              <a:t> </a:t>
            </a:r>
            <a:endParaRPr lang="en-US" dirty="0"/>
          </a:p>
        </p:txBody>
      </p:sp>
    </p:spTree>
    <p:extLst>
      <p:ext uri="{BB962C8B-B14F-4D97-AF65-F5344CB8AC3E}">
        <p14:creationId xmlns:p14="http://schemas.microsoft.com/office/powerpoint/2010/main" val="3932989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zh-CN" altLang="en-US" dirty="0" smtClean="0"/>
              <a:t> </a:t>
            </a:r>
            <a:r>
              <a:rPr lang="en-US" altLang="zh-CN" dirty="0" smtClean="0"/>
              <a:t>rest</a:t>
            </a:r>
            <a:r>
              <a:rPr lang="zh-CN" altLang="en-US" dirty="0" smtClean="0"/>
              <a:t> </a:t>
            </a:r>
            <a:r>
              <a:rPr lang="en-US" altLang="zh-CN" dirty="0" smtClean="0"/>
              <a:t>of</a:t>
            </a:r>
            <a:r>
              <a:rPr lang="zh-CN" altLang="en-US" dirty="0" smtClean="0"/>
              <a:t> </a:t>
            </a:r>
            <a:r>
              <a:rPr lang="en-US" altLang="zh-CN" dirty="0" smtClean="0"/>
              <a:t>my</a:t>
            </a:r>
            <a:r>
              <a:rPr lang="zh-CN" altLang="en-US" dirty="0" smtClean="0"/>
              <a:t> </a:t>
            </a:r>
            <a:r>
              <a:rPr lang="en-US" altLang="zh-CN" dirty="0" smtClean="0"/>
              <a:t>talk</a:t>
            </a:r>
            <a:r>
              <a:rPr lang="zh-CN" altLang="en-US" dirty="0" smtClean="0"/>
              <a:t> </a:t>
            </a:r>
            <a:r>
              <a:rPr lang="en-US" altLang="zh-CN" dirty="0" smtClean="0"/>
              <a:t>is</a:t>
            </a:r>
            <a:r>
              <a:rPr lang="zh-CN" altLang="en-US" dirty="0" smtClean="0"/>
              <a:t> </a:t>
            </a:r>
            <a:r>
              <a:rPr lang="en-US" altLang="zh-CN" dirty="0" smtClean="0"/>
              <a:t>organized</a:t>
            </a:r>
            <a:r>
              <a:rPr lang="zh-CN" altLang="en-US" dirty="0" smtClean="0"/>
              <a:t> </a:t>
            </a:r>
            <a:r>
              <a:rPr lang="en-US" altLang="zh-CN" dirty="0" smtClean="0"/>
              <a:t>as</a:t>
            </a:r>
            <a:r>
              <a:rPr lang="zh-CN" altLang="en-US" dirty="0" smtClean="0"/>
              <a:t> </a:t>
            </a:r>
            <a:r>
              <a:rPr lang="en-US" altLang="zh-CN" dirty="0" smtClean="0"/>
              <a:t>follows.</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first</a:t>
            </a:r>
            <a:r>
              <a:rPr lang="zh-CN" altLang="en-US" dirty="0" smtClean="0"/>
              <a:t> </a:t>
            </a:r>
            <a:r>
              <a:rPr lang="en-US" altLang="zh-CN" dirty="0" smtClean="0"/>
              <a:t>talk</a:t>
            </a:r>
            <a:r>
              <a:rPr lang="zh-CN" altLang="en-US" dirty="0" smtClean="0"/>
              <a:t> </a:t>
            </a:r>
            <a:r>
              <a:rPr lang="en-US" altLang="zh-CN" dirty="0" smtClean="0"/>
              <a:t>about</a:t>
            </a:r>
            <a:r>
              <a:rPr lang="zh-CN" altLang="en-US" dirty="0" smtClean="0"/>
              <a:t> </a:t>
            </a:r>
            <a:r>
              <a:rPr lang="en-US" altLang="zh-CN" dirty="0" smtClean="0"/>
              <a:t>learning</a:t>
            </a:r>
            <a:r>
              <a:rPr lang="zh-CN" altLang="en-US" dirty="0" smtClean="0"/>
              <a:t> </a:t>
            </a:r>
            <a:r>
              <a:rPr lang="en-US" altLang="zh-CN" dirty="0" smtClean="0"/>
              <a:t>node representations</a:t>
            </a:r>
            <a:r>
              <a:rPr lang="zh-CN" altLang="en-US" dirty="0" smtClean="0"/>
              <a:t> </a:t>
            </a:r>
            <a:r>
              <a:rPr lang="en-US" altLang="zh-CN" dirty="0" smtClean="0"/>
              <a:t>for</a:t>
            </a:r>
            <a:r>
              <a:rPr lang="zh-CN" altLang="en-US" dirty="0" smtClean="0"/>
              <a:t> </a:t>
            </a:r>
            <a:r>
              <a:rPr lang="en-US" altLang="zh-CN" dirty="0" smtClean="0"/>
              <a:t>networks</a:t>
            </a:r>
            <a:r>
              <a:rPr lang="zh-CN" altLang="en-US" dirty="0" smtClean="0"/>
              <a:t>. </a:t>
            </a:r>
            <a:r>
              <a:rPr lang="en-US" altLang="zh-CN" dirty="0" smtClean="0"/>
              <a:t>Then</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introduce</a:t>
            </a:r>
            <a:r>
              <a:rPr lang="zh-CN" altLang="en-US" dirty="0" smtClean="0"/>
              <a:t> </a:t>
            </a:r>
            <a:r>
              <a:rPr lang="en-US" altLang="zh-CN" dirty="0" smtClean="0"/>
              <a:t>how</a:t>
            </a:r>
            <a:r>
              <a:rPr lang="zh-CN" altLang="en-US" dirty="0" smtClean="0"/>
              <a:t> </a:t>
            </a:r>
            <a:r>
              <a:rPr lang="en-US" altLang="zh-CN" dirty="0" smtClean="0"/>
              <a:t>to</a:t>
            </a:r>
            <a:r>
              <a:rPr lang="zh-CN" altLang="en-US" dirty="0" smtClean="0"/>
              <a:t> </a:t>
            </a:r>
            <a:r>
              <a:rPr lang="en-US" altLang="zh-CN" dirty="0" smtClean="0"/>
              <a:t>learn</a:t>
            </a:r>
            <a:r>
              <a:rPr lang="zh-CN" altLang="en-US" dirty="0" smtClean="0"/>
              <a:t> </a:t>
            </a:r>
            <a:r>
              <a:rPr lang="en-US" altLang="zh-CN" dirty="0" smtClean="0"/>
              <a:t>extremely</a:t>
            </a:r>
            <a:r>
              <a:rPr lang="zh-CN" altLang="en-US" dirty="0" smtClean="0"/>
              <a:t> </a:t>
            </a:r>
            <a:r>
              <a:rPr lang="en-US" altLang="zh-CN" dirty="0" smtClean="0"/>
              <a:t>low-dimensional</a:t>
            </a:r>
            <a:r>
              <a:rPr lang="zh-CN" altLang="en-US" dirty="0" smtClean="0"/>
              <a:t>-</a:t>
            </a:r>
            <a:r>
              <a:rPr lang="en-US" altLang="zh-CN" dirty="0" smtClean="0"/>
              <a:t>representations,</a:t>
            </a:r>
            <a:r>
              <a:rPr lang="zh-CN" altLang="en-US" dirty="0" smtClean="0"/>
              <a:t> </a:t>
            </a:r>
            <a:r>
              <a:rPr lang="en-US" altLang="zh-CN" dirty="0" smtClean="0"/>
              <a:t>2D/3D</a:t>
            </a:r>
            <a:r>
              <a:rPr lang="zh-CN" altLang="en-US" dirty="0" smtClean="0"/>
              <a:t> </a:t>
            </a:r>
            <a:r>
              <a:rPr lang="en-US" altLang="zh-CN" dirty="0" smtClean="0"/>
              <a:t>representations</a:t>
            </a:r>
            <a:r>
              <a:rPr lang="zh-CN" altLang="en-US" dirty="0" smtClean="0"/>
              <a:t> </a:t>
            </a:r>
            <a:r>
              <a:rPr lang="en-US" altLang="zh-CN" dirty="0" smtClean="0"/>
              <a:t>for</a:t>
            </a:r>
            <a:r>
              <a:rPr lang="zh-CN" altLang="en-US" dirty="0" smtClean="0"/>
              <a:t> </a:t>
            </a:r>
            <a:r>
              <a:rPr lang="en-US" altLang="zh-CN" dirty="0" smtClean="0"/>
              <a:t>visualizing</a:t>
            </a:r>
            <a:r>
              <a:rPr lang="zh-CN" altLang="en-US" dirty="0" smtClean="0"/>
              <a:t> </a:t>
            </a:r>
            <a:r>
              <a:rPr lang="en-US" altLang="zh-CN" dirty="0" smtClean="0"/>
              <a:t>networks.</a:t>
            </a:r>
            <a:r>
              <a:rPr lang="zh-CN" altLang="en-US" dirty="0" smtClean="0"/>
              <a:t> </a:t>
            </a:r>
            <a:r>
              <a:rPr lang="en-US" altLang="zh-CN" dirty="0" smtClean="0"/>
              <a:t>Finally,</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discuss</a:t>
            </a:r>
            <a:r>
              <a:rPr lang="zh-CN" altLang="en-US" dirty="0" smtClean="0"/>
              <a:t> </a:t>
            </a:r>
            <a:r>
              <a:rPr lang="en-US" altLang="zh-CN" dirty="0" smtClean="0"/>
              <a:t>my</a:t>
            </a:r>
            <a:r>
              <a:rPr lang="zh-CN" altLang="en-US" dirty="0" smtClean="0"/>
              <a:t> </a:t>
            </a:r>
            <a:r>
              <a:rPr lang="en-US" altLang="zh-CN" dirty="0" smtClean="0"/>
              <a:t>future</a:t>
            </a:r>
            <a:r>
              <a:rPr lang="zh-CN" altLang="en-US" dirty="0" smtClean="0"/>
              <a:t> </a:t>
            </a:r>
            <a:r>
              <a:rPr lang="en-US" altLang="zh-CN" dirty="0" smtClean="0"/>
              <a:t>plans.</a:t>
            </a:r>
            <a:r>
              <a:rPr lang="zh-CN" altLang="en-US" dirty="0" smtClean="0"/>
              <a:t> </a:t>
            </a:r>
            <a:endParaRPr lang="en-US" dirty="0"/>
          </a:p>
        </p:txBody>
      </p:sp>
    </p:spTree>
    <p:extLst>
      <p:ext uri="{BB962C8B-B14F-4D97-AF65-F5344CB8AC3E}">
        <p14:creationId xmlns:p14="http://schemas.microsoft.com/office/powerpoint/2010/main" val="3932989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25000"/>
              </a:lnSpc>
              <a:spcBef>
                <a:spcPts val="0"/>
              </a:spcBef>
              <a:spcAft>
                <a:spcPts val="0"/>
              </a:spcAft>
              <a:buClrTx/>
              <a:buSzTx/>
              <a:buFontTx/>
              <a:buNone/>
              <a:tabLst/>
              <a:defRPr/>
            </a:pPr>
            <a:r>
              <a:rPr lang="en-US" altLang="zh-CN" baseline="0" dirty="0" smtClean="0"/>
              <a:t>Let me first define the problem of node embedding formally. Give a network or a graph G= (V, E, W), V is the set of nodes, E is the set of edges between the nodes, and W is the set of weights of the edges, the goal of node embedding is to represent each node with a low dimensional vector. In this low-dimensional space, the similarities of the nodes will be preserved. In other words, the structure of networks will be preserved.</a:t>
            </a:r>
            <a:endParaRPr lang="en-US" altLang="zh-CN" dirty="0" smtClean="0"/>
          </a:p>
        </p:txBody>
      </p:sp>
    </p:spTree>
    <p:extLst>
      <p:ext uri="{BB962C8B-B14F-4D97-AF65-F5344CB8AC3E}">
        <p14:creationId xmlns:p14="http://schemas.microsoft.com/office/powerpoint/2010/main" val="3148351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25000"/>
              </a:lnSpc>
              <a:spcBef>
                <a:spcPts val="0"/>
              </a:spcBef>
              <a:spcAft>
                <a:spcPts val="0"/>
              </a:spcAft>
              <a:buClrTx/>
              <a:buSzTx/>
              <a:buFontTx/>
              <a:buNone/>
              <a:tabLst/>
              <a:defRPr/>
            </a:pPr>
            <a:r>
              <a:rPr lang="en-US" baseline="0" dirty="0" smtClean="0"/>
              <a:t>Inspired by the word2vec mode, we</a:t>
            </a:r>
            <a:r>
              <a:rPr lang="zh-CN" altLang="en-US" baseline="0" dirty="0" smtClean="0"/>
              <a:t> </a:t>
            </a:r>
            <a:r>
              <a:rPr lang="en-US" baseline="0" dirty="0" smtClean="0"/>
              <a:t>proposed a scalable</a:t>
            </a:r>
            <a:r>
              <a:rPr lang="zh-CN" altLang="en-US" baseline="0" dirty="0" smtClean="0"/>
              <a:t> </a:t>
            </a:r>
            <a:r>
              <a:rPr lang="en-US" altLang="zh-CN" baseline="0" dirty="0" smtClean="0"/>
              <a:t>model</a:t>
            </a:r>
            <a:r>
              <a:rPr lang="zh-CN" altLang="en-US" baseline="0" dirty="0" smtClean="0"/>
              <a:t> </a:t>
            </a:r>
            <a:r>
              <a:rPr lang="en-US" baseline="0" dirty="0" smtClean="0"/>
              <a:t>called LINE</a:t>
            </a:r>
            <a:r>
              <a:rPr lang="zh-CN" altLang="en-US" baseline="0" dirty="0" smtClean="0"/>
              <a:t> </a:t>
            </a:r>
            <a:r>
              <a:rPr lang="en-US" altLang="zh-CN" baseline="0" dirty="0" smtClean="0"/>
              <a:t>for</a:t>
            </a:r>
            <a:r>
              <a:rPr lang="zh-CN" altLang="en-US" baseline="0" dirty="0" smtClean="0"/>
              <a:t> </a:t>
            </a:r>
            <a:r>
              <a:rPr lang="en-US" altLang="zh-CN" baseline="0" dirty="0" smtClean="0"/>
              <a:t>learning</a:t>
            </a:r>
            <a:r>
              <a:rPr lang="zh-CN" altLang="en-US" baseline="0" dirty="0" smtClean="0"/>
              <a:t> </a:t>
            </a:r>
            <a:r>
              <a:rPr lang="en-US" altLang="zh-CN" baseline="0" dirty="0" smtClean="0"/>
              <a:t>node</a:t>
            </a:r>
            <a:r>
              <a:rPr lang="zh-CN" altLang="en-US" baseline="0" dirty="0" smtClean="0"/>
              <a:t> </a:t>
            </a:r>
            <a:r>
              <a:rPr lang="en-US" altLang="zh-CN" baseline="0" dirty="0" smtClean="0"/>
              <a:t>representations,</a:t>
            </a:r>
            <a:r>
              <a:rPr lang="zh-CN" altLang="en-US" baseline="0" dirty="0" smtClean="0"/>
              <a:t> </a:t>
            </a:r>
            <a:r>
              <a:rPr lang="en-US" altLang="zh-CN" baseline="0" dirty="0" smtClean="0"/>
              <a:t>which</a:t>
            </a:r>
            <a:r>
              <a:rPr lang="zh-CN" altLang="en-US" baseline="0" dirty="0" smtClean="0"/>
              <a:t> </a:t>
            </a:r>
            <a:r>
              <a:rPr lang="en-US" altLang="zh-CN" baseline="0" dirty="0" smtClean="0"/>
              <a:t>is</a:t>
            </a:r>
            <a:r>
              <a:rPr lang="zh-CN" altLang="en-US" baseline="0" dirty="0" smtClean="0"/>
              <a:t> </a:t>
            </a:r>
            <a:r>
              <a:rPr lang="en-US" baseline="0" dirty="0" smtClean="0"/>
              <a:t> applicable for various types of networks including directed, undirected </a:t>
            </a:r>
            <a:r>
              <a:rPr lang="en-US" altLang="zh-CN" baseline="0" dirty="0" smtClean="0"/>
              <a:t>and </a:t>
            </a:r>
            <a:r>
              <a:rPr lang="en-US" baseline="0" dirty="0" smtClean="0"/>
              <a:t>weighted. It has a clear objective function, which preserves the first and second-order proximity between the vertices.</a:t>
            </a:r>
            <a:r>
              <a:rPr lang="zh-CN" altLang="en-US" baseline="0" dirty="0" smtClean="0"/>
              <a:t> </a:t>
            </a:r>
            <a:r>
              <a:rPr lang="en-US" altLang="zh-CN" baseline="0" dirty="0" smtClean="0"/>
              <a:t>I’ll</a:t>
            </a:r>
            <a:r>
              <a:rPr lang="zh-CN" altLang="en-US" baseline="0" dirty="0" smtClean="0"/>
              <a:t> </a:t>
            </a:r>
            <a:r>
              <a:rPr lang="en-US" altLang="zh-CN" baseline="0" dirty="0" smtClean="0"/>
              <a:t>introduce</a:t>
            </a:r>
            <a:r>
              <a:rPr lang="zh-CN" altLang="en-US" baseline="0" dirty="0" smtClean="0"/>
              <a:t> </a:t>
            </a:r>
            <a:r>
              <a:rPr lang="en-US" altLang="zh-CN" baseline="0" dirty="0" smtClean="0"/>
              <a:t>the</a:t>
            </a:r>
            <a:r>
              <a:rPr lang="zh-CN" altLang="en-US" baseline="0" dirty="0" smtClean="0"/>
              <a:t> </a:t>
            </a:r>
            <a:r>
              <a:rPr lang="en-US" altLang="zh-CN" baseline="0" dirty="0" smtClean="0"/>
              <a:t>definition</a:t>
            </a:r>
            <a:r>
              <a:rPr lang="zh-CN" altLang="en-US" baseline="0" dirty="0" smtClean="0"/>
              <a:t> </a:t>
            </a:r>
            <a:r>
              <a:rPr lang="en-US" altLang="zh-CN" baseline="0" dirty="0" smtClean="0"/>
              <a:t>of</a:t>
            </a:r>
            <a:r>
              <a:rPr lang="zh-CN" altLang="en-US" baseline="0" dirty="0" smtClean="0"/>
              <a:t> </a:t>
            </a:r>
            <a:r>
              <a:rPr lang="en-US" altLang="zh-CN" baseline="0" dirty="0" smtClean="0"/>
              <a:t>the</a:t>
            </a:r>
            <a:r>
              <a:rPr lang="zh-CN" altLang="en-US" baseline="0" dirty="0" smtClean="0"/>
              <a:t> </a:t>
            </a:r>
            <a:r>
              <a:rPr lang="en-US" altLang="zh-CN" baseline="0" dirty="0" smtClean="0"/>
              <a:t>two</a:t>
            </a:r>
            <a:r>
              <a:rPr lang="zh-CN" altLang="en-US" baseline="0" dirty="0" smtClean="0"/>
              <a:t> </a:t>
            </a:r>
            <a:r>
              <a:rPr lang="en-US" altLang="zh-CN" baseline="0" dirty="0" smtClean="0"/>
              <a:t>proximity</a:t>
            </a:r>
            <a:r>
              <a:rPr lang="zh-CN" altLang="en-US" baseline="0" dirty="0" smtClean="0"/>
              <a:t> </a:t>
            </a:r>
            <a:r>
              <a:rPr lang="en-US" altLang="zh-CN" baseline="0" dirty="0" smtClean="0"/>
              <a:t>later.</a:t>
            </a:r>
            <a:r>
              <a:rPr lang="zh-CN" altLang="en-US" baseline="0" dirty="0" smtClean="0"/>
              <a:t> </a:t>
            </a:r>
            <a:r>
              <a:rPr lang="en-US" baseline="0" dirty="0" smtClean="0"/>
              <a:t>LINE is very scalable</a:t>
            </a:r>
            <a:r>
              <a:rPr lang="zh-CN" altLang="zh-CN" baseline="0" dirty="0" smtClean="0"/>
              <a:t>,</a:t>
            </a:r>
            <a:r>
              <a:rPr lang="zh-CN" altLang="en-US" baseline="0" dirty="0" smtClean="0"/>
              <a:t> </a:t>
            </a:r>
            <a:r>
              <a:rPr lang="en-US" altLang="zh-CN" baseline="0" dirty="0" smtClean="0"/>
              <a:t>which</a:t>
            </a:r>
            <a:r>
              <a:rPr lang="zh-CN" altLang="en-US" baseline="0" dirty="0" smtClean="0"/>
              <a:t> </a:t>
            </a:r>
            <a:r>
              <a:rPr lang="en-US" altLang="zh-CN" baseline="0" dirty="0" smtClean="0"/>
              <a:t>has</a:t>
            </a:r>
            <a:r>
              <a:rPr lang="zh-CN" altLang="en-US" baseline="0" dirty="0" smtClean="0"/>
              <a:t> </a:t>
            </a:r>
            <a:r>
              <a:rPr lang="en-US" altLang="zh-CN" baseline="0" dirty="0" smtClean="0"/>
              <a:t>a</a:t>
            </a:r>
            <a:r>
              <a:rPr lang="zh-CN" altLang="en-US" baseline="0" dirty="0" smtClean="0"/>
              <a:t> </a:t>
            </a:r>
            <a:r>
              <a:rPr lang="en-US" baseline="0" dirty="0" smtClean="0"/>
              <a:t>very effective and efficient optimization algorithm through asynchronous stochastic gradient descent</a:t>
            </a:r>
            <a:r>
              <a:rPr lang="en-US" altLang="zh-CN" baseline="0" dirty="0" smtClean="0"/>
              <a:t>.</a:t>
            </a:r>
            <a:r>
              <a:rPr lang="zh-CN" altLang="en-US" baseline="0" dirty="0" smtClean="0"/>
              <a:t> </a:t>
            </a:r>
            <a:r>
              <a:rPr lang="en-US" altLang="zh-CN" baseline="0" dirty="0" smtClean="0"/>
              <a:t>It</a:t>
            </a:r>
            <a:r>
              <a:rPr lang="zh-CN" altLang="en-US" baseline="0" dirty="0" smtClean="0"/>
              <a:t> </a:t>
            </a:r>
            <a:r>
              <a:rPr lang="en-US" baseline="0" dirty="0" smtClean="0"/>
              <a:t>only takes a couple of hours to learn</a:t>
            </a:r>
            <a:r>
              <a:rPr lang="zh-CN" altLang="en-US" baseline="0" dirty="0" smtClean="0"/>
              <a:t> </a:t>
            </a:r>
            <a:r>
              <a:rPr lang="en-US" altLang="zh-CN" baseline="0" dirty="0" smtClean="0"/>
              <a:t>the</a:t>
            </a:r>
            <a:r>
              <a:rPr lang="zh-CN" altLang="en-US" baseline="0" dirty="0" smtClean="0"/>
              <a:t> </a:t>
            </a:r>
            <a:r>
              <a:rPr lang="en-US" altLang="zh-CN" baseline="0" dirty="0" smtClean="0"/>
              <a:t>representation</a:t>
            </a:r>
            <a:r>
              <a:rPr lang="zh-CN" altLang="en-US" baseline="0" dirty="0" smtClean="0"/>
              <a:t> </a:t>
            </a:r>
            <a:r>
              <a:rPr lang="en-US" altLang="zh-CN" baseline="0" dirty="0" smtClean="0"/>
              <a:t>of</a:t>
            </a:r>
            <a:r>
              <a:rPr lang="zh-CN" altLang="en-US" baseline="0" dirty="0" smtClean="0"/>
              <a:t> </a:t>
            </a:r>
            <a:r>
              <a:rPr lang="en-US" baseline="0" dirty="0" smtClean="0"/>
              <a:t>networks with millions of nodes and billions of edges on a single machine</a:t>
            </a:r>
            <a:r>
              <a:rPr lang="en-US" altLang="zh-CN" baseline="0" dirty="0" smtClean="0"/>
              <a:t>.</a:t>
            </a:r>
            <a:r>
              <a:rPr lang="zh-CN" altLang="en-US" baseline="0" dirty="0" smtClean="0"/>
              <a:t> </a:t>
            </a:r>
            <a:endParaRPr lang="en-US" altLang="zh-CN" baseline="0" dirty="0" smtClean="0"/>
          </a:p>
          <a:p>
            <a:endParaRPr lang="en-US" dirty="0" smtClean="0"/>
          </a:p>
          <a:p>
            <a:r>
              <a:rPr lang="en-US" dirty="0" smtClean="0"/>
              <a:t>Coming</a:t>
            </a:r>
            <a:r>
              <a:rPr lang="zh-CN" altLang="en-US" dirty="0" smtClean="0"/>
              <a:t> </a:t>
            </a:r>
            <a:r>
              <a:rPr lang="en-US" altLang="zh-CN" dirty="0" smtClean="0"/>
              <a:t>back</a:t>
            </a:r>
            <a:r>
              <a:rPr lang="zh-CN" altLang="en-US" dirty="0" smtClean="0"/>
              <a:t> </a:t>
            </a:r>
            <a:r>
              <a:rPr lang="en-US" altLang="zh-CN" dirty="0" smtClean="0"/>
              <a:t>to</a:t>
            </a:r>
            <a:r>
              <a:rPr lang="zh-CN" altLang="en-US" dirty="0" smtClean="0"/>
              <a:t> </a:t>
            </a:r>
            <a:r>
              <a:rPr lang="en-US" altLang="zh-CN" dirty="0" smtClean="0"/>
              <a:t>the</a:t>
            </a:r>
            <a:r>
              <a:rPr lang="zh-CN" altLang="en-US" dirty="0" smtClean="0"/>
              <a:t> </a:t>
            </a:r>
            <a:r>
              <a:rPr lang="en-US" altLang="zh-CN" dirty="0" smtClean="0"/>
              <a:t>objective</a:t>
            </a:r>
            <a:r>
              <a:rPr lang="zh-CN" altLang="en-US" dirty="0" smtClean="0"/>
              <a:t> </a:t>
            </a:r>
            <a:r>
              <a:rPr lang="en-US" altLang="zh-CN" dirty="0" smtClean="0"/>
              <a:t>of</a:t>
            </a:r>
            <a:r>
              <a:rPr lang="zh-CN" altLang="en-US" dirty="0" smtClean="0"/>
              <a:t> </a:t>
            </a:r>
            <a:r>
              <a:rPr lang="en-US" altLang="zh-CN" dirty="0" smtClean="0"/>
              <a:t>network</a:t>
            </a:r>
            <a:r>
              <a:rPr lang="zh-CN" altLang="en-US" dirty="0" smtClean="0"/>
              <a:t> </a:t>
            </a:r>
            <a:r>
              <a:rPr lang="en-US" altLang="zh-CN" dirty="0" smtClean="0"/>
              <a:t>representation?</a:t>
            </a:r>
            <a:r>
              <a:rPr lang="zh-CN" altLang="en-US" dirty="0" smtClean="0"/>
              <a:t> </a:t>
            </a:r>
            <a:r>
              <a:rPr lang="en-US" dirty="0" smtClean="0"/>
              <a:t>What</a:t>
            </a:r>
            <a:r>
              <a:rPr lang="zh-CN" altLang="en-US" dirty="0" smtClean="0"/>
              <a:t> </a:t>
            </a:r>
            <a:r>
              <a:rPr lang="en-US" altLang="zh-CN" dirty="0" smtClean="0"/>
              <a:t>is</a:t>
            </a:r>
            <a:r>
              <a:rPr lang="zh-CN" altLang="en-US" dirty="0" smtClean="0"/>
              <a:t> </a:t>
            </a:r>
            <a:r>
              <a:rPr lang="en-US" altLang="zh-CN" dirty="0" smtClean="0"/>
              <a:t>the</a:t>
            </a:r>
            <a:r>
              <a:rPr lang="zh-CN" altLang="en-US" dirty="0" smtClean="0"/>
              <a:t> </a:t>
            </a:r>
            <a:r>
              <a:rPr lang="en-US" altLang="zh-CN" dirty="0" smtClean="0"/>
              <a:t>right</a:t>
            </a:r>
            <a:r>
              <a:rPr lang="zh-CN" altLang="en-US" dirty="0" smtClean="0"/>
              <a:t> </a:t>
            </a:r>
            <a:r>
              <a:rPr lang="en-US" altLang="zh-CN" dirty="0" smtClean="0"/>
              <a:t>objective</a:t>
            </a:r>
            <a:r>
              <a:rPr lang="zh-CN" altLang="en-US" dirty="0" smtClean="0"/>
              <a:t> </a:t>
            </a:r>
            <a:r>
              <a:rPr lang="en-US" altLang="zh-CN" dirty="0" smtClean="0"/>
              <a:t>of</a:t>
            </a:r>
            <a:r>
              <a:rPr lang="zh-CN" altLang="en-US" dirty="0" smtClean="0"/>
              <a:t> </a:t>
            </a:r>
            <a:r>
              <a:rPr lang="en-US" altLang="zh-CN" dirty="0" smtClean="0"/>
              <a:t>network</a:t>
            </a:r>
            <a:r>
              <a:rPr lang="zh-CN" altLang="en-US" dirty="0" smtClean="0"/>
              <a:t> </a:t>
            </a:r>
            <a:r>
              <a:rPr lang="en-US" altLang="zh-CN" dirty="0" smtClean="0"/>
              <a:t>representation?</a:t>
            </a:r>
            <a:r>
              <a:rPr lang="zh-CN" altLang="en-US" dirty="0" smtClean="0"/>
              <a:t> </a:t>
            </a:r>
            <a:r>
              <a:rPr lang="en-US" altLang="zh-CN" dirty="0" smtClean="0"/>
              <a:t>Or</a:t>
            </a:r>
            <a:r>
              <a:rPr lang="zh-CN" altLang="en-US" dirty="0" smtClean="0"/>
              <a:t> </a:t>
            </a:r>
            <a:r>
              <a:rPr lang="en-US" altLang="zh-CN" dirty="0" smtClean="0"/>
              <a:t>in</a:t>
            </a:r>
            <a:r>
              <a:rPr lang="zh-CN" altLang="en-US" dirty="0" smtClean="0"/>
              <a:t> </a:t>
            </a:r>
            <a:r>
              <a:rPr lang="en-US" altLang="zh-CN" dirty="0" smtClean="0"/>
              <a:t>other</a:t>
            </a:r>
            <a:r>
              <a:rPr lang="zh-CN" altLang="en-US" dirty="0" smtClean="0"/>
              <a:t> </a:t>
            </a:r>
            <a:r>
              <a:rPr lang="en-US" altLang="zh-CN" dirty="0" smtClean="0"/>
              <a:t>words,</a:t>
            </a:r>
            <a:r>
              <a:rPr lang="zh-CN" altLang="en-US" dirty="0" smtClean="0"/>
              <a:t> </a:t>
            </a:r>
            <a:r>
              <a:rPr lang="en-US" altLang="zh-CN" dirty="0" smtClean="0"/>
              <a:t>what</a:t>
            </a:r>
            <a:r>
              <a:rPr lang="zh-CN" altLang="en-US" dirty="0" smtClean="0"/>
              <a:t> </a:t>
            </a:r>
            <a:r>
              <a:rPr lang="en-US" altLang="zh-CN" dirty="0" smtClean="0"/>
              <a:t>can</a:t>
            </a:r>
            <a:r>
              <a:rPr lang="zh-CN" altLang="en-US" dirty="0" smtClean="0"/>
              <a:t> </a:t>
            </a:r>
            <a:r>
              <a:rPr lang="en-US" altLang="zh-CN" dirty="0" smtClean="0"/>
              <a:t>we</a:t>
            </a:r>
            <a:r>
              <a:rPr lang="zh-CN" altLang="en-US" dirty="0" smtClean="0"/>
              <a:t> </a:t>
            </a:r>
            <a:r>
              <a:rPr lang="en-US" altLang="zh-CN" dirty="0" smtClean="0"/>
              <a:t>say</a:t>
            </a:r>
            <a:r>
              <a:rPr lang="zh-CN" altLang="en-US" dirty="0" smtClean="0"/>
              <a:t> </a:t>
            </a:r>
            <a:r>
              <a:rPr lang="en-US" altLang="zh-CN" dirty="0" smtClean="0"/>
              <a:t>about</a:t>
            </a:r>
            <a:r>
              <a:rPr lang="zh-CN" altLang="en-US" dirty="0" smtClean="0"/>
              <a:t> </a:t>
            </a:r>
            <a:r>
              <a:rPr lang="en-US" altLang="zh-CN" dirty="0" smtClean="0"/>
              <a:t>a</a:t>
            </a:r>
            <a:r>
              <a:rPr lang="zh-CN" altLang="en-US" dirty="0" smtClean="0"/>
              <a:t> </a:t>
            </a:r>
            <a:r>
              <a:rPr lang="en-US" altLang="zh-CN" dirty="0" smtClean="0"/>
              <a:t>good</a:t>
            </a:r>
            <a:r>
              <a:rPr lang="zh-CN" altLang="en-US" dirty="0" smtClean="0"/>
              <a:t> </a:t>
            </a:r>
            <a:r>
              <a:rPr lang="en-US" altLang="zh-CN" dirty="0" smtClean="0"/>
              <a:t>representation?</a:t>
            </a:r>
            <a:r>
              <a:rPr lang="zh-CN" altLang="en-US" dirty="0" smtClean="0"/>
              <a:t> </a:t>
            </a:r>
            <a:r>
              <a:rPr lang="en-US" altLang="zh-CN" dirty="0" smtClean="0"/>
              <a:t>It</a:t>
            </a:r>
            <a:r>
              <a:rPr lang="zh-CN" altLang="en-US" dirty="0" smtClean="0"/>
              <a:t> </a:t>
            </a:r>
            <a:r>
              <a:rPr lang="en-US" altLang="zh-CN" dirty="0" smtClean="0"/>
              <a:t>is</a:t>
            </a:r>
            <a:r>
              <a:rPr lang="zh-CN" altLang="en-US" dirty="0" smtClean="0"/>
              <a:t> </a:t>
            </a:r>
            <a:r>
              <a:rPr lang="en-US" altLang="zh-CN" dirty="0" smtClean="0"/>
              <a:t>natural</a:t>
            </a:r>
            <a:r>
              <a:rPr lang="zh-CN" altLang="en-US" dirty="0" smtClean="0"/>
              <a:t> </a:t>
            </a:r>
            <a:r>
              <a:rPr lang="en-US" altLang="zh-CN" dirty="0" smtClean="0"/>
              <a:t>to</a:t>
            </a:r>
            <a:r>
              <a:rPr lang="zh-CN" altLang="en-US" dirty="0" smtClean="0"/>
              <a:t> </a:t>
            </a:r>
            <a:r>
              <a:rPr lang="en-US" altLang="zh-CN" dirty="0" smtClean="0"/>
              <a:t>assume</a:t>
            </a:r>
            <a:r>
              <a:rPr lang="zh-CN" altLang="en-US" dirty="0" smtClean="0"/>
              <a:t> </a:t>
            </a:r>
            <a:r>
              <a:rPr lang="en-US" altLang="zh-CN" dirty="0" smtClean="0"/>
              <a:t>that</a:t>
            </a:r>
            <a:r>
              <a:rPr lang="zh-CN" altLang="en-US" dirty="0" smtClean="0"/>
              <a:t> </a:t>
            </a:r>
            <a:r>
              <a:rPr lang="en-US" altLang="zh-CN" dirty="0" smtClean="0"/>
              <a:t>under</a:t>
            </a:r>
            <a:r>
              <a:rPr lang="zh-CN" altLang="en-US" dirty="0" smtClean="0"/>
              <a:t> </a:t>
            </a:r>
            <a:r>
              <a:rPr lang="en-US" altLang="zh-CN" dirty="0" smtClean="0"/>
              <a:t>a</a:t>
            </a:r>
            <a:r>
              <a:rPr lang="zh-CN" altLang="en-US" dirty="0" smtClean="0"/>
              <a:t> </a:t>
            </a:r>
            <a:r>
              <a:rPr lang="en-US" altLang="zh-CN" dirty="0" smtClean="0"/>
              <a:t>good</a:t>
            </a:r>
            <a:r>
              <a:rPr lang="zh-CN" altLang="en-US" dirty="0" smtClean="0"/>
              <a:t> </a:t>
            </a:r>
            <a:r>
              <a:rPr lang="en-US" altLang="zh-CN" dirty="0" smtClean="0"/>
              <a:t>representation,</a:t>
            </a:r>
            <a:r>
              <a:rPr lang="zh-CN" altLang="en-US" dirty="0" smtClean="0"/>
              <a:t> </a:t>
            </a:r>
            <a:r>
              <a:rPr lang="en-US" altLang="zh-CN" dirty="0" smtClean="0"/>
              <a:t>the</a:t>
            </a:r>
            <a:r>
              <a:rPr lang="zh-CN" altLang="en-US" dirty="0" smtClean="0"/>
              <a:t> </a:t>
            </a:r>
            <a:r>
              <a:rPr lang="en-US" altLang="zh-CN" dirty="0" smtClean="0"/>
              <a:t>similarities</a:t>
            </a:r>
            <a:r>
              <a:rPr lang="zh-CN" altLang="en-US" dirty="0" smtClean="0"/>
              <a:t> </a:t>
            </a:r>
            <a:r>
              <a:rPr lang="en-US" altLang="zh-CN" dirty="0" smtClean="0"/>
              <a:t>of</a:t>
            </a:r>
            <a:r>
              <a:rPr lang="zh-CN" altLang="en-US" dirty="0" smtClean="0"/>
              <a:t> </a:t>
            </a:r>
            <a:r>
              <a:rPr lang="en-US" altLang="zh-CN" dirty="0" smtClean="0"/>
              <a:t>nodes</a:t>
            </a:r>
            <a:r>
              <a:rPr lang="zh-CN" altLang="en-US" dirty="0" smtClean="0"/>
              <a:t> </a:t>
            </a:r>
            <a:r>
              <a:rPr lang="en-US" altLang="zh-CN" dirty="0" smtClean="0"/>
              <a:t>should</a:t>
            </a:r>
            <a:r>
              <a:rPr lang="zh-CN" altLang="en-US" dirty="0" smtClean="0"/>
              <a:t> </a:t>
            </a:r>
            <a:r>
              <a:rPr lang="en-US" altLang="zh-CN" dirty="0" smtClean="0"/>
              <a:t>preserve</a:t>
            </a:r>
            <a:r>
              <a:rPr lang="zh-CN" altLang="en-US" dirty="0" smtClean="0"/>
              <a:t> </a:t>
            </a:r>
            <a:r>
              <a:rPr lang="en-US" altLang="zh-CN" dirty="0" smtClean="0"/>
              <a:t>the</a:t>
            </a:r>
            <a:r>
              <a:rPr lang="zh-CN" altLang="en-US" dirty="0" smtClean="0"/>
              <a:t> </a:t>
            </a:r>
            <a:r>
              <a:rPr lang="en-US" altLang="zh-CN" dirty="0" smtClean="0"/>
              <a:t>proximity</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nodes</a:t>
            </a:r>
            <a:r>
              <a:rPr lang="zh-CN" altLang="en-US" dirty="0" smtClean="0"/>
              <a:t> </a:t>
            </a:r>
            <a:r>
              <a:rPr lang="en-US" altLang="zh-CN" dirty="0" smtClean="0"/>
              <a:t>on</a:t>
            </a:r>
            <a:r>
              <a:rPr lang="zh-CN" altLang="en-US" dirty="0" smtClean="0"/>
              <a:t> </a:t>
            </a:r>
            <a:r>
              <a:rPr lang="en-US" altLang="zh-CN" dirty="0" smtClean="0"/>
              <a:t>the</a:t>
            </a:r>
            <a:r>
              <a:rPr lang="zh-CN" altLang="en-US" dirty="0" smtClean="0"/>
              <a:t> </a:t>
            </a:r>
            <a:r>
              <a:rPr lang="en-US" altLang="zh-CN" dirty="0" smtClean="0"/>
              <a:t>original</a:t>
            </a:r>
            <a:r>
              <a:rPr lang="zh-CN" altLang="en-US" dirty="0" smtClean="0"/>
              <a:t> </a:t>
            </a:r>
            <a:r>
              <a:rPr lang="en-US" altLang="zh-CN" dirty="0" smtClean="0"/>
              <a:t>network.</a:t>
            </a:r>
            <a:r>
              <a:rPr lang="zh-CN" altLang="en-US" dirty="0" smtClean="0"/>
              <a:t> </a:t>
            </a:r>
            <a:r>
              <a:rPr lang="en-US" altLang="zh-CN" dirty="0" smtClean="0"/>
              <a:t>Here,</a:t>
            </a:r>
            <a:r>
              <a:rPr lang="zh-CN" altLang="en-US" dirty="0" smtClean="0"/>
              <a:t> </a:t>
            </a:r>
            <a:r>
              <a:rPr lang="en-US" altLang="zh-CN" dirty="0" smtClean="0"/>
              <a:t>the</a:t>
            </a:r>
            <a:r>
              <a:rPr lang="zh-CN" altLang="en-US" dirty="0" smtClean="0"/>
              <a:t> </a:t>
            </a:r>
            <a:r>
              <a:rPr lang="en-US" altLang="zh-CN" dirty="0" smtClean="0"/>
              <a:t>proximity</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interpreted</a:t>
            </a:r>
            <a:r>
              <a:rPr lang="zh-CN" altLang="en-US" dirty="0" smtClean="0"/>
              <a:t> </a:t>
            </a:r>
            <a:r>
              <a:rPr lang="en-US" altLang="zh-CN" dirty="0" smtClean="0"/>
              <a:t>differently.</a:t>
            </a:r>
            <a:r>
              <a:rPr lang="zh-CN" altLang="en-US" dirty="0" smtClean="0"/>
              <a:t> </a:t>
            </a:r>
            <a:endParaRPr lang="en-US" dirty="0"/>
          </a:p>
        </p:txBody>
      </p:sp>
    </p:spTree>
    <p:extLst>
      <p:ext uri="{BB962C8B-B14F-4D97-AF65-F5344CB8AC3E}">
        <p14:creationId xmlns:p14="http://schemas.microsoft.com/office/powerpoint/2010/main" val="3401345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One</a:t>
            </a:r>
            <a:r>
              <a:rPr lang="zh-CN" altLang="en-US" baseline="0" dirty="0" smtClean="0"/>
              <a:t> </a:t>
            </a:r>
            <a:r>
              <a:rPr lang="en-US" altLang="zh-CN" baseline="0" dirty="0" smtClean="0"/>
              <a:t>type</a:t>
            </a:r>
            <a:r>
              <a:rPr lang="zh-CN" altLang="en-US" baseline="0" dirty="0" smtClean="0"/>
              <a:t> </a:t>
            </a:r>
            <a:r>
              <a:rPr lang="en-US" altLang="zh-CN" baseline="0" dirty="0" smtClean="0"/>
              <a:t>of</a:t>
            </a:r>
            <a:r>
              <a:rPr lang="zh-CN" altLang="en-US" baseline="0" dirty="0" smtClean="0"/>
              <a:t> </a:t>
            </a:r>
            <a:r>
              <a:rPr lang="en-US" altLang="zh-CN" baseline="0" dirty="0" smtClean="0"/>
              <a:t>proximity</a:t>
            </a:r>
            <a:r>
              <a:rPr lang="zh-CN" altLang="en-US" baseline="0" dirty="0" smtClean="0"/>
              <a:t> </a:t>
            </a:r>
            <a:r>
              <a:rPr lang="en-US" altLang="zh-CN" baseline="0" dirty="0" smtClean="0"/>
              <a:t>is</a:t>
            </a:r>
            <a:r>
              <a:rPr lang="zh-CN" altLang="en-US" baseline="0" dirty="0" smtClean="0"/>
              <a:t> </a:t>
            </a:r>
            <a:r>
              <a:rPr lang="en-US" altLang="zh-CN" baseline="0" dirty="0" smtClean="0"/>
              <a:t>the</a:t>
            </a:r>
            <a:r>
              <a:rPr lang="en-US" baseline="0" dirty="0" smtClean="0"/>
              <a:t> first-order proximity</a:t>
            </a:r>
            <a:r>
              <a:rPr lang="en-US" altLang="zh-CN" baseline="0" dirty="0" smtClean="0"/>
              <a:t>,</a:t>
            </a:r>
            <a:r>
              <a:rPr lang="zh-CN" altLang="en-US" baseline="0" dirty="0" smtClean="0"/>
              <a:t> </a:t>
            </a:r>
            <a:r>
              <a:rPr lang="en-US" altLang="zh-CN" baseline="0" dirty="0" smtClean="0"/>
              <a:t>which</a:t>
            </a:r>
            <a:r>
              <a:rPr lang="zh-CN" altLang="en-US" baseline="0" dirty="0" smtClean="0"/>
              <a:t> </a:t>
            </a:r>
            <a:r>
              <a:rPr lang="en-US" altLang="zh-CN" baseline="0" dirty="0" smtClean="0"/>
              <a:t>is</a:t>
            </a:r>
            <a:r>
              <a:rPr lang="zh-CN" altLang="en-US" baseline="0" dirty="0" smtClean="0"/>
              <a:t> </a:t>
            </a:r>
            <a:r>
              <a:rPr lang="en-US" baseline="0" dirty="0" smtClean="0"/>
              <a:t>the local pairwise proximity</a:t>
            </a:r>
            <a:r>
              <a:rPr lang="zh-CN" altLang="en-US" baseline="0" dirty="0" smtClean="0"/>
              <a:t> </a:t>
            </a:r>
            <a:r>
              <a:rPr lang="en-US" altLang="zh-CN" baseline="0" dirty="0" smtClean="0"/>
              <a:t>and</a:t>
            </a:r>
            <a:r>
              <a:rPr lang="zh-CN" altLang="en-US" baseline="0" dirty="0" smtClean="0"/>
              <a:t> </a:t>
            </a:r>
            <a:r>
              <a:rPr lang="en-US" baseline="0" dirty="0" smtClean="0"/>
              <a:t>determined by the observed links. For vertices without links, their first-order proximity is 0.</a:t>
            </a:r>
            <a:r>
              <a:rPr lang="zh-CN" altLang="en-US" baseline="0" dirty="0" smtClean="0"/>
              <a:t> </a:t>
            </a:r>
            <a:r>
              <a:rPr lang="en-US" baseline="0" dirty="0" smtClean="0"/>
              <a:t>First-order proximity has been exploited by many existing</a:t>
            </a:r>
            <a:r>
              <a:rPr lang="zh-CN" altLang="en-US" baseline="0" dirty="0" smtClean="0"/>
              <a:t> </a:t>
            </a:r>
            <a:r>
              <a:rPr lang="en-US" altLang="zh-CN" baseline="0" dirty="0" smtClean="0"/>
              <a:t>graph</a:t>
            </a:r>
            <a:r>
              <a:rPr lang="zh-CN" altLang="en-US" baseline="0" dirty="0" smtClean="0"/>
              <a:t> </a:t>
            </a:r>
            <a:r>
              <a:rPr lang="en-US" altLang="zh-CN" baseline="0" dirty="0" smtClean="0"/>
              <a:t>embedding</a:t>
            </a:r>
            <a:r>
              <a:rPr lang="zh-CN" altLang="en-US" baseline="0" dirty="0" smtClean="0"/>
              <a:t> </a:t>
            </a:r>
            <a:r>
              <a:rPr lang="en-US" baseline="0" dirty="0" smtClean="0"/>
              <a:t>algorithms</a:t>
            </a:r>
            <a:r>
              <a:rPr lang="en-US" altLang="zh-CN" baseline="0" dirty="0" smtClean="0"/>
              <a:t>.</a:t>
            </a:r>
            <a:r>
              <a:rPr lang="zh-CN" altLang="en-US" baseline="0" dirty="0" smtClean="0"/>
              <a:t> </a:t>
            </a:r>
            <a:r>
              <a:rPr lang="en-US" baseline="0" dirty="0" smtClean="0"/>
              <a:t>However, many links between the vertices in real-world networks are not</a:t>
            </a:r>
            <a:r>
              <a:rPr lang="zh-CN" altLang="en-US" baseline="0" dirty="0" smtClean="0"/>
              <a:t> </a:t>
            </a:r>
            <a:r>
              <a:rPr lang="en-US" altLang="zh-CN" baseline="0" dirty="0" smtClean="0"/>
              <a:t>observed</a:t>
            </a:r>
            <a:r>
              <a:rPr lang="en-US" baseline="0" dirty="0" smtClean="0"/>
              <a:t>. Therefore, using first-order proximity is not sufficient for preserving the network structures</a:t>
            </a:r>
            <a:r>
              <a:rPr lang="zh-CN" altLang="zh-CN" baseline="0" dirty="0" smtClean="0"/>
              <a:t>.</a:t>
            </a:r>
            <a:r>
              <a:rPr lang="zh-CN" altLang="en-US" baseline="0" dirty="0" smtClean="0"/>
              <a:t> </a:t>
            </a:r>
            <a:r>
              <a:rPr lang="en-US" altLang="zh-CN" baseline="0" dirty="0" smtClean="0"/>
              <a:t>An</a:t>
            </a:r>
            <a:r>
              <a:rPr lang="zh-CN" altLang="en-US" baseline="0" dirty="0" smtClean="0"/>
              <a:t> </a:t>
            </a:r>
            <a:r>
              <a:rPr lang="en-US" baseline="0" dirty="0" smtClean="0"/>
              <a:t>alternative proximity</a:t>
            </a:r>
            <a:r>
              <a:rPr lang="zh-CN" altLang="en-US" baseline="0" dirty="0" smtClean="0"/>
              <a:t> </a:t>
            </a:r>
            <a:r>
              <a:rPr lang="en-US" altLang="zh-CN" baseline="0" dirty="0" smtClean="0"/>
              <a:t>must</a:t>
            </a:r>
            <a:r>
              <a:rPr lang="zh-CN" altLang="en-US" baseline="0" dirty="0" smtClean="0"/>
              <a:t> </a:t>
            </a:r>
            <a:r>
              <a:rPr lang="en-US" altLang="zh-CN" baseline="0" dirty="0" smtClean="0"/>
              <a:t>be</a:t>
            </a:r>
            <a:r>
              <a:rPr lang="zh-CN" altLang="en-US" baseline="0" dirty="0" smtClean="0"/>
              <a:t> </a:t>
            </a:r>
            <a:r>
              <a:rPr lang="en-US" altLang="zh-CN" baseline="0" dirty="0" smtClean="0"/>
              <a:t>provided.</a:t>
            </a:r>
            <a:endParaRPr lang="en-US" dirty="0" smtClean="0"/>
          </a:p>
          <a:p>
            <a:endParaRPr lang="en-US" dirty="0"/>
          </a:p>
        </p:txBody>
      </p:sp>
    </p:spTree>
    <p:extLst>
      <p:ext uri="{BB962C8B-B14F-4D97-AF65-F5344CB8AC3E}">
        <p14:creationId xmlns:p14="http://schemas.microsoft.com/office/powerpoint/2010/main" val="1403485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a:t>
            </a:r>
            <a:r>
              <a:rPr lang="en-US" altLang="zh-CN" dirty="0" smtClean="0"/>
              <a:t>,</a:t>
            </a:r>
            <a:r>
              <a:rPr lang="zh-CN" altLang="en-US" dirty="0" smtClean="0"/>
              <a:t> </a:t>
            </a:r>
            <a:r>
              <a:rPr lang="en-US" dirty="0" smtClean="0"/>
              <a:t>we introduce</a:t>
            </a:r>
            <a:r>
              <a:rPr lang="en-US" baseline="0" dirty="0" smtClean="0"/>
              <a:t> </a:t>
            </a:r>
            <a:r>
              <a:rPr lang="en-US" dirty="0" smtClean="0"/>
              <a:t>the second-order</a:t>
            </a:r>
            <a:r>
              <a:rPr lang="en-US" baseline="0" dirty="0" smtClean="0"/>
              <a:t> proximity between the vertices, which is the proximity between the </a:t>
            </a:r>
            <a:r>
              <a:rPr lang="en-US" baseline="0" dirty="0" smtClean="0">
                <a:solidFill>
                  <a:srgbClr val="FF0000"/>
                </a:solidFill>
              </a:rPr>
              <a:t>neighborhood </a:t>
            </a:r>
            <a:r>
              <a:rPr lang="en-US" baseline="0" dirty="0" smtClean="0"/>
              <a:t>structures of the vertices. The</a:t>
            </a:r>
            <a:r>
              <a:rPr lang="en-US" dirty="0" smtClean="0"/>
              <a:t> intuition</a:t>
            </a:r>
            <a:r>
              <a:rPr lang="en-US" baseline="0" dirty="0" smtClean="0"/>
              <a:t> is that nodes</a:t>
            </a:r>
            <a:r>
              <a:rPr lang="zh-CN" altLang="en-US" baseline="0" dirty="0" smtClean="0"/>
              <a:t> </a:t>
            </a:r>
            <a:r>
              <a:rPr lang="en-US" baseline="0" dirty="0" smtClean="0"/>
              <a:t>sharing similar neighbors are likely to be similar to each other. </a:t>
            </a:r>
            <a:r>
              <a:rPr lang="en-US" altLang="zh-CN" baseline="0" dirty="0" smtClean="0"/>
              <a:t>For example, in a social network people who share many common friends are likely to share similar interest; Another example is that words that are used together with many similar words are likely to have similar meanings. </a:t>
            </a:r>
            <a:r>
              <a:rPr lang="en-US" baseline="0" dirty="0" smtClean="0"/>
              <a:t>Next I will introduce how to preserve the first-order and second-order proximity in the low</a:t>
            </a:r>
            <a:r>
              <a:rPr lang="en-US" altLang="zh-CN" baseline="0" dirty="0" smtClean="0"/>
              <a:t>-dimensional</a:t>
            </a:r>
            <a:r>
              <a:rPr lang="zh-CN" altLang="en-US" baseline="0" dirty="0" smtClean="0"/>
              <a:t> </a:t>
            </a:r>
            <a:r>
              <a:rPr lang="en-US" altLang="zh-CN" baseline="0" dirty="0" smtClean="0"/>
              <a:t>space.</a:t>
            </a:r>
            <a:r>
              <a:rPr lang="zh-CN" altLang="en-US" baseline="0" dirty="0" smtClean="0"/>
              <a:t> </a:t>
            </a:r>
            <a:endParaRPr lang="en-US" baseline="0" dirty="0" smtClean="0"/>
          </a:p>
          <a:p>
            <a:endParaRPr lang="en-US" dirty="0"/>
          </a:p>
        </p:txBody>
      </p:sp>
    </p:spTree>
    <p:extLst>
      <p:ext uri="{BB962C8B-B14F-4D97-AF65-F5344CB8AC3E}">
        <p14:creationId xmlns:p14="http://schemas.microsoft.com/office/powerpoint/2010/main" val="2136464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25000"/>
              </a:lnSpc>
              <a:spcBef>
                <a:spcPts val="0"/>
              </a:spcBef>
              <a:spcAft>
                <a:spcPts val="0"/>
              </a:spcAft>
              <a:buClrTx/>
              <a:buSzTx/>
              <a:buFontTx/>
              <a:buNone/>
              <a:tabLst/>
              <a:defRPr/>
            </a:pPr>
            <a:endParaRPr lang="en-US" dirty="0" smtClean="0"/>
          </a:p>
          <a:p>
            <a:pPr marL="0" marR="0" indent="0" defTabSz="457200" eaLnBrk="1" fontAlgn="auto" latinLnBrk="0" hangingPunct="1">
              <a:lnSpc>
                <a:spcPct val="125000"/>
              </a:lnSpc>
              <a:spcBef>
                <a:spcPts val="0"/>
              </a:spcBef>
              <a:spcAft>
                <a:spcPts val="0"/>
              </a:spcAft>
              <a:buClrTx/>
              <a:buSzTx/>
              <a:buFontTx/>
              <a:buNone/>
              <a:tabLst/>
              <a:defRPr/>
            </a:pPr>
            <a:r>
              <a:rPr lang="en-US" dirty="0" smtClean="0"/>
              <a:t>I</a:t>
            </a:r>
            <a:r>
              <a:rPr lang="zh-CN" altLang="en-US" dirty="0" smtClean="0"/>
              <a:t> </a:t>
            </a:r>
            <a:r>
              <a:rPr lang="en-US" altLang="zh-CN" dirty="0" smtClean="0"/>
              <a:t>first</a:t>
            </a:r>
            <a:r>
              <a:rPr lang="zh-CN" altLang="en-US" dirty="0" smtClean="0"/>
              <a:t> </a:t>
            </a:r>
            <a:r>
              <a:rPr lang="en-US" altLang="zh-CN" dirty="0" smtClean="0"/>
              <a:t>define</a:t>
            </a:r>
            <a:r>
              <a:rPr lang="zh-CN" altLang="en-US" dirty="0" smtClean="0"/>
              <a:t> </a:t>
            </a:r>
            <a:r>
              <a:rPr lang="en-US" altLang="zh-CN" dirty="0" smtClean="0"/>
              <a:t>the</a:t>
            </a:r>
            <a:r>
              <a:rPr lang="zh-CN" altLang="en-US" dirty="0" smtClean="0"/>
              <a:t> </a:t>
            </a:r>
            <a:r>
              <a:rPr lang="en-US" altLang="zh-CN" dirty="0" smtClean="0"/>
              <a:t>empirical</a:t>
            </a:r>
            <a:r>
              <a:rPr lang="zh-CN" altLang="en-US" dirty="0" smtClean="0"/>
              <a:t> </a:t>
            </a:r>
            <a:r>
              <a:rPr lang="en-US" altLang="zh-CN" dirty="0" smtClean="0"/>
              <a:t>distribution</a:t>
            </a:r>
            <a:r>
              <a:rPr lang="zh-CN" altLang="en-US" dirty="0" smtClean="0"/>
              <a:t> </a:t>
            </a:r>
            <a:r>
              <a:rPr lang="en-US" altLang="zh-CN" dirty="0" smtClean="0"/>
              <a:t>of</a:t>
            </a:r>
            <a:r>
              <a:rPr lang="zh-CN" altLang="en-US" dirty="0" smtClean="0"/>
              <a:t> </a:t>
            </a:r>
            <a:r>
              <a:rPr lang="en-US" altLang="zh-CN" dirty="0" smtClean="0"/>
              <a:t>first-order</a:t>
            </a:r>
            <a:r>
              <a:rPr lang="zh-CN" altLang="en-US" dirty="0" smtClean="0"/>
              <a:t> </a:t>
            </a:r>
            <a:r>
              <a:rPr lang="en-US" altLang="zh-CN" dirty="0" smtClean="0"/>
              <a:t>proximity</a:t>
            </a:r>
            <a:r>
              <a:rPr lang="zh-CN" altLang="en-US" dirty="0" smtClean="0"/>
              <a:t>.  </a:t>
            </a:r>
            <a:r>
              <a:rPr lang="en-US" altLang="zh-CN" dirty="0" smtClean="0"/>
              <a:t>For</a:t>
            </a:r>
            <a:r>
              <a:rPr lang="zh-CN" altLang="en-US" dirty="0" smtClean="0"/>
              <a:t> </a:t>
            </a:r>
            <a:r>
              <a:rPr lang="en-US" altLang="zh-CN" dirty="0" smtClean="0"/>
              <a:t>each</a:t>
            </a:r>
            <a:r>
              <a:rPr lang="zh-CN" altLang="en-US" dirty="0" smtClean="0"/>
              <a:t> </a:t>
            </a:r>
            <a:r>
              <a:rPr lang="en-US" altLang="zh-CN" dirty="0" smtClean="0"/>
              <a:t>pair</a:t>
            </a:r>
            <a:r>
              <a:rPr lang="zh-CN" altLang="en-US" dirty="0" smtClean="0"/>
              <a:t> </a:t>
            </a:r>
            <a:r>
              <a:rPr lang="en-US" altLang="zh-CN" dirty="0" smtClean="0"/>
              <a:t>of</a:t>
            </a:r>
            <a:r>
              <a:rPr lang="zh-CN" altLang="en-US" dirty="0" smtClean="0"/>
              <a:t> </a:t>
            </a:r>
            <a:r>
              <a:rPr lang="en-US" altLang="zh-CN" dirty="0" smtClean="0"/>
              <a:t>node</a:t>
            </a:r>
            <a:r>
              <a:rPr lang="zh-CN" altLang="en-US" dirty="0" smtClean="0"/>
              <a:t> </a:t>
            </a:r>
            <a:r>
              <a:rPr lang="en-US" altLang="zh-CN" dirty="0" err="1" smtClean="0"/>
              <a:t>i</a:t>
            </a:r>
            <a:r>
              <a:rPr lang="zh-CN" altLang="en-US" dirty="0" smtClean="0"/>
              <a:t> </a:t>
            </a:r>
            <a:r>
              <a:rPr lang="en-US" altLang="zh-CN" dirty="0" smtClean="0"/>
              <a:t>and</a:t>
            </a:r>
            <a:r>
              <a:rPr lang="zh-CN" altLang="en-US" dirty="0" smtClean="0"/>
              <a:t> </a:t>
            </a:r>
            <a:r>
              <a:rPr lang="en-US" altLang="zh-CN" dirty="0" smtClean="0"/>
              <a:t>j,</a:t>
            </a:r>
            <a:r>
              <a:rPr lang="zh-CN" altLang="en-US" dirty="0" smtClean="0"/>
              <a:t> </a:t>
            </a:r>
            <a:r>
              <a:rPr lang="en-US" altLang="zh-CN" dirty="0" smtClean="0"/>
              <a:t>the</a:t>
            </a:r>
            <a:r>
              <a:rPr lang="zh-CN" altLang="en-US" dirty="0" smtClean="0"/>
              <a:t> </a:t>
            </a:r>
            <a:r>
              <a:rPr lang="en-US" altLang="zh-CN" dirty="0" smtClean="0"/>
              <a:t>empirical</a:t>
            </a:r>
            <a:r>
              <a:rPr lang="zh-CN" altLang="en-US" dirty="0" smtClean="0"/>
              <a:t> </a:t>
            </a:r>
            <a:r>
              <a:rPr lang="en-US" altLang="zh-CN" dirty="0" smtClean="0"/>
              <a:t>distribution</a:t>
            </a:r>
            <a:r>
              <a:rPr lang="zh-CN" altLang="en-US" dirty="0" smtClean="0"/>
              <a:t> </a:t>
            </a:r>
            <a:r>
              <a:rPr lang="en-US" altLang="zh-CN" dirty="0" smtClean="0"/>
              <a:t>of</a:t>
            </a:r>
            <a:r>
              <a:rPr lang="zh-CN" altLang="en-US" dirty="0" smtClean="0"/>
              <a:t> </a:t>
            </a:r>
            <a:r>
              <a:rPr lang="en-US" altLang="zh-CN" dirty="0" smtClean="0"/>
              <a:t>first-order</a:t>
            </a:r>
            <a:r>
              <a:rPr lang="zh-CN" altLang="en-US" dirty="0" smtClean="0"/>
              <a:t> </a:t>
            </a:r>
            <a:r>
              <a:rPr lang="en-US" altLang="zh-CN" dirty="0" smtClean="0"/>
              <a:t>proximity</a:t>
            </a:r>
            <a:r>
              <a:rPr lang="zh-CN" altLang="en-US" dirty="0" smtClean="0"/>
              <a:t> </a:t>
            </a:r>
            <a:r>
              <a:rPr lang="en-US" altLang="zh-CN" dirty="0" smtClean="0"/>
              <a:t>between</a:t>
            </a:r>
            <a:r>
              <a:rPr lang="zh-CN" altLang="en-US" dirty="0" smtClean="0"/>
              <a:t> </a:t>
            </a:r>
            <a:r>
              <a:rPr lang="en-US" altLang="zh-CN" dirty="0" smtClean="0"/>
              <a:t>node</a:t>
            </a:r>
            <a:r>
              <a:rPr lang="zh-CN" altLang="en-US" dirty="0" smtClean="0"/>
              <a:t> </a:t>
            </a:r>
            <a:r>
              <a:rPr lang="en-US" altLang="zh-CN" dirty="0" err="1" smtClean="0"/>
              <a:t>i</a:t>
            </a:r>
            <a:r>
              <a:rPr lang="zh-CN" altLang="en-US" dirty="0" smtClean="0"/>
              <a:t> </a:t>
            </a:r>
            <a:r>
              <a:rPr lang="en-US" altLang="zh-CN" dirty="0" smtClean="0"/>
              <a:t>and</a:t>
            </a:r>
            <a:r>
              <a:rPr lang="zh-CN" altLang="en-US" dirty="0" smtClean="0"/>
              <a:t> </a:t>
            </a:r>
            <a:r>
              <a:rPr lang="en-US" altLang="zh-CN" dirty="0" smtClean="0"/>
              <a:t>j</a:t>
            </a:r>
            <a:r>
              <a:rPr lang="zh-CN" altLang="en-US" dirty="0" smtClean="0"/>
              <a:t> </a:t>
            </a:r>
            <a:r>
              <a:rPr lang="en-US" altLang="zh-CN" dirty="0" smtClean="0"/>
              <a:t>is</a:t>
            </a:r>
            <a:r>
              <a:rPr lang="zh-CN" altLang="en-US" dirty="0" smtClean="0"/>
              <a:t> </a:t>
            </a:r>
            <a:r>
              <a:rPr lang="en-US" altLang="zh-CN" dirty="0" smtClean="0"/>
              <a:t>defined</a:t>
            </a:r>
            <a:r>
              <a:rPr lang="zh-CN" altLang="en-US" dirty="0" smtClean="0"/>
              <a:t> </a:t>
            </a:r>
            <a:r>
              <a:rPr lang="en-US" altLang="zh-CN" dirty="0" smtClean="0"/>
              <a:t>as</a:t>
            </a:r>
            <a:r>
              <a:rPr lang="zh-CN" altLang="en-US" dirty="0" smtClean="0"/>
              <a:t> </a:t>
            </a:r>
            <a:r>
              <a:rPr lang="en-US" altLang="zh-CN" dirty="0" smtClean="0"/>
              <a:t>the</a:t>
            </a:r>
            <a:r>
              <a:rPr lang="zh-CN" altLang="en-US" dirty="0" smtClean="0"/>
              <a:t> </a:t>
            </a:r>
            <a:r>
              <a:rPr lang="en-US" altLang="zh-CN" dirty="0" smtClean="0"/>
              <a:t>weight</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edge</a:t>
            </a:r>
            <a:r>
              <a:rPr lang="zh-CN" altLang="en-US" dirty="0" smtClean="0"/>
              <a:t> </a:t>
            </a:r>
            <a:r>
              <a:rPr lang="en-US" altLang="zh-CN" dirty="0" smtClean="0"/>
              <a:t>between</a:t>
            </a:r>
            <a:r>
              <a:rPr lang="zh-CN" altLang="en-US" dirty="0" smtClean="0"/>
              <a:t> </a:t>
            </a:r>
            <a:r>
              <a:rPr lang="en-US" altLang="zh-CN" dirty="0" smtClean="0"/>
              <a:t>the</a:t>
            </a:r>
            <a:r>
              <a:rPr lang="zh-CN" altLang="en-US" dirty="0" smtClean="0"/>
              <a:t> </a:t>
            </a:r>
            <a:r>
              <a:rPr lang="en-US" altLang="zh-CN" dirty="0" smtClean="0"/>
              <a:t>two</a:t>
            </a:r>
            <a:r>
              <a:rPr lang="zh-CN" altLang="en-US" dirty="0" smtClean="0"/>
              <a:t> </a:t>
            </a:r>
            <a:r>
              <a:rPr lang="en-US" altLang="zh-CN" dirty="0" smtClean="0"/>
              <a:t>nodes</a:t>
            </a:r>
            <a:r>
              <a:rPr lang="zh-CN" altLang="en-US" dirty="0" smtClean="0"/>
              <a:t> </a:t>
            </a:r>
            <a:r>
              <a:rPr lang="en-US" altLang="zh-CN" dirty="0" smtClean="0"/>
              <a:t>and</a:t>
            </a:r>
            <a:r>
              <a:rPr lang="zh-CN" altLang="en-US" dirty="0" smtClean="0"/>
              <a:t> </a:t>
            </a:r>
            <a:r>
              <a:rPr lang="en-US" altLang="zh-CN" dirty="0" smtClean="0"/>
              <a:t>normalized</a:t>
            </a:r>
            <a:r>
              <a:rPr lang="zh-CN" altLang="en-US" dirty="0" smtClean="0"/>
              <a:t> </a:t>
            </a:r>
            <a:r>
              <a:rPr lang="en-US" altLang="zh-CN" dirty="0" smtClean="0"/>
              <a:t>by</a:t>
            </a:r>
            <a:r>
              <a:rPr lang="zh-CN" altLang="en-US" dirty="0" smtClean="0"/>
              <a:t> </a:t>
            </a:r>
            <a:r>
              <a:rPr lang="en-US" altLang="zh-CN" dirty="0" smtClean="0"/>
              <a:t>the</a:t>
            </a:r>
            <a:r>
              <a:rPr lang="zh-CN" altLang="en-US" dirty="0" smtClean="0"/>
              <a:t> </a:t>
            </a:r>
            <a:r>
              <a:rPr lang="en-US" altLang="zh-CN" dirty="0" smtClean="0"/>
              <a:t>weights</a:t>
            </a:r>
            <a:r>
              <a:rPr lang="zh-CN" altLang="en-US" dirty="0" smtClean="0"/>
              <a:t> </a:t>
            </a:r>
            <a:r>
              <a:rPr lang="en-US" altLang="zh-CN" dirty="0" smtClean="0"/>
              <a:t>of</a:t>
            </a:r>
            <a:r>
              <a:rPr lang="zh-CN" altLang="en-US" dirty="0" smtClean="0"/>
              <a:t> </a:t>
            </a:r>
            <a:r>
              <a:rPr lang="en-US" altLang="zh-CN" dirty="0" smtClean="0"/>
              <a:t>all</a:t>
            </a:r>
            <a:r>
              <a:rPr lang="zh-CN" altLang="en-US" dirty="0" smtClean="0"/>
              <a:t> </a:t>
            </a:r>
            <a:r>
              <a:rPr lang="en-US" altLang="zh-CN" dirty="0" smtClean="0"/>
              <a:t>the</a:t>
            </a:r>
            <a:r>
              <a:rPr lang="zh-CN" altLang="en-US" dirty="0" smtClean="0"/>
              <a:t> </a:t>
            </a:r>
            <a:r>
              <a:rPr lang="en-US" altLang="zh-CN" dirty="0" smtClean="0"/>
              <a:t>edges</a:t>
            </a:r>
            <a:r>
              <a:rPr lang="zh-CN" altLang="en-US" dirty="0" smtClean="0"/>
              <a:t> </a:t>
            </a:r>
            <a:r>
              <a:rPr lang="en-US" altLang="zh-CN" dirty="0" smtClean="0"/>
              <a:t>in</a:t>
            </a:r>
            <a:r>
              <a:rPr lang="zh-CN" altLang="en-US" dirty="0" smtClean="0"/>
              <a:t> </a:t>
            </a:r>
            <a:r>
              <a:rPr lang="en-US" altLang="zh-CN" dirty="0" smtClean="0"/>
              <a:t>the</a:t>
            </a:r>
            <a:r>
              <a:rPr lang="zh-CN" altLang="en-US" dirty="0" smtClean="0"/>
              <a:t> </a:t>
            </a:r>
            <a:r>
              <a:rPr lang="en-US" altLang="zh-CN" dirty="0" smtClean="0"/>
              <a:t>network.</a:t>
            </a:r>
            <a:r>
              <a:rPr lang="zh-CN" altLang="en-US" dirty="0" smtClean="0"/>
              <a:t> </a:t>
            </a:r>
            <a:r>
              <a:rPr lang="en-US" altLang="zh-CN" dirty="0" smtClean="0"/>
              <a:t>I</a:t>
            </a:r>
            <a:r>
              <a:rPr lang="zh-CN" altLang="en-US" dirty="0" smtClean="0"/>
              <a:t> </a:t>
            </a:r>
            <a:r>
              <a:rPr lang="en-US" altLang="zh-CN" dirty="0" smtClean="0"/>
              <a:t>also</a:t>
            </a:r>
            <a:r>
              <a:rPr lang="zh-CN" altLang="en-US" dirty="0" smtClean="0"/>
              <a:t> </a:t>
            </a:r>
            <a:r>
              <a:rPr lang="en-US" altLang="zh-CN" dirty="0" smtClean="0"/>
              <a:t>define</a:t>
            </a:r>
            <a:r>
              <a:rPr lang="zh-CN" altLang="en-US" dirty="0" smtClean="0"/>
              <a:t> </a:t>
            </a:r>
            <a:r>
              <a:rPr lang="en-US" altLang="zh-CN" dirty="0" smtClean="0"/>
              <a:t>a</a:t>
            </a:r>
            <a:r>
              <a:rPr lang="zh-CN" altLang="en-US" dirty="0" smtClean="0"/>
              <a:t> </a:t>
            </a:r>
            <a:r>
              <a:rPr lang="en-US" altLang="zh-CN" dirty="0" smtClean="0"/>
              <a:t>distribution</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first-order</a:t>
            </a:r>
            <a:r>
              <a:rPr lang="zh-CN" altLang="en-US" dirty="0" smtClean="0"/>
              <a:t> </a:t>
            </a:r>
            <a:r>
              <a:rPr lang="en-US" altLang="zh-CN" dirty="0" smtClean="0"/>
              <a:t>proximity</a:t>
            </a:r>
            <a:r>
              <a:rPr lang="zh-CN" altLang="en-US" dirty="0" smtClean="0"/>
              <a:t> </a:t>
            </a:r>
            <a:r>
              <a:rPr lang="en-US" altLang="zh-CN" dirty="0" smtClean="0"/>
              <a:t>based</a:t>
            </a:r>
            <a:r>
              <a:rPr lang="zh-CN" altLang="en-US" dirty="0" smtClean="0"/>
              <a:t> </a:t>
            </a:r>
            <a:r>
              <a:rPr lang="en-US" altLang="zh-CN" dirty="0" smtClean="0"/>
              <a:t>on</a:t>
            </a:r>
            <a:r>
              <a:rPr lang="zh-CN" altLang="en-US" dirty="0" smtClean="0"/>
              <a:t> </a:t>
            </a:r>
            <a:r>
              <a:rPr lang="en-US" altLang="zh-CN" dirty="0" smtClean="0"/>
              <a:t>the</a:t>
            </a:r>
            <a:r>
              <a:rPr lang="zh-CN" altLang="en-US" dirty="0" smtClean="0"/>
              <a:t> </a:t>
            </a:r>
            <a:r>
              <a:rPr lang="en-US" altLang="zh-CN" dirty="0" smtClean="0"/>
              <a:t>node</a:t>
            </a:r>
            <a:r>
              <a:rPr lang="zh-CN" altLang="en-US" dirty="0" smtClean="0"/>
              <a:t> </a:t>
            </a:r>
            <a:r>
              <a:rPr lang="en-US" altLang="zh-CN" dirty="0" smtClean="0"/>
              <a:t>representations</a:t>
            </a:r>
            <a:r>
              <a:rPr lang="zh-CN" altLang="en-US" dirty="0" smtClean="0"/>
              <a:t> </a:t>
            </a:r>
            <a:r>
              <a:rPr lang="en-US" altLang="zh-CN" dirty="0" smtClean="0"/>
              <a:t>using</a:t>
            </a:r>
            <a:r>
              <a:rPr lang="zh-CN" altLang="en-US" dirty="0" smtClean="0"/>
              <a:t> </a:t>
            </a:r>
            <a:r>
              <a:rPr lang="en-US" altLang="zh-CN" dirty="0" smtClean="0"/>
              <a:t>the</a:t>
            </a:r>
            <a:r>
              <a:rPr lang="zh-CN" altLang="en-US" dirty="0" smtClean="0"/>
              <a:t> </a:t>
            </a:r>
            <a:r>
              <a:rPr lang="en-US" altLang="zh-CN" dirty="0" err="1" smtClean="0"/>
              <a:t>softmax</a:t>
            </a:r>
            <a:r>
              <a:rPr lang="zh-CN" altLang="en-US" dirty="0" smtClean="0"/>
              <a:t> </a:t>
            </a:r>
            <a:r>
              <a:rPr lang="en-US" altLang="zh-CN" dirty="0" smtClean="0"/>
              <a:t>function.</a:t>
            </a:r>
            <a:r>
              <a:rPr lang="zh-CN" altLang="en-US" dirty="0" smtClean="0"/>
              <a:t> </a:t>
            </a:r>
            <a:r>
              <a:rPr lang="en-US" altLang="zh-CN" dirty="0" smtClean="0"/>
              <a:t>Here</a:t>
            </a:r>
            <a:r>
              <a:rPr lang="zh-CN" altLang="en-US" dirty="0" smtClean="0"/>
              <a:t> </a:t>
            </a:r>
            <a:r>
              <a:rPr lang="en-US" altLang="zh-CN" dirty="0" smtClean="0"/>
              <a:t>the</a:t>
            </a:r>
            <a:r>
              <a:rPr lang="zh-CN" altLang="en-US" dirty="0" smtClean="0"/>
              <a:t> </a:t>
            </a:r>
            <a:r>
              <a:rPr lang="en-US" altLang="zh-CN" dirty="0" smtClean="0"/>
              <a:t>vector</a:t>
            </a:r>
            <a:r>
              <a:rPr lang="zh-CN" altLang="en-US" dirty="0" smtClean="0"/>
              <a:t> </a:t>
            </a:r>
            <a:r>
              <a:rPr lang="en-US" altLang="zh-CN" dirty="0" err="1" smtClean="0"/>
              <a:t>u_i</a:t>
            </a:r>
            <a:r>
              <a:rPr lang="zh-CN" altLang="en-US" dirty="0" smtClean="0"/>
              <a:t> </a:t>
            </a:r>
            <a:r>
              <a:rPr lang="en-US" altLang="zh-CN" dirty="0" smtClean="0"/>
              <a:t>is</a:t>
            </a:r>
            <a:r>
              <a:rPr lang="zh-CN" altLang="en-US" dirty="0" smtClean="0"/>
              <a:t> </a:t>
            </a:r>
            <a:r>
              <a:rPr lang="en-US" altLang="zh-CN" dirty="0" smtClean="0"/>
              <a:t>the</a:t>
            </a:r>
            <a:r>
              <a:rPr lang="zh-CN" altLang="en-US" dirty="0" smtClean="0"/>
              <a:t> </a:t>
            </a:r>
            <a:r>
              <a:rPr lang="en-US" altLang="zh-CN" dirty="0" smtClean="0"/>
              <a:t>representation</a:t>
            </a:r>
            <a:r>
              <a:rPr lang="zh-CN" altLang="en-US" dirty="0" smtClean="0"/>
              <a:t> </a:t>
            </a:r>
            <a:r>
              <a:rPr lang="en-US" altLang="zh-CN" dirty="0" smtClean="0"/>
              <a:t>of</a:t>
            </a:r>
            <a:r>
              <a:rPr lang="zh-CN" altLang="en-US" dirty="0" smtClean="0"/>
              <a:t> </a:t>
            </a:r>
            <a:r>
              <a:rPr lang="en-US" altLang="zh-CN" dirty="0" smtClean="0"/>
              <a:t>node</a:t>
            </a:r>
            <a:r>
              <a:rPr lang="zh-CN" altLang="en-US" dirty="0" smtClean="0"/>
              <a:t> </a:t>
            </a:r>
            <a:r>
              <a:rPr lang="en-US" altLang="zh-CN" dirty="0" err="1" smtClean="0"/>
              <a:t>i</a:t>
            </a:r>
            <a:r>
              <a:rPr lang="en-US" altLang="zh-CN" dirty="0" smtClean="0"/>
              <a:t>.</a:t>
            </a:r>
            <a:r>
              <a:rPr lang="zh-CN" altLang="en-US" dirty="0" smtClean="0"/>
              <a:t> </a:t>
            </a:r>
            <a:r>
              <a:rPr lang="zh-CN" altLang="zh-CN" dirty="0" smtClean="0"/>
              <a:t> </a:t>
            </a:r>
            <a:r>
              <a:rPr lang="en-US" altLang="zh-CN" dirty="0" smtClean="0"/>
              <a:t>To</a:t>
            </a:r>
            <a:r>
              <a:rPr lang="zh-CN" altLang="en-US" dirty="0" smtClean="0"/>
              <a:t> </a:t>
            </a:r>
            <a:r>
              <a:rPr lang="en-US" baseline="0" dirty="0" smtClean="0"/>
              <a:t>preserve the first-order proximity, </a:t>
            </a:r>
            <a:r>
              <a:rPr lang="zh-CN" altLang="en-US" baseline="0" dirty="0" smtClean="0"/>
              <a:t> </a:t>
            </a:r>
            <a:r>
              <a:rPr lang="en-US" altLang="zh-CN" baseline="0" dirty="0" smtClean="0"/>
              <a:t>a</a:t>
            </a:r>
            <a:r>
              <a:rPr lang="zh-CN" altLang="en-US" baseline="0" dirty="0" smtClean="0"/>
              <a:t> </a:t>
            </a:r>
            <a:r>
              <a:rPr lang="en-US" altLang="zh-CN" baseline="0" dirty="0" smtClean="0"/>
              <a:t>straightforward</a:t>
            </a:r>
            <a:r>
              <a:rPr lang="zh-CN" altLang="en-US" baseline="0" dirty="0" smtClean="0"/>
              <a:t> </a:t>
            </a:r>
            <a:r>
              <a:rPr lang="en-US" altLang="zh-CN" baseline="0" dirty="0" smtClean="0"/>
              <a:t>way</a:t>
            </a:r>
            <a:r>
              <a:rPr lang="zh-CN" altLang="en-US" baseline="0" dirty="0" smtClean="0"/>
              <a:t> </a:t>
            </a:r>
            <a:r>
              <a:rPr lang="en-US" baseline="0" dirty="0" smtClean="0"/>
              <a:t>is to minimize the distance between the empirical</a:t>
            </a:r>
            <a:r>
              <a:rPr lang="zh-CN" altLang="en-US" baseline="0" dirty="0" smtClean="0"/>
              <a:t> </a:t>
            </a:r>
            <a:r>
              <a:rPr lang="en-US" altLang="zh-CN" baseline="0" dirty="0" smtClean="0"/>
              <a:t>distribution</a:t>
            </a:r>
            <a:r>
              <a:rPr lang="zh-CN" altLang="en-US" baseline="0" dirty="0" smtClean="0"/>
              <a:t> </a:t>
            </a:r>
            <a:r>
              <a:rPr lang="en-US" altLang="zh-CN" baseline="0" dirty="0" smtClean="0"/>
              <a:t>of</a:t>
            </a:r>
            <a:r>
              <a:rPr lang="zh-CN" altLang="en-US" baseline="0" dirty="0" smtClean="0"/>
              <a:t> </a:t>
            </a:r>
            <a:r>
              <a:rPr lang="en-US" altLang="zh-CN" baseline="0" dirty="0" smtClean="0"/>
              <a:t>the</a:t>
            </a:r>
            <a:r>
              <a:rPr lang="zh-CN" altLang="en-US" baseline="0" dirty="0" smtClean="0"/>
              <a:t> </a:t>
            </a:r>
            <a:r>
              <a:rPr lang="en-US" altLang="zh-CN" baseline="0" dirty="0" smtClean="0"/>
              <a:t>first</a:t>
            </a:r>
            <a:r>
              <a:rPr lang="zh-CN" altLang="en-US" baseline="0" dirty="0" smtClean="0"/>
              <a:t>-</a:t>
            </a:r>
            <a:r>
              <a:rPr lang="en-US" altLang="zh-CN" baseline="0" dirty="0" smtClean="0"/>
              <a:t>order</a:t>
            </a:r>
            <a:r>
              <a:rPr lang="zh-CN" altLang="en-US" baseline="0" dirty="0" smtClean="0"/>
              <a:t> </a:t>
            </a:r>
            <a:r>
              <a:rPr lang="en-US" altLang="zh-CN" baseline="0" dirty="0" smtClean="0"/>
              <a:t>proximity</a:t>
            </a:r>
            <a:r>
              <a:rPr lang="zh-CN" altLang="en-US" baseline="0" dirty="0" smtClean="0"/>
              <a:t> </a:t>
            </a:r>
            <a:r>
              <a:rPr lang="en-US" baseline="0" dirty="0" smtClean="0"/>
              <a:t>and the model</a:t>
            </a:r>
            <a:r>
              <a:rPr lang="zh-CN" altLang="en-US" baseline="0" dirty="0" smtClean="0"/>
              <a:t> </a:t>
            </a:r>
            <a:r>
              <a:rPr lang="en-US" baseline="0" dirty="0" smtClean="0"/>
              <a:t>distribution</a:t>
            </a:r>
            <a:r>
              <a:rPr lang="zh-CN" altLang="en-US" baseline="0" dirty="0" smtClean="0"/>
              <a:t> </a:t>
            </a:r>
            <a:r>
              <a:rPr lang="en-US" altLang="zh-CN" baseline="0" dirty="0" smtClean="0"/>
              <a:t>of</a:t>
            </a:r>
            <a:r>
              <a:rPr lang="zh-CN" altLang="en-US" baseline="0" dirty="0" smtClean="0"/>
              <a:t> </a:t>
            </a:r>
            <a:r>
              <a:rPr lang="en-US" altLang="zh-CN" baseline="0" dirty="0" smtClean="0"/>
              <a:t>the</a:t>
            </a:r>
            <a:r>
              <a:rPr lang="zh-CN" altLang="en-US" baseline="0" dirty="0" smtClean="0"/>
              <a:t> </a:t>
            </a:r>
            <a:r>
              <a:rPr lang="en-US" altLang="zh-CN" baseline="0" dirty="0" smtClean="0"/>
              <a:t>first-order</a:t>
            </a:r>
            <a:r>
              <a:rPr lang="zh-CN" altLang="en-US" baseline="0" dirty="0" smtClean="0"/>
              <a:t> </a:t>
            </a:r>
            <a:r>
              <a:rPr lang="en-US" altLang="zh-CN" baseline="0" dirty="0" smtClean="0"/>
              <a:t>proximity</a:t>
            </a:r>
            <a:r>
              <a:rPr lang="zh-CN" altLang="en-US" baseline="0" dirty="0" smtClean="0"/>
              <a:t> </a:t>
            </a:r>
            <a:r>
              <a:rPr lang="en-US" altLang="zh-CN" baseline="0" dirty="0" smtClean="0"/>
              <a:t>based</a:t>
            </a:r>
            <a:r>
              <a:rPr lang="zh-CN" altLang="en-US" baseline="0" dirty="0" smtClean="0"/>
              <a:t> </a:t>
            </a:r>
            <a:r>
              <a:rPr lang="en-US" altLang="zh-CN" baseline="0" dirty="0" smtClean="0"/>
              <a:t>on</a:t>
            </a:r>
            <a:r>
              <a:rPr lang="zh-CN" altLang="en-US" baseline="0" dirty="0" smtClean="0"/>
              <a:t> </a:t>
            </a:r>
            <a:r>
              <a:rPr lang="en-US" altLang="zh-CN" baseline="0" dirty="0" smtClean="0"/>
              <a:t>the</a:t>
            </a:r>
            <a:r>
              <a:rPr lang="zh-CN" altLang="en-US" baseline="0" dirty="0" smtClean="0"/>
              <a:t> </a:t>
            </a:r>
            <a:r>
              <a:rPr lang="en-US" altLang="zh-CN" baseline="0" dirty="0" smtClean="0"/>
              <a:t>node</a:t>
            </a:r>
            <a:r>
              <a:rPr lang="zh-CN" altLang="en-US" baseline="0" dirty="0" smtClean="0"/>
              <a:t> </a:t>
            </a:r>
            <a:r>
              <a:rPr lang="en-US" altLang="zh-CN" baseline="0" dirty="0" smtClean="0"/>
              <a:t>representations.</a:t>
            </a:r>
            <a:r>
              <a:rPr lang="en-US" baseline="0" dirty="0" smtClean="0"/>
              <a:t> For the distance between the</a:t>
            </a:r>
            <a:r>
              <a:rPr lang="zh-CN" altLang="en-US" baseline="0" dirty="0" smtClean="0"/>
              <a:t> </a:t>
            </a:r>
            <a:r>
              <a:rPr lang="en-US" baseline="0" dirty="0" smtClean="0"/>
              <a:t>distributions, we adopt the commonly used KL-divergence. The final</a:t>
            </a:r>
            <a:r>
              <a:rPr lang="zh-CN" altLang="en-US" baseline="0" dirty="0" smtClean="0"/>
              <a:t> </a:t>
            </a:r>
            <a:r>
              <a:rPr lang="en-US" altLang="zh-CN" baseline="0" dirty="0" smtClean="0"/>
              <a:t>objective</a:t>
            </a:r>
            <a:r>
              <a:rPr lang="zh-CN" altLang="en-US" baseline="0" dirty="0" smtClean="0"/>
              <a:t> </a:t>
            </a:r>
            <a:r>
              <a:rPr lang="en-US" altLang="zh-CN" baseline="0" dirty="0" smtClean="0"/>
              <a:t>function</a:t>
            </a:r>
            <a:r>
              <a:rPr lang="zh-CN" altLang="en-US" baseline="0" dirty="0" smtClean="0"/>
              <a:t> </a:t>
            </a:r>
            <a:r>
              <a:rPr lang="en-US" altLang="zh-CN" baseline="0" dirty="0" smtClean="0"/>
              <a:t>can</a:t>
            </a:r>
            <a:r>
              <a:rPr lang="zh-CN" altLang="en-US" baseline="0" dirty="0" smtClean="0"/>
              <a:t> </a:t>
            </a:r>
            <a:r>
              <a:rPr lang="en-US" altLang="zh-CN" baseline="0" dirty="0" smtClean="0"/>
              <a:t>be</a:t>
            </a:r>
            <a:r>
              <a:rPr lang="zh-CN" altLang="en-US" baseline="0" dirty="0" smtClean="0"/>
              <a:t> </a:t>
            </a:r>
            <a:r>
              <a:rPr lang="en-US" altLang="zh-CN" baseline="0" dirty="0" smtClean="0"/>
              <a:t>simplified</a:t>
            </a:r>
            <a:r>
              <a:rPr lang="zh-CN" altLang="en-US" baseline="0" dirty="0" smtClean="0"/>
              <a:t> </a:t>
            </a:r>
            <a:r>
              <a:rPr lang="en-US" altLang="zh-CN" baseline="0" dirty="0" smtClean="0"/>
              <a:t>as</a:t>
            </a:r>
            <a:r>
              <a:rPr lang="zh-CN" altLang="en-US" baseline="0" dirty="0" smtClean="0"/>
              <a:t> </a:t>
            </a:r>
            <a:r>
              <a:rPr lang="en-US" baseline="0" dirty="0" smtClean="0"/>
              <a:t>the negative</a:t>
            </a:r>
            <a:r>
              <a:rPr lang="zh-CN" altLang="en-US" baseline="0" dirty="0" smtClean="0"/>
              <a:t> </a:t>
            </a:r>
            <a:r>
              <a:rPr lang="en-US" baseline="0" dirty="0" smtClean="0"/>
              <a:t>log-likelihood of the observed undirected links.  </a:t>
            </a:r>
          </a:p>
          <a:p>
            <a:endParaRPr lang="en-US" dirty="0"/>
          </a:p>
        </p:txBody>
      </p:sp>
    </p:spTree>
    <p:extLst>
      <p:ext uri="{BB962C8B-B14F-4D97-AF65-F5344CB8AC3E}">
        <p14:creationId xmlns:p14="http://schemas.microsoft.com/office/powerpoint/2010/main" val="8832045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a:t>
            </a:r>
            <a:r>
              <a:rPr lang="zh-CN" altLang="en-US" dirty="0" smtClean="0"/>
              <a:t> </a:t>
            </a:r>
            <a:r>
              <a:rPr lang="en-US" altLang="zh-CN" dirty="0" smtClean="0"/>
              <a:t>introduced</a:t>
            </a:r>
            <a:r>
              <a:rPr lang="zh-CN" altLang="en-US" dirty="0" smtClean="0"/>
              <a:t> </a:t>
            </a:r>
            <a:r>
              <a:rPr lang="en-US" altLang="zh-CN" dirty="0" smtClean="0"/>
              <a:t>previously,</a:t>
            </a:r>
            <a:r>
              <a:rPr lang="zh-CN" altLang="en-US" dirty="0" smtClean="0"/>
              <a:t> </a:t>
            </a:r>
            <a:r>
              <a:rPr lang="en-US" altLang="zh-CN" dirty="0" smtClean="0"/>
              <a:t>the</a:t>
            </a:r>
            <a:r>
              <a:rPr lang="zh-CN" altLang="en-US" dirty="0" smtClean="0"/>
              <a:t> </a:t>
            </a:r>
            <a:r>
              <a:rPr lang="en-US" altLang="zh-CN" dirty="0" smtClean="0"/>
              <a:t>second-order</a:t>
            </a:r>
            <a:r>
              <a:rPr lang="zh-CN" altLang="en-US" dirty="0" smtClean="0"/>
              <a:t> </a:t>
            </a:r>
            <a:r>
              <a:rPr lang="en-US" altLang="zh-CN" dirty="0" smtClean="0"/>
              <a:t>proximity</a:t>
            </a:r>
            <a:r>
              <a:rPr lang="zh-CN" altLang="en-US" dirty="0" smtClean="0"/>
              <a:t> </a:t>
            </a:r>
            <a:r>
              <a:rPr lang="en-US" altLang="zh-CN" dirty="0" smtClean="0"/>
              <a:t>between</a:t>
            </a:r>
            <a:r>
              <a:rPr lang="zh-CN" altLang="en-US" dirty="0" smtClean="0"/>
              <a:t> </a:t>
            </a:r>
            <a:r>
              <a:rPr lang="en-US" altLang="zh-CN" dirty="0" smtClean="0"/>
              <a:t>the</a:t>
            </a:r>
            <a:r>
              <a:rPr lang="zh-CN" altLang="en-US" dirty="0" smtClean="0"/>
              <a:t> </a:t>
            </a:r>
            <a:r>
              <a:rPr lang="en-US" altLang="zh-CN" dirty="0" smtClean="0"/>
              <a:t>nodes</a:t>
            </a:r>
            <a:r>
              <a:rPr lang="zh-CN" altLang="en-US" dirty="0" smtClean="0"/>
              <a:t> </a:t>
            </a:r>
            <a:r>
              <a:rPr lang="en-US" altLang="zh-CN" dirty="0" smtClean="0"/>
              <a:t>is</a:t>
            </a:r>
            <a:r>
              <a:rPr lang="zh-CN" altLang="en-US" dirty="0" smtClean="0"/>
              <a:t> </a:t>
            </a:r>
            <a:r>
              <a:rPr lang="en-US" altLang="zh-CN" dirty="0" smtClean="0"/>
              <a:t>determined</a:t>
            </a:r>
            <a:r>
              <a:rPr lang="zh-CN" altLang="en-US" dirty="0" smtClean="0"/>
              <a:t> </a:t>
            </a:r>
            <a:r>
              <a:rPr lang="en-US" altLang="zh-CN" dirty="0" smtClean="0"/>
              <a:t>by</a:t>
            </a:r>
            <a:r>
              <a:rPr lang="zh-CN" altLang="en-US" dirty="0" smtClean="0"/>
              <a:t> </a:t>
            </a:r>
            <a:r>
              <a:rPr lang="en-US" altLang="zh-CN" dirty="0" smtClean="0"/>
              <a:t>the</a:t>
            </a:r>
            <a:r>
              <a:rPr lang="zh-CN" altLang="en-US" dirty="0" smtClean="0"/>
              <a:t> </a:t>
            </a:r>
            <a:r>
              <a:rPr lang="en-US" altLang="zh-CN" dirty="0" smtClean="0"/>
              <a:t>proximity</a:t>
            </a:r>
            <a:r>
              <a:rPr lang="zh-CN" altLang="en-US" dirty="0" smtClean="0"/>
              <a:t> </a:t>
            </a:r>
            <a:r>
              <a:rPr lang="en-US" altLang="zh-CN" dirty="0" smtClean="0"/>
              <a:t>of</a:t>
            </a:r>
            <a:r>
              <a:rPr lang="zh-CN" altLang="en-US" dirty="0" smtClean="0"/>
              <a:t> </a:t>
            </a:r>
            <a:r>
              <a:rPr lang="en-US" altLang="zh-CN" dirty="0" smtClean="0"/>
              <a:t>their</a:t>
            </a:r>
            <a:r>
              <a:rPr lang="zh-CN" altLang="en-US" dirty="0" smtClean="0"/>
              <a:t> </a:t>
            </a:r>
            <a:r>
              <a:rPr lang="en-US" altLang="zh-CN" dirty="0" smtClean="0"/>
              <a:t>neighborhood</a:t>
            </a:r>
            <a:r>
              <a:rPr lang="zh-CN" altLang="en-US" dirty="0" smtClean="0"/>
              <a:t> </a:t>
            </a:r>
            <a:r>
              <a:rPr lang="en-US" altLang="zh-CN" dirty="0" smtClean="0"/>
              <a:t>structures.</a:t>
            </a:r>
            <a:r>
              <a:rPr lang="zh-CN" altLang="en-US" dirty="0" smtClean="0"/>
              <a:t> </a:t>
            </a:r>
            <a:r>
              <a:rPr lang="en-US" altLang="zh-CN" dirty="0" smtClean="0"/>
              <a:t>Therefore,</a:t>
            </a:r>
            <a:r>
              <a:rPr lang="zh-CN" altLang="en-US" dirty="0" smtClean="0"/>
              <a:t> </a:t>
            </a:r>
            <a:r>
              <a:rPr lang="en-US" altLang="zh-CN" dirty="0" smtClean="0"/>
              <a:t>we</a:t>
            </a:r>
            <a:r>
              <a:rPr lang="zh-CN" altLang="en-US" dirty="0" smtClean="0"/>
              <a:t> </a:t>
            </a:r>
            <a:r>
              <a:rPr lang="en-US" altLang="zh-CN" dirty="0" smtClean="0"/>
              <a:t>first</a:t>
            </a:r>
            <a:r>
              <a:rPr lang="zh-CN" altLang="en-US" dirty="0" smtClean="0"/>
              <a:t> </a:t>
            </a:r>
            <a:r>
              <a:rPr lang="en-US" altLang="zh-CN" dirty="0" smtClean="0"/>
              <a:t>define</a:t>
            </a:r>
            <a:r>
              <a:rPr lang="zh-CN" altLang="en-US" dirty="0" smtClean="0"/>
              <a:t> </a:t>
            </a:r>
            <a:r>
              <a:rPr lang="en-US" altLang="zh-CN" dirty="0" smtClean="0"/>
              <a:t>the</a:t>
            </a:r>
            <a:r>
              <a:rPr lang="zh-CN" altLang="en-US" dirty="0" smtClean="0"/>
              <a:t> </a:t>
            </a:r>
            <a:r>
              <a:rPr lang="en-US" altLang="zh-CN" dirty="0" smtClean="0"/>
              <a:t>neighborhood</a:t>
            </a:r>
            <a:r>
              <a:rPr lang="zh-CN" altLang="en-US" dirty="0" smtClean="0"/>
              <a:t> </a:t>
            </a:r>
            <a:r>
              <a:rPr lang="en-US" altLang="zh-CN" dirty="0" smtClean="0"/>
              <a:t>structures</a:t>
            </a:r>
            <a:r>
              <a:rPr lang="zh-CN" altLang="en-US" dirty="0" smtClean="0"/>
              <a:t> </a:t>
            </a:r>
            <a:r>
              <a:rPr lang="en-US" altLang="zh-CN" dirty="0" smtClean="0"/>
              <a:t>for</a:t>
            </a:r>
            <a:r>
              <a:rPr lang="zh-CN" altLang="en-US" dirty="0" smtClean="0"/>
              <a:t> </a:t>
            </a:r>
            <a:r>
              <a:rPr lang="en-US" altLang="zh-CN" dirty="0" smtClean="0"/>
              <a:t>each</a:t>
            </a:r>
            <a:r>
              <a:rPr lang="zh-CN" altLang="en-US" dirty="0" smtClean="0"/>
              <a:t> </a:t>
            </a:r>
            <a:r>
              <a:rPr lang="en-US" altLang="zh-CN" dirty="0" smtClean="0"/>
              <a:t>node</a:t>
            </a:r>
            <a:r>
              <a:rPr lang="zh-CN" altLang="en-US" dirty="0" smtClean="0"/>
              <a:t> </a:t>
            </a:r>
            <a:r>
              <a:rPr lang="en-US" altLang="zh-CN" dirty="0" smtClean="0"/>
              <a:t>.</a:t>
            </a:r>
            <a:r>
              <a:rPr lang="zh-CN" altLang="en-US" dirty="0" smtClean="0"/>
              <a:t> </a:t>
            </a:r>
            <a:r>
              <a:rPr lang="en-US" altLang="zh-CN" dirty="0" smtClean="0"/>
              <a:t>Empirically,</a:t>
            </a:r>
            <a:r>
              <a:rPr lang="zh-CN" altLang="en-US" dirty="0" smtClean="0"/>
              <a:t> </a:t>
            </a:r>
            <a:r>
              <a:rPr lang="en-US" altLang="zh-CN" dirty="0" smtClean="0"/>
              <a:t>for</a:t>
            </a:r>
            <a:r>
              <a:rPr lang="zh-CN" altLang="en-US" dirty="0" smtClean="0"/>
              <a:t> </a:t>
            </a:r>
            <a:r>
              <a:rPr lang="en-US" altLang="zh-CN" dirty="0" smtClean="0"/>
              <a:t>a</a:t>
            </a:r>
            <a:r>
              <a:rPr lang="zh-CN" altLang="en-US" dirty="0" smtClean="0"/>
              <a:t> </a:t>
            </a:r>
            <a:r>
              <a:rPr lang="en-US" altLang="zh-CN" dirty="0" smtClean="0"/>
              <a:t>node</a:t>
            </a:r>
            <a:r>
              <a:rPr lang="zh-CN" altLang="en-US" dirty="0" smtClean="0"/>
              <a:t> </a:t>
            </a:r>
            <a:r>
              <a:rPr lang="en-US" altLang="zh-CN" dirty="0" err="1" smtClean="0"/>
              <a:t>i</a:t>
            </a:r>
            <a:r>
              <a:rPr lang="en-US" altLang="zh-CN" dirty="0" smtClean="0"/>
              <a:t>,</a:t>
            </a:r>
            <a:r>
              <a:rPr lang="zh-CN" altLang="en-US" dirty="0" smtClean="0"/>
              <a:t> </a:t>
            </a:r>
            <a:r>
              <a:rPr lang="en-US" altLang="zh-CN" dirty="0" smtClean="0"/>
              <a:t>we</a:t>
            </a:r>
            <a:r>
              <a:rPr lang="zh-CN" altLang="en-US" dirty="0" smtClean="0"/>
              <a:t> </a:t>
            </a:r>
            <a:r>
              <a:rPr lang="en-US" altLang="zh-CN" dirty="0" smtClean="0"/>
              <a:t>define</a:t>
            </a:r>
            <a:r>
              <a:rPr lang="zh-CN" altLang="en-US" dirty="0" smtClean="0"/>
              <a:t> </a:t>
            </a:r>
            <a:r>
              <a:rPr lang="en-US" altLang="zh-CN" dirty="0" smtClean="0"/>
              <a:t>the</a:t>
            </a:r>
            <a:r>
              <a:rPr lang="zh-CN" altLang="en-US" dirty="0" smtClean="0"/>
              <a:t> </a:t>
            </a:r>
            <a:r>
              <a:rPr lang="en-US" altLang="zh-CN" dirty="0" smtClean="0"/>
              <a:t>probability</a:t>
            </a:r>
            <a:r>
              <a:rPr lang="zh-CN" altLang="en-US" dirty="0" smtClean="0"/>
              <a:t> </a:t>
            </a:r>
            <a:r>
              <a:rPr lang="en-US" altLang="zh-CN" dirty="0" smtClean="0"/>
              <a:t>from</a:t>
            </a:r>
            <a:r>
              <a:rPr lang="zh-CN" altLang="en-US" dirty="0" smtClean="0"/>
              <a:t> </a:t>
            </a:r>
            <a:r>
              <a:rPr lang="en-US" altLang="zh-CN" dirty="0" smtClean="0"/>
              <a:t>node</a:t>
            </a:r>
            <a:r>
              <a:rPr lang="zh-CN" altLang="en-US" dirty="0" smtClean="0"/>
              <a:t> </a:t>
            </a:r>
            <a:r>
              <a:rPr lang="en-US" altLang="zh-CN" dirty="0" err="1" smtClean="0"/>
              <a:t>i</a:t>
            </a:r>
            <a:r>
              <a:rPr lang="zh-CN" altLang="en-US" dirty="0" smtClean="0"/>
              <a:t> </a:t>
            </a:r>
            <a:r>
              <a:rPr lang="en-US" altLang="zh-CN" dirty="0" smtClean="0"/>
              <a:t>to</a:t>
            </a:r>
            <a:r>
              <a:rPr lang="zh-CN" altLang="en-US" dirty="0" smtClean="0"/>
              <a:t> </a:t>
            </a:r>
            <a:r>
              <a:rPr lang="en-US" altLang="zh-CN" dirty="0" smtClean="0"/>
              <a:t>its</a:t>
            </a:r>
            <a:r>
              <a:rPr lang="zh-CN" altLang="en-US" dirty="0" smtClean="0"/>
              <a:t> </a:t>
            </a:r>
            <a:r>
              <a:rPr lang="en-US" altLang="zh-CN" dirty="0" smtClean="0"/>
              <a:t>neighbor</a:t>
            </a:r>
            <a:r>
              <a:rPr lang="zh-CN" altLang="en-US" dirty="0" smtClean="0"/>
              <a:t> </a:t>
            </a:r>
            <a:r>
              <a:rPr lang="en-US" altLang="zh-CN" dirty="0" smtClean="0"/>
              <a:t>j</a:t>
            </a:r>
            <a:r>
              <a:rPr lang="zh-CN" altLang="en-US" dirty="0" smtClean="0"/>
              <a:t> </a:t>
            </a:r>
            <a:r>
              <a:rPr lang="en-US" altLang="zh-CN" dirty="0" smtClean="0"/>
              <a:t>as</a:t>
            </a:r>
            <a:r>
              <a:rPr lang="zh-CN" altLang="en-US" dirty="0" smtClean="0"/>
              <a:t> </a:t>
            </a:r>
            <a:r>
              <a:rPr lang="en-US" altLang="zh-CN" dirty="0" smtClean="0"/>
              <a:t>the</a:t>
            </a:r>
            <a:r>
              <a:rPr lang="zh-CN" altLang="en-US" dirty="0" smtClean="0"/>
              <a:t> </a:t>
            </a:r>
            <a:r>
              <a:rPr lang="en-US" altLang="zh-CN" dirty="0" smtClean="0"/>
              <a:t>weight</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edge</a:t>
            </a:r>
            <a:r>
              <a:rPr lang="zh-CN" altLang="en-US" dirty="0" smtClean="0"/>
              <a:t> </a:t>
            </a:r>
            <a:r>
              <a:rPr lang="en-US" altLang="zh-CN" dirty="0" smtClean="0"/>
              <a:t>between</a:t>
            </a:r>
            <a:r>
              <a:rPr lang="zh-CN" altLang="en-US" dirty="0" smtClean="0"/>
              <a:t> </a:t>
            </a:r>
            <a:r>
              <a:rPr lang="en-US" altLang="zh-CN" dirty="0" smtClean="0"/>
              <a:t>the</a:t>
            </a:r>
            <a:r>
              <a:rPr lang="zh-CN" altLang="en-US" dirty="0" smtClean="0"/>
              <a:t> </a:t>
            </a:r>
            <a:r>
              <a:rPr lang="en-US" altLang="zh-CN" dirty="0" smtClean="0"/>
              <a:t>two</a:t>
            </a:r>
            <a:r>
              <a:rPr lang="zh-CN" altLang="en-US" dirty="0" smtClean="0"/>
              <a:t> </a:t>
            </a:r>
            <a:r>
              <a:rPr lang="en-US" altLang="zh-CN" dirty="0" smtClean="0"/>
              <a:t>nodes</a:t>
            </a:r>
            <a:r>
              <a:rPr lang="zh-CN" altLang="en-US" dirty="0" smtClean="0"/>
              <a:t> </a:t>
            </a:r>
            <a:r>
              <a:rPr lang="en-US" altLang="zh-CN" dirty="0" err="1" smtClean="0"/>
              <a:t>w_ij</a:t>
            </a:r>
            <a:r>
              <a:rPr lang="zh-CN" altLang="en-US" dirty="0" smtClean="0"/>
              <a:t> </a:t>
            </a:r>
            <a:r>
              <a:rPr lang="en-US" altLang="zh-CN" dirty="0" smtClean="0"/>
              <a:t>and</a:t>
            </a:r>
            <a:r>
              <a:rPr lang="zh-CN" altLang="en-US" dirty="0" smtClean="0"/>
              <a:t> </a:t>
            </a:r>
            <a:r>
              <a:rPr lang="en-US" altLang="zh-CN" dirty="0" smtClean="0"/>
              <a:t>normalized</a:t>
            </a:r>
            <a:r>
              <a:rPr lang="zh-CN" altLang="en-US" dirty="0" smtClean="0"/>
              <a:t> </a:t>
            </a:r>
            <a:r>
              <a:rPr lang="en-US" altLang="zh-CN" dirty="0" smtClean="0"/>
              <a:t>by</a:t>
            </a:r>
            <a:r>
              <a:rPr lang="zh-CN" altLang="en-US" dirty="0" smtClean="0"/>
              <a:t> </a:t>
            </a:r>
            <a:r>
              <a:rPr lang="en-US" altLang="zh-CN" dirty="0" smtClean="0"/>
              <a:t>the</a:t>
            </a:r>
            <a:r>
              <a:rPr lang="zh-CN" altLang="en-US" dirty="0" smtClean="0"/>
              <a:t> </a:t>
            </a:r>
            <a:r>
              <a:rPr lang="en-US" altLang="zh-CN" dirty="0" smtClean="0"/>
              <a:t>weights</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edges</a:t>
            </a:r>
            <a:r>
              <a:rPr lang="zh-CN" altLang="en-US" dirty="0" smtClean="0"/>
              <a:t> </a:t>
            </a:r>
            <a:r>
              <a:rPr lang="en-US" altLang="zh-CN" dirty="0" smtClean="0"/>
              <a:t>in</a:t>
            </a:r>
            <a:r>
              <a:rPr lang="zh-CN" altLang="en-US" dirty="0" smtClean="0"/>
              <a:t> </a:t>
            </a:r>
            <a:r>
              <a:rPr lang="en-US" altLang="zh-CN" dirty="0" smtClean="0"/>
              <a:t>the</a:t>
            </a:r>
            <a:r>
              <a:rPr lang="zh-CN" altLang="en-US" dirty="0" smtClean="0"/>
              <a:t> </a:t>
            </a:r>
            <a:r>
              <a:rPr lang="en-US" altLang="zh-CN" dirty="0" smtClean="0"/>
              <a:t>neighborhood.</a:t>
            </a:r>
            <a:r>
              <a:rPr lang="zh-CN" altLang="en-US" dirty="0" smtClean="0"/>
              <a:t> </a:t>
            </a:r>
            <a:r>
              <a:rPr lang="zh-CN" altLang="zh-CN" dirty="0" smtClean="0"/>
              <a:t> </a:t>
            </a:r>
            <a:r>
              <a:rPr lang="en-US" altLang="zh-CN" dirty="0" err="1" smtClean="0"/>
              <a:t>Similarily</a:t>
            </a:r>
            <a:r>
              <a:rPr lang="en-US" altLang="zh-CN" dirty="0" smtClean="0"/>
              <a:t>,</a:t>
            </a:r>
            <a:r>
              <a:rPr lang="zh-CN" altLang="en-US" dirty="0" smtClean="0"/>
              <a:t> </a:t>
            </a:r>
            <a:r>
              <a:rPr lang="en-US" altLang="zh-CN" dirty="0" smtClean="0"/>
              <a:t>we</a:t>
            </a:r>
            <a:r>
              <a:rPr lang="zh-CN" altLang="en-US" dirty="0" smtClean="0"/>
              <a:t> </a:t>
            </a:r>
            <a:r>
              <a:rPr lang="en-US" altLang="zh-CN" dirty="0" smtClean="0"/>
              <a:t>can</a:t>
            </a:r>
            <a:r>
              <a:rPr lang="zh-CN" altLang="en-US" dirty="0" smtClean="0"/>
              <a:t> </a:t>
            </a:r>
            <a:r>
              <a:rPr lang="en-US" altLang="zh-CN" dirty="0" smtClean="0"/>
              <a:t>also</a:t>
            </a:r>
            <a:r>
              <a:rPr lang="zh-CN" altLang="en-US" dirty="0" smtClean="0"/>
              <a:t> </a:t>
            </a:r>
            <a:r>
              <a:rPr lang="en-US" altLang="zh-CN" dirty="0" smtClean="0"/>
              <a:t>define</a:t>
            </a:r>
            <a:r>
              <a:rPr lang="zh-CN" altLang="en-US" dirty="0" smtClean="0"/>
              <a:t> </a:t>
            </a:r>
            <a:r>
              <a:rPr lang="en-US" altLang="zh-CN" dirty="0" smtClean="0"/>
              <a:t>a</a:t>
            </a:r>
            <a:r>
              <a:rPr lang="zh-CN" altLang="en-US" dirty="0" smtClean="0"/>
              <a:t> </a:t>
            </a:r>
            <a:r>
              <a:rPr lang="en-US" altLang="zh-CN" dirty="0" smtClean="0"/>
              <a:t>distribution</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neighborhood</a:t>
            </a:r>
            <a:r>
              <a:rPr lang="zh-CN" altLang="en-US" dirty="0" smtClean="0"/>
              <a:t> </a:t>
            </a:r>
            <a:r>
              <a:rPr lang="en-US" altLang="zh-CN" dirty="0" smtClean="0"/>
              <a:t>structures</a:t>
            </a:r>
            <a:r>
              <a:rPr lang="zh-CN" altLang="en-US" dirty="0" smtClean="0"/>
              <a:t> </a:t>
            </a:r>
            <a:r>
              <a:rPr lang="en-US" altLang="zh-CN" dirty="0" smtClean="0"/>
              <a:t>based</a:t>
            </a:r>
            <a:r>
              <a:rPr lang="zh-CN" altLang="en-US" dirty="0" smtClean="0"/>
              <a:t> </a:t>
            </a:r>
            <a:r>
              <a:rPr lang="en-US" altLang="zh-CN" dirty="0" smtClean="0"/>
              <a:t>on</a:t>
            </a:r>
            <a:r>
              <a:rPr lang="zh-CN" altLang="en-US" dirty="0" smtClean="0"/>
              <a:t> </a:t>
            </a:r>
            <a:r>
              <a:rPr lang="en-US" altLang="zh-CN" dirty="0" smtClean="0"/>
              <a:t>node</a:t>
            </a:r>
            <a:r>
              <a:rPr lang="zh-CN" altLang="en-US" dirty="0" smtClean="0"/>
              <a:t> </a:t>
            </a:r>
            <a:r>
              <a:rPr lang="en-US" altLang="zh-CN" dirty="0" smtClean="0"/>
              <a:t>representations</a:t>
            </a:r>
            <a:r>
              <a:rPr lang="zh-CN" altLang="en-US" dirty="0" smtClean="0"/>
              <a:t> </a:t>
            </a:r>
            <a:r>
              <a:rPr lang="en-US" altLang="zh-CN" dirty="0" smtClean="0"/>
              <a:t>using</a:t>
            </a:r>
            <a:r>
              <a:rPr lang="zh-CN" altLang="en-US" dirty="0" smtClean="0"/>
              <a:t> </a:t>
            </a:r>
            <a:r>
              <a:rPr lang="en-US" altLang="zh-CN" dirty="0" smtClean="0"/>
              <a:t>a</a:t>
            </a:r>
            <a:r>
              <a:rPr lang="zh-CN" altLang="en-US" dirty="0" smtClean="0"/>
              <a:t> </a:t>
            </a:r>
            <a:r>
              <a:rPr lang="en-US" altLang="zh-CN" dirty="0" err="1" smtClean="0"/>
              <a:t>softmax</a:t>
            </a:r>
            <a:r>
              <a:rPr lang="zh-CN" altLang="en-US" dirty="0" smtClean="0"/>
              <a:t> </a:t>
            </a:r>
            <a:r>
              <a:rPr lang="en-US" altLang="zh-CN" dirty="0" smtClean="0"/>
              <a:t>function.</a:t>
            </a:r>
            <a:r>
              <a:rPr lang="zh-CN" altLang="en-US" dirty="0" smtClean="0"/>
              <a:t> </a:t>
            </a:r>
            <a:r>
              <a:rPr lang="en-US" altLang="zh-CN" dirty="0" smtClean="0"/>
              <a:t>Therefore,</a:t>
            </a:r>
            <a:r>
              <a:rPr lang="zh-CN" altLang="en-US" dirty="0" smtClean="0"/>
              <a:t> </a:t>
            </a:r>
            <a:r>
              <a:rPr lang="en-US" altLang="zh-CN" dirty="0" smtClean="0"/>
              <a:t>to</a:t>
            </a:r>
            <a:r>
              <a:rPr lang="zh-CN" altLang="en-US" dirty="0" smtClean="0"/>
              <a:t> </a:t>
            </a:r>
            <a:r>
              <a:rPr lang="en-US" altLang="zh-CN" dirty="0" smtClean="0"/>
              <a:t>preserve</a:t>
            </a:r>
            <a:r>
              <a:rPr lang="zh-CN" altLang="en-US" dirty="0" smtClean="0"/>
              <a:t> </a:t>
            </a:r>
            <a:r>
              <a:rPr lang="en-US" altLang="zh-CN" dirty="0" smtClean="0"/>
              <a:t>the</a:t>
            </a:r>
            <a:r>
              <a:rPr lang="zh-CN" altLang="en-US" dirty="0" smtClean="0"/>
              <a:t> </a:t>
            </a:r>
            <a:r>
              <a:rPr lang="en-US" altLang="zh-CN" dirty="0" smtClean="0"/>
              <a:t>second-order</a:t>
            </a:r>
            <a:r>
              <a:rPr lang="zh-CN" altLang="en-US" dirty="0" smtClean="0"/>
              <a:t> </a:t>
            </a:r>
            <a:r>
              <a:rPr lang="en-US" altLang="zh-CN" dirty="0" smtClean="0"/>
              <a:t>proximity,</a:t>
            </a:r>
            <a:r>
              <a:rPr lang="zh-CN" altLang="en-US" dirty="0" smtClean="0"/>
              <a:t> </a:t>
            </a:r>
            <a:r>
              <a:rPr lang="en-US" altLang="zh-CN" dirty="0" smtClean="0"/>
              <a:t>we</a:t>
            </a:r>
            <a:r>
              <a:rPr lang="zh-CN" altLang="en-US" dirty="0" smtClean="0"/>
              <a:t> </a:t>
            </a:r>
            <a:r>
              <a:rPr lang="en-US" altLang="zh-CN" dirty="0" smtClean="0"/>
              <a:t>only</a:t>
            </a:r>
            <a:r>
              <a:rPr lang="zh-CN" altLang="en-US" dirty="0" smtClean="0"/>
              <a:t> </a:t>
            </a:r>
            <a:r>
              <a:rPr lang="en-US" altLang="zh-CN" dirty="0" smtClean="0"/>
              <a:t>need</a:t>
            </a:r>
            <a:r>
              <a:rPr lang="zh-CN" altLang="en-US" dirty="0" smtClean="0"/>
              <a:t> </a:t>
            </a:r>
            <a:r>
              <a:rPr lang="en-US" altLang="zh-CN" dirty="0" smtClean="0"/>
              <a:t>to</a:t>
            </a:r>
            <a:r>
              <a:rPr lang="zh-CN" altLang="en-US" dirty="0" smtClean="0"/>
              <a:t> </a:t>
            </a:r>
            <a:r>
              <a:rPr lang="en-US" altLang="zh-CN" dirty="0" smtClean="0"/>
              <a:t>preserve</a:t>
            </a:r>
            <a:r>
              <a:rPr lang="zh-CN" altLang="en-US" dirty="0" smtClean="0"/>
              <a:t> </a:t>
            </a:r>
            <a:r>
              <a:rPr lang="en-US" altLang="zh-CN" dirty="0" smtClean="0"/>
              <a:t>the</a:t>
            </a:r>
            <a:r>
              <a:rPr lang="zh-CN" altLang="en-US" dirty="0" smtClean="0"/>
              <a:t> </a:t>
            </a:r>
            <a:r>
              <a:rPr lang="en-US" altLang="zh-CN" dirty="0" err="1" smtClean="0"/>
              <a:t>neighboorhood</a:t>
            </a:r>
            <a:r>
              <a:rPr lang="zh-CN" altLang="en-US" dirty="0" smtClean="0"/>
              <a:t> </a:t>
            </a:r>
            <a:r>
              <a:rPr lang="en-US" altLang="zh-CN" dirty="0" smtClean="0"/>
              <a:t>structures</a:t>
            </a:r>
            <a:r>
              <a:rPr lang="zh-CN" altLang="en-US" dirty="0" smtClean="0"/>
              <a:t> </a:t>
            </a:r>
            <a:r>
              <a:rPr lang="en-US" altLang="zh-CN" dirty="0" smtClean="0"/>
              <a:t>for</a:t>
            </a:r>
            <a:r>
              <a:rPr lang="zh-CN" altLang="en-US" dirty="0" smtClean="0"/>
              <a:t> </a:t>
            </a:r>
            <a:r>
              <a:rPr lang="en-US" altLang="zh-CN" dirty="0" smtClean="0"/>
              <a:t>all</a:t>
            </a:r>
            <a:r>
              <a:rPr lang="zh-CN" altLang="en-US" dirty="0" smtClean="0"/>
              <a:t> </a:t>
            </a:r>
            <a:r>
              <a:rPr lang="en-US" altLang="zh-CN" dirty="0" smtClean="0"/>
              <a:t>the</a:t>
            </a:r>
            <a:r>
              <a:rPr lang="zh-CN" altLang="en-US" dirty="0" smtClean="0"/>
              <a:t> </a:t>
            </a:r>
            <a:r>
              <a:rPr lang="en-US" altLang="zh-CN" dirty="0" smtClean="0"/>
              <a:t>vertices.</a:t>
            </a:r>
            <a:r>
              <a:rPr lang="zh-CN" altLang="en-US" dirty="0" smtClean="0"/>
              <a:t> </a:t>
            </a:r>
            <a:r>
              <a:rPr lang="en-US" altLang="zh-CN" dirty="0" smtClean="0"/>
              <a:t>KL-divergence</a:t>
            </a:r>
            <a:r>
              <a:rPr lang="zh-CN" altLang="en-US" dirty="0" smtClean="0"/>
              <a:t> </a:t>
            </a:r>
            <a:r>
              <a:rPr lang="en-US" altLang="zh-CN" dirty="0" smtClean="0"/>
              <a:t>is</a:t>
            </a:r>
            <a:r>
              <a:rPr lang="zh-CN" altLang="en-US" dirty="0" smtClean="0"/>
              <a:t> </a:t>
            </a:r>
            <a:r>
              <a:rPr lang="en-US" altLang="zh-CN" dirty="0" smtClean="0"/>
              <a:t>still</a:t>
            </a:r>
            <a:r>
              <a:rPr lang="zh-CN" altLang="en-US" dirty="0" smtClean="0"/>
              <a:t> </a:t>
            </a:r>
            <a:r>
              <a:rPr lang="en-US" altLang="zh-CN" dirty="0" smtClean="0"/>
              <a:t>used</a:t>
            </a:r>
            <a:r>
              <a:rPr lang="zh-CN" altLang="en-US" dirty="0" smtClean="0"/>
              <a:t> </a:t>
            </a:r>
            <a:r>
              <a:rPr lang="en-US" altLang="zh-CN" dirty="0" smtClean="0"/>
              <a:t>to</a:t>
            </a:r>
            <a:r>
              <a:rPr lang="zh-CN" altLang="en-US" dirty="0" smtClean="0"/>
              <a:t> </a:t>
            </a:r>
            <a:r>
              <a:rPr lang="en-US" altLang="zh-CN" dirty="0" smtClean="0"/>
              <a:t>measure</a:t>
            </a:r>
            <a:r>
              <a:rPr lang="zh-CN" altLang="en-US" dirty="0" smtClean="0"/>
              <a:t> </a:t>
            </a:r>
            <a:r>
              <a:rPr lang="en-US" altLang="zh-CN" dirty="0" smtClean="0"/>
              <a:t>the</a:t>
            </a:r>
            <a:r>
              <a:rPr lang="zh-CN" altLang="en-US" dirty="0" smtClean="0"/>
              <a:t> </a:t>
            </a:r>
            <a:r>
              <a:rPr lang="en-US" altLang="zh-CN" dirty="0" smtClean="0"/>
              <a:t>distance</a:t>
            </a:r>
            <a:r>
              <a:rPr lang="zh-CN" altLang="en-US" dirty="0" smtClean="0"/>
              <a:t> </a:t>
            </a:r>
            <a:r>
              <a:rPr lang="en-US" altLang="zh-CN" dirty="0" smtClean="0"/>
              <a:t>between</a:t>
            </a:r>
            <a:r>
              <a:rPr lang="zh-CN" altLang="en-US" dirty="0" smtClean="0"/>
              <a:t> </a:t>
            </a:r>
            <a:r>
              <a:rPr lang="en-US" altLang="zh-CN" dirty="0" smtClean="0"/>
              <a:t>the</a:t>
            </a:r>
            <a:r>
              <a:rPr lang="zh-CN" altLang="en-US" dirty="0" smtClean="0"/>
              <a:t> </a:t>
            </a:r>
            <a:r>
              <a:rPr lang="en-US" altLang="zh-CN" dirty="0" smtClean="0"/>
              <a:t>empirical</a:t>
            </a:r>
            <a:r>
              <a:rPr lang="zh-CN" altLang="en-US" dirty="0" smtClean="0"/>
              <a:t> </a:t>
            </a:r>
            <a:r>
              <a:rPr lang="en-US" altLang="zh-CN" dirty="0" smtClean="0"/>
              <a:t>distribution</a:t>
            </a:r>
            <a:r>
              <a:rPr lang="zh-CN" altLang="en-US" dirty="0" smtClean="0"/>
              <a:t> </a:t>
            </a:r>
            <a:r>
              <a:rPr lang="en-US" altLang="zh-CN" dirty="0" smtClean="0"/>
              <a:t>and</a:t>
            </a:r>
            <a:r>
              <a:rPr lang="zh-CN" altLang="en-US" dirty="0" smtClean="0"/>
              <a:t> </a:t>
            </a:r>
            <a:r>
              <a:rPr lang="en-US" altLang="zh-CN" dirty="0" smtClean="0"/>
              <a:t>model</a:t>
            </a:r>
            <a:r>
              <a:rPr lang="zh-CN" altLang="en-US" dirty="0" smtClean="0"/>
              <a:t> </a:t>
            </a:r>
            <a:r>
              <a:rPr lang="en-US" altLang="zh-CN" dirty="0" smtClean="0"/>
              <a:t>distribution</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neighborhood</a:t>
            </a:r>
            <a:r>
              <a:rPr lang="zh-CN" altLang="en-US" dirty="0" smtClean="0"/>
              <a:t> </a:t>
            </a:r>
            <a:r>
              <a:rPr lang="en-US" altLang="zh-CN" dirty="0" smtClean="0"/>
              <a:t>structure.</a:t>
            </a:r>
            <a:r>
              <a:rPr lang="zh-CN" altLang="en-US" dirty="0" smtClean="0"/>
              <a:t> </a:t>
            </a:r>
            <a:r>
              <a:rPr lang="en-US" altLang="zh-CN" dirty="0" smtClean="0"/>
              <a:t>The</a:t>
            </a:r>
            <a:r>
              <a:rPr lang="zh-CN" altLang="en-US" dirty="0" smtClean="0"/>
              <a:t> </a:t>
            </a:r>
            <a:r>
              <a:rPr lang="en-US" altLang="zh-CN" dirty="0" smtClean="0"/>
              <a:t>final</a:t>
            </a:r>
            <a:r>
              <a:rPr lang="zh-CN" altLang="en-US" dirty="0" smtClean="0"/>
              <a:t> </a:t>
            </a:r>
            <a:r>
              <a:rPr lang="en-US" altLang="zh-CN" dirty="0" smtClean="0"/>
              <a:t>objective</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simplified</a:t>
            </a:r>
            <a:r>
              <a:rPr lang="zh-CN" altLang="en-US" dirty="0" smtClean="0"/>
              <a:t> </a:t>
            </a:r>
            <a:r>
              <a:rPr lang="en-US" altLang="zh-CN" dirty="0" smtClean="0"/>
              <a:t>as</a:t>
            </a:r>
            <a:r>
              <a:rPr lang="zh-CN" altLang="en-US" dirty="0" smtClean="0"/>
              <a:t> </a:t>
            </a:r>
            <a:r>
              <a:rPr lang="en-US" altLang="zh-CN" dirty="0" smtClean="0"/>
              <a:t>the</a:t>
            </a:r>
            <a:r>
              <a:rPr lang="zh-CN" altLang="en-US" dirty="0" smtClean="0"/>
              <a:t> </a:t>
            </a:r>
            <a:r>
              <a:rPr lang="en-US" altLang="zh-CN" dirty="0" smtClean="0"/>
              <a:t>negative</a:t>
            </a:r>
            <a:r>
              <a:rPr lang="zh-CN" altLang="en-US" dirty="0" smtClean="0"/>
              <a:t> </a:t>
            </a:r>
            <a:r>
              <a:rPr lang="en-US" altLang="zh-CN" dirty="0" smtClean="0"/>
              <a:t>log-likelihood</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directed</a:t>
            </a:r>
            <a:r>
              <a:rPr lang="zh-CN" altLang="en-US" dirty="0" smtClean="0"/>
              <a:t> </a:t>
            </a:r>
            <a:r>
              <a:rPr lang="en-US" altLang="zh-CN" dirty="0" smtClean="0"/>
              <a:t>links.</a:t>
            </a:r>
            <a:r>
              <a:rPr lang="zh-CN" altLang="en-US" dirty="0" smtClean="0"/>
              <a:t> </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baseline="0" dirty="0" smtClean="0"/>
          </a:p>
        </p:txBody>
      </p:sp>
    </p:spTree>
    <p:extLst>
      <p:ext uri="{BB962C8B-B14F-4D97-AF65-F5344CB8AC3E}">
        <p14:creationId xmlns:p14="http://schemas.microsoft.com/office/powerpoint/2010/main" val="1745480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25000"/>
              </a:lnSpc>
              <a:spcBef>
                <a:spcPts val="0"/>
              </a:spcBef>
              <a:spcAft>
                <a:spcPts val="0"/>
              </a:spcAft>
              <a:buClrTx/>
              <a:buSzTx/>
              <a:buFontTx/>
              <a:buNone/>
              <a:tabLst/>
              <a:defRPr/>
            </a:pPr>
            <a:r>
              <a:rPr lang="en-US" dirty="0" smtClean="0"/>
              <a:t>Now</a:t>
            </a:r>
            <a:r>
              <a:rPr lang="zh-CN" altLang="en-US" dirty="0" smtClean="0"/>
              <a:t> </a:t>
            </a:r>
            <a:r>
              <a:rPr lang="en-US" altLang="zh-CN" dirty="0" smtClean="0"/>
              <a:t>let’s</a:t>
            </a:r>
            <a:r>
              <a:rPr lang="zh-CN" altLang="en-US" dirty="0" smtClean="0"/>
              <a:t> </a:t>
            </a:r>
            <a:r>
              <a:rPr lang="en-US" altLang="zh-CN" dirty="0" smtClean="0"/>
              <a:t>look</a:t>
            </a:r>
            <a:r>
              <a:rPr lang="zh-CN" altLang="en-US" dirty="0" smtClean="0"/>
              <a:t> </a:t>
            </a:r>
            <a:r>
              <a:rPr lang="en-US" altLang="zh-CN" dirty="0" smtClean="0"/>
              <a:t>at</a:t>
            </a:r>
            <a:r>
              <a:rPr lang="zh-CN" altLang="en-US" dirty="0" smtClean="0"/>
              <a:t> </a:t>
            </a:r>
            <a:r>
              <a:rPr lang="en-US" altLang="zh-CN" dirty="0" smtClean="0"/>
              <a:t>some</a:t>
            </a:r>
            <a:r>
              <a:rPr lang="zh-CN" altLang="en-US" dirty="0" smtClean="0"/>
              <a:t> </a:t>
            </a:r>
            <a:r>
              <a:rPr lang="en-US" altLang="zh-CN" dirty="0" smtClean="0"/>
              <a:t>results</a:t>
            </a:r>
            <a:r>
              <a:rPr lang="zh-CN" altLang="en-US" dirty="0" smtClean="0"/>
              <a:t> </a:t>
            </a:r>
            <a:r>
              <a:rPr lang="en-US" altLang="zh-CN" dirty="0" smtClean="0"/>
              <a:t>on</a:t>
            </a:r>
            <a:r>
              <a:rPr lang="zh-CN" altLang="en-US" dirty="0" smtClean="0"/>
              <a:t> </a:t>
            </a:r>
            <a:r>
              <a:rPr lang="en-US" altLang="zh-CN" dirty="0" smtClean="0"/>
              <a:t>real-world</a:t>
            </a:r>
            <a:r>
              <a:rPr lang="zh-CN" altLang="en-US" dirty="0" smtClean="0"/>
              <a:t> </a:t>
            </a:r>
            <a:r>
              <a:rPr lang="en-US" altLang="zh-CN" dirty="0" smtClean="0"/>
              <a:t>data</a:t>
            </a:r>
            <a:r>
              <a:rPr lang="zh-CN" altLang="en-US" dirty="0" smtClean="0"/>
              <a:t>. </a:t>
            </a:r>
            <a:r>
              <a:rPr lang="en-US" altLang="zh-CN" dirty="0" smtClean="0"/>
              <a:t>We</a:t>
            </a:r>
            <a:r>
              <a:rPr lang="zh-CN" altLang="en-US" dirty="0" smtClean="0"/>
              <a:t> </a:t>
            </a:r>
            <a:r>
              <a:rPr lang="en-US" altLang="zh-CN" dirty="0" smtClean="0"/>
              <a:t>apply</a:t>
            </a:r>
            <a:r>
              <a:rPr lang="zh-CN" altLang="en-US" dirty="0" smtClean="0"/>
              <a:t> </a:t>
            </a:r>
            <a:r>
              <a:rPr lang="en-US" altLang="zh-CN" dirty="0" smtClean="0"/>
              <a:t>the</a:t>
            </a:r>
            <a:r>
              <a:rPr lang="zh-CN" altLang="en-US" dirty="0" smtClean="0"/>
              <a:t> </a:t>
            </a:r>
            <a:r>
              <a:rPr lang="en-US" altLang="zh-CN" dirty="0" smtClean="0"/>
              <a:t>LINE</a:t>
            </a:r>
            <a:r>
              <a:rPr lang="zh-CN" altLang="en-US" dirty="0" smtClean="0"/>
              <a:t> </a:t>
            </a:r>
            <a:r>
              <a:rPr lang="en-US" altLang="zh-CN" dirty="0" smtClean="0"/>
              <a:t>model</a:t>
            </a:r>
            <a:r>
              <a:rPr lang="zh-CN" altLang="en-US" dirty="0" smtClean="0"/>
              <a:t> </a:t>
            </a:r>
            <a:r>
              <a:rPr lang="en-US" altLang="zh-CN" dirty="0" smtClean="0"/>
              <a:t>to</a:t>
            </a:r>
            <a:r>
              <a:rPr lang="zh-CN" altLang="en-US" dirty="0" smtClean="0"/>
              <a:t> </a:t>
            </a:r>
            <a:r>
              <a:rPr lang="en-US" altLang="zh-CN" dirty="0" smtClean="0"/>
              <a:t>learn</a:t>
            </a:r>
            <a:r>
              <a:rPr lang="zh-CN" altLang="en-US" dirty="0" smtClean="0"/>
              <a:t> </a:t>
            </a:r>
            <a:r>
              <a:rPr lang="en-US" altLang="zh-CN" dirty="0" smtClean="0"/>
              <a:t>the</a:t>
            </a:r>
            <a:r>
              <a:rPr lang="zh-CN" altLang="en-US" dirty="0" smtClean="0"/>
              <a:t> </a:t>
            </a:r>
            <a:r>
              <a:rPr lang="en-US" altLang="zh-CN" dirty="0" smtClean="0"/>
              <a:t>node</a:t>
            </a:r>
            <a:r>
              <a:rPr lang="zh-CN" altLang="en-US" dirty="0" smtClean="0"/>
              <a:t> </a:t>
            </a:r>
            <a:r>
              <a:rPr lang="en-US" altLang="zh-CN" dirty="0" smtClean="0"/>
              <a:t>representations</a:t>
            </a:r>
            <a:r>
              <a:rPr lang="zh-CN" altLang="en-US" dirty="0" smtClean="0"/>
              <a:t> </a:t>
            </a:r>
            <a:r>
              <a:rPr lang="en-US" altLang="zh-CN" dirty="0" smtClean="0"/>
              <a:t>of</a:t>
            </a:r>
            <a:r>
              <a:rPr lang="zh-CN" altLang="en-US" dirty="0" smtClean="0"/>
              <a:t> </a:t>
            </a:r>
            <a:r>
              <a:rPr lang="en-US" altLang="zh-CN" dirty="0" smtClean="0"/>
              <a:t>social</a:t>
            </a:r>
            <a:r>
              <a:rPr lang="zh-CN" altLang="en-US" dirty="0" smtClean="0"/>
              <a:t> </a:t>
            </a:r>
            <a:r>
              <a:rPr lang="en-US" altLang="zh-CN" dirty="0" smtClean="0"/>
              <a:t>networks.</a:t>
            </a:r>
            <a:r>
              <a:rPr lang="zh-CN" altLang="en-US" dirty="0" smtClean="0"/>
              <a:t>  </a:t>
            </a:r>
            <a:r>
              <a:rPr lang="en-US" altLang="zh-CN" dirty="0" smtClean="0"/>
              <a:t>By</a:t>
            </a:r>
            <a:r>
              <a:rPr lang="zh-CN" altLang="en-US" dirty="0" smtClean="0"/>
              <a:t> </a:t>
            </a:r>
            <a:r>
              <a:rPr lang="en-US" altLang="zh-CN" dirty="0" smtClean="0"/>
              <a:t>learning</a:t>
            </a:r>
            <a:r>
              <a:rPr lang="zh-CN" altLang="en-US" dirty="0" smtClean="0"/>
              <a:t> </a:t>
            </a:r>
            <a:r>
              <a:rPr lang="en-US" altLang="zh-CN" dirty="0" smtClean="0"/>
              <a:t>the</a:t>
            </a:r>
            <a:r>
              <a:rPr lang="zh-CN" altLang="en-US" dirty="0" smtClean="0"/>
              <a:t> </a:t>
            </a:r>
            <a:r>
              <a:rPr lang="en-US" altLang="zh-CN" dirty="0" smtClean="0"/>
              <a:t>representations</a:t>
            </a:r>
            <a:r>
              <a:rPr lang="zh-CN" altLang="en-US" dirty="0" smtClean="0"/>
              <a:t> </a:t>
            </a:r>
            <a:r>
              <a:rPr lang="en-US" altLang="zh-CN" dirty="0" smtClean="0"/>
              <a:t>of</a:t>
            </a:r>
            <a:r>
              <a:rPr lang="zh-CN" altLang="en-US" dirty="0" smtClean="0"/>
              <a:t> </a:t>
            </a:r>
            <a:r>
              <a:rPr lang="en-US" altLang="zh-CN" dirty="0" smtClean="0"/>
              <a:t>social</a:t>
            </a:r>
            <a:r>
              <a:rPr lang="zh-CN" altLang="en-US" dirty="0" smtClean="0"/>
              <a:t> </a:t>
            </a:r>
            <a:r>
              <a:rPr lang="en-US" altLang="zh-CN" dirty="0" smtClean="0"/>
              <a:t>networks,</a:t>
            </a:r>
            <a:r>
              <a:rPr lang="zh-CN" altLang="en-US" dirty="0" smtClean="0"/>
              <a:t> </a:t>
            </a:r>
            <a:r>
              <a:rPr lang="en-US" altLang="zh-CN" dirty="0" smtClean="0"/>
              <a:t>each</a:t>
            </a:r>
            <a:r>
              <a:rPr lang="zh-CN" altLang="en-US" dirty="0" smtClean="0"/>
              <a:t> </a:t>
            </a:r>
            <a:r>
              <a:rPr lang="en-US" altLang="zh-CN" dirty="0" smtClean="0"/>
              <a:t>user</a:t>
            </a:r>
            <a:r>
              <a:rPr lang="zh-CN" altLang="en-US" dirty="0" smtClean="0"/>
              <a:t> </a:t>
            </a:r>
            <a:r>
              <a:rPr lang="en-US" altLang="zh-CN" dirty="0" smtClean="0"/>
              <a:t>will</a:t>
            </a:r>
            <a:r>
              <a:rPr lang="zh-CN" altLang="en-US" dirty="0" smtClean="0"/>
              <a:t> </a:t>
            </a:r>
            <a:r>
              <a:rPr lang="en-US" altLang="zh-CN" dirty="0" smtClean="0"/>
              <a:t>be</a:t>
            </a:r>
            <a:r>
              <a:rPr lang="zh-CN" altLang="en-US" dirty="0" smtClean="0"/>
              <a:t> </a:t>
            </a:r>
            <a:r>
              <a:rPr lang="en-US" altLang="zh-CN" dirty="0" smtClean="0"/>
              <a:t>represented</a:t>
            </a:r>
            <a:r>
              <a:rPr lang="zh-CN" altLang="en-US" dirty="0" smtClean="0"/>
              <a:t> </a:t>
            </a:r>
            <a:r>
              <a:rPr lang="en-US" altLang="zh-CN" dirty="0" smtClean="0"/>
              <a:t>as</a:t>
            </a:r>
            <a:r>
              <a:rPr lang="zh-CN" altLang="en-US" dirty="0" smtClean="0"/>
              <a:t> </a:t>
            </a:r>
            <a:r>
              <a:rPr lang="en-US" altLang="zh-CN" dirty="0" smtClean="0"/>
              <a:t>a</a:t>
            </a:r>
            <a:r>
              <a:rPr lang="zh-CN" altLang="en-US" dirty="0" smtClean="0"/>
              <a:t> </a:t>
            </a:r>
            <a:r>
              <a:rPr lang="en-US" altLang="zh-CN" dirty="0" smtClean="0"/>
              <a:t>low-dimensional</a:t>
            </a:r>
            <a:r>
              <a:rPr lang="zh-CN" altLang="en-US" dirty="0" smtClean="0"/>
              <a:t> </a:t>
            </a:r>
            <a:r>
              <a:rPr lang="en-US" altLang="zh-CN" dirty="0" smtClean="0"/>
              <a:t>vectors.</a:t>
            </a:r>
            <a:r>
              <a:rPr lang="zh-CN" altLang="en-US" dirty="0" smtClean="0"/>
              <a:t> </a:t>
            </a:r>
            <a:r>
              <a:rPr lang="en-US" altLang="zh-CN" dirty="0" smtClean="0"/>
              <a:t>Then</a:t>
            </a:r>
            <a:r>
              <a:rPr lang="zh-CN" altLang="en-US" dirty="0" smtClean="0"/>
              <a:t> </a:t>
            </a:r>
            <a:r>
              <a:rPr lang="en-US" altLang="zh-CN" dirty="0" smtClean="0"/>
              <a:t>we</a:t>
            </a:r>
            <a:r>
              <a:rPr lang="zh-CN" altLang="en-US" dirty="0" smtClean="0"/>
              <a:t> </a:t>
            </a:r>
            <a:r>
              <a:rPr lang="en-US" altLang="zh-CN" dirty="0" smtClean="0"/>
              <a:t>evaluation</a:t>
            </a:r>
            <a:r>
              <a:rPr lang="zh-CN" altLang="en-US" dirty="0" smtClean="0"/>
              <a:t> </a:t>
            </a:r>
            <a:r>
              <a:rPr lang="en-US" altLang="zh-CN" dirty="0" smtClean="0"/>
              <a:t>the</a:t>
            </a:r>
            <a:r>
              <a:rPr lang="zh-CN" altLang="en-US" dirty="0" smtClean="0"/>
              <a:t> </a:t>
            </a:r>
            <a:r>
              <a:rPr lang="en-US" altLang="zh-CN" dirty="0" smtClean="0"/>
              <a:t>quality</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representations</a:t>
            </a:r>
            <a:r>
              <a:rPr lang="zh-CN" altLang="en-US" dirty="0" smtClean="0"/>
              <a:t> </a:t>
            </a:r>
            <a:r>
              <a:rPr lang="en-US" altLang="zh-CN" dirty="0" smtClean="0"/>
              <a:t>using</a:t>
            </a:r>
            <a:r>
              <a:rPr lang="zh-CN" altLang="en-US" dirty="0" smtClean="0"/>
              <a:t> </a:t>
            </a:r>
            <a:r>
              <a:rPr lang="en-US" altLang="zh-CN" dirty="0" smtClean="0"/>
              <a:t>the</a:t>
            </a:r>
            <a:r>
              <a:rPr lang="zh-CN" altLang="en-US" dirty="0" smtClean="0"/>
              <a:t> </a:t>
            </a:r>
            <a:r>
              <a:rPr lang="en-US" altLang="zh-CN" dirty="0" smtClean="0"/>
              <a:t>task</a:t>
            </a:r>
            <a:r>
              <a:rPr lang="zh-CN" altLang="en-US" dirty="0" smtClean="0"/>
              <a:t> </a:t>
            </a:r>
            <a:r>
              <a:rPr lang="en-US" altLang="zh-CN" dirty="0" smtClean="0"/>
              <a:t>of</a:t>
            </a:r>
            <a:r>
              <a:rPr lang="zh-CN" altLang="en-US" dirty="0" smtClean="0"/>
              <a:t> </a:t>
            </a:r>
            <a:r>
              <a:rPr lang="en-US" altLang="zh-CN" dirty="0" smtClean="0"/>
              <a:t>user</a:t>
            </a:r>
            <a:r>
              <a:rPr lang="zh-CN" altLang="en-US" dirty="0" smtClean="0"/>
              <a:t> </a:t>
            </a:r>
            <a:r>
              <a:rPr lang="en-US" altLang="zh-CN" dirty="0" smtClean="0"/>
              <a:t>classification,</a:t>
            </a:r>
            <a:r>
              <a:rPr lang="zh-CN" altLang="en-US" dirty="0" smtClean="0"/>
              <a:t> </a:t>
            </a:r>
            <a:r>
              <a:rPr lang="en-US" altLang="zh-CN" dirty="0" smtClean="0"/>
              <a:t>in</a:t>
            </a:r>
            <a:r>
              <a:rPr lang="zh-CN" altLang="en-US" dirty="0" smtClean="0"/>
              <a:t> </a:t>
            </a:r>
            <a:r>
              <a:rPr lang="en-US" altLang="zh-CN" dirty="0" smtClean="0"/>
              <a:t>which</a:t>
            </a:r>
            <a:r>
              <a:rPr lang="zh-CN" altLang="en-US" dirty="0" smtClean="0"/>
              <a:t> </a:t>
            </a:r>
            <a:r>
              <a:rPr lang="en-US" altLang="zh-CN" dirty="0" smtClean="0"/>
              <a:t>the</a:t>
            </a:r>
            <a:r>
              <a:rPr lang="zh-CN" altLang="en-US" dirty="0" smtClean="0"/>
              <a:t> </a:t>
            </a:r>
            <a:r>
              <a:rPr lang="en-US" altLang="zh-CN" dirty="0" err="1" smtClean="0"/>
              <a:t>communitiy</a:t>
            </a:r>
            <a:r>
              <a:rPr lang="zh-CN" altLang="en-US" dirty="0" smtClean="0"/>
              <a:t> </a:t>
            </a:r>
            <a:r>
              <a:rPr lang="en-US" altLang="zh-CN" dirty="0" err="1" smtClean="0"/>
              <a:t>identties</a:t>
            </a:r>
            <a:r>
              <a:rPr lang="zh-CN" altLang="en-US" dirty="0" smtClean="0"/>
              <a:t> </a:t>
            </a:r>
            <a:r>
              <a:rPr lang="en-US" altLang="zh-CN" dirty="0" smtClean="0"/>
              <a:t>are</a:t>
            </a:r>
            <a:r>
              <a:rPr lang="zh-CN" altLang="en-US" dirty="0" smtClean="0"/>
              <a:t> </a:t>
            </a:r>
            <a:r>
              <a:rPr lang="en-US" altLang="zh-CN" dirty="0" smtClean="0"/>
              <a:t>used</a:t>
            </a:r>
            <a:r>
              <a:rPr lang="zh-CN" altLang="en-US" dirty="0" smtClean="0"/>
              <a:t> </a:t>
            </a:r>
            <a:r>
              <a:rPr lang="en-US" altLang="zh-CN" dirty="0" smtClean="0"/>
              <a:t>as</a:t>
            </a:r>
            <a:r>
              <a:rPr lang="zh-CN" altLang="en-US" dirty="0" smtClean="0"/>
              <a:t> </a:t>
            </a:r>
            <a:r>
              <a:rPr lang="en-US" altLang="zh-CN" dirty="0" smtClean="0"/>
              <a:t>classification</a:t>
            </a:r>
            <a:r>
              <a:rPr lang="zh-CN" altLang="en-US" dirty="0" smtClean="0"/>
              <a:t> </a:t>
            </a:r>
            <a:r>
              <a:rPr lang="en-US" altLang="zh-CN" dirty="0" smtClean="0"/>
              <a:t>as</a:t>
            </a:r>
            <a:r>
              <a:rPr lang="zh-CN" altLang="en-US" dirty="0" smtClean="0"/>
              <a:t> </a:t>
            </a:r>
            <a:r>
              <a:rPr lang="en-US" altLang="zh-CN" dirty="0" err="1" smtClean="0"/>
              <a:t>lablels</a:t>
            </a:r>
            <a:r>
              <a:rPr lang="zh-CN" altLang="zh-CN" dirty="0" smtClean="0"/>
              <a:t> </a:t>
            </a:r>
            <a:r>
              <a:rPr lang="en-US" altLang="zh-CN" dirty="0" smtClean="0"/>
              <a:t>and</a:t>
            </a:r>
            <a:r>
              <a:rPr lang="zh-CN" altLang="en-US" dirty="0" smtClean="0"/>
              <a:t> </a:t>
            </a:r>
            <a:r>
              <a:rPr lang="en-US" altLang="zh-CN" dirty="0" smtClean="0"/>
              <a:t>the</a:t>
            </a:r>
            <a:r>
              <a:rPr lang="zh-CN" altLang="en-US" dirty="0" smtClean="0"/>
              <a:t> </a:t>
            </a:r>
            <a:r>
              <a:rPr lang="en-US" altLang="zh-CN" dirty="0" smtClean="0"/>
              <a:t>user</a:t>
            </a:r>
            <a:r>
              <a:rPr lang="zh-CN" altLang="en-US" dirty="0" smtClean="0"/>
              <a:t> </a:t>
            </a:r>
            <a:r>
              <a:rPr lang="en-US" altLang="zh-CN" dirty="0" smtClean="0"/>
              <a:t>represented</a:t>
            </a:r>
            <a:r>
              <a:rPr lang="zh-CN" altLang="en-US" dirty="0" smtClean="0"/>
              <a:t> </a:t>
            </a:r>
            <a:r>
              <a:rPr lang="en-US" altLang="zh-CN" dirty="0" smtClean="0"/>
              <a:t>are</a:t>
            </a:r>
            <a:r>
              <a:rPr lang="zh-CN" altLang="en-US" dirty="0" smtClean="0"/>
              <a:t> </a:t>
            </a:r>
            <a:r>
              <a:rPr lang="en-US" altLang="zh-CN" dirty="0" smtClean="0"/>
              <a:t>treated</a:t>
            </a:r>
            <a:r>
              <a:rPr lang="zh-CN" altLang="en-US" dirty="0" smtClean="0"/>
              <a:t> </a:t>
            </a:r>
            <a:r>
              <a:rPr lang="en-US" altLang="zh-CN" dirty="0" smtClean="0"/>
              <a:t>as</a:t>
            </a:r>
            <a:r>
              <a:rPr lang="zh-CN" altLang="en-US" dirty="0" smtClean="0"/>
              <a:t> </a:t>
            </a:r>
            <a:r>
              <a:rPr lang="en-US" altLang="zh-CN" dirty="0" smtClean="0"/>
              <a:t>features</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users.</a:t>
            </a:r>
          </a:p>
          <a:p>
            <a:endParaRPr lang="en-US" altLang="zh-CN" dirty="0" smtClean="0"/>
          </a:p>
          <a:p>
            <a:r>
              <a:rPr lang="en-US" altLang="zh-CN" dirty="0" smtClean="0"/>
              <a:t>These</a:t>
            </a:r>
            <a:r>
              <a:rPr lang="zh-CN" altLang="en-US" dirty="0" smtClean="0"/>
              <a:t> </a:t>
            </a:r>
            <a:r>
              <a:rPr lang="en-US" altLang="zh-CN" dirty="0" smtClean="0"/>
              <a:t>are</a:t>
            </a:r>
            <a:r>
              <a:rPr lang="zh-CN" altLang="en-US" dirty="0" smtClean="0"/>
              <a:t> </a:t>
            </a:r>
            <a:r>
              <a:rPr lang="en-US" altLang="zh-CN" dirty="0" smtClean="0"/>
              <a:t>the</a:t>
            </a:r>
            <a:r>
              <a:rPr lang="zh-CN" altLang="en-US" dirty="0" smtClean="0"/>
              <a:t> </a:t>
            </a:r>
            <a:r>
              <a:rPr lang="en-US" altLang="zh-CN" dirty="0" smtClean="0"/>
              <a:t>results</a:t>
            </a:r>
            <a:r>
              <a:rPr lang="zh-CN" altLang="en-US" dirty="0" smtClean="0"/>
              <a:t> </a:t>
            </a:r>
            <a:r>
              <a:rPr lang="en-US" altLang="zh-CN" dirty="0" smtClean="0"/>
              <a:t>on</a:t>
            </a:r>
            <a:r>
              <a:rPr lang="zh-CN" altLang="en-US" dirty="0" smtClean="0"/>
              <a:t> </a:t>
            </a:r>
            <a:r>
              <a:rPr lang="en-US" altLang="zh-CN" dirty="0" smtClean="0"/>
              <a:t>the</a:t>
            </a:r>
            <a:r>
              <a:rPr lang="zh-CN" altLang="en-US" dirty="0" smtClean="0"/>
              <a:t> </a:t>
            </a:r>
            <a:r>
              <a:rPr lang="en-US" altLang="zh-CN" dirty="0" smtClean="0"/>
              <a:t>Flick</a:t>
            </a:r>
            <a:r>
              <a:rPr lang="zh-CN" altLang="en-US" dirty="0" smtClean="0"/>
              <a:t> </a:t>
            </a:r>
            <a:r>
              <a:rPr lang="en-US" altLang="zh-CN" dirty="0" smtClean="0"/>
              <a:t>social</a:t>
            </a:r>
            <a:r>
              <a:rPr lang="zh-CN" altLang="en-US" dirty="0" smtClean="0"/>
              <a:t> </a:t>
            </a:r>
            <a:r>
              <a:rPr lang="en-US" altLang="zh-CN" dirty="0" smtClean="0"/>
              <a:t>network</a:t>
            </a:r>
            <a:r>
              <a:rPr lang="zh-CN" altLang="en-US" dirty="0" smtClean="0"/>
              <a:t>. </a:t>
            </a:r>
            <a:r>
              <a:rPr lang="en-US" altLang="zh-CN" dirty="0" smtClean="0"/>
              <a:t>We</a:t>
            </a:r>
            <a:r>
              <a:rPr lang="zh-CN" altLang="en-US" dirty="0" smtClean="0"/>
              <a:t> </a:t>
            </a:r>
            <a:r>
              <a:rPr lang="en-US" altLang="zh-CN" dirty="0" smtClean="0"/>
              <a:t>can</a:t>
            </a:r>
            <a:r>
              <a:rPr lang="zh-CN" altLang="en-US" dirty="0" smtClean="0"/>
              <a:t> </a:t>
            </a:r>
            <a:r>
              <a:rPr lang="en-US" altLang="zh-CN" dirty="0" smtClean="0"/>
              <a:t>see</a:t>
            </a:r>
            <a:r>
              <a:rPr lang="zh-CN" altLang="en-US" dirty="0" smtClean="0"/>
              <a:t> </a:t>
            </a:r>
            <a:r>
              <a:rPr lang="en-US" altLang="zh-CN" dirty="0" smtClean="0"/>
              <a:t>the</a:t>
            </a:r>
            <a:r>
              <a:rPr lang="zh-CN" altLang="en-US" dirty="0" smtClean="0"/>
              <a:t> </a:t>
            </a:r>
            <a:r>
              <a:rPr lang="en-US" altLang="zh-CN" dirty="0" smtClean="0"/>
              <a:t>LINE</a:t>
            </a:r>
            <a:r>
              <a:rPr lang="zh-CN" altLang="en-US" dirty="0" smtClean="0"/>
              <a:t> </a:t>
            </a:r>
            <a:r>
              <a:rPr lang="en-US" altLang="zh-CN" dirty="0" smtClean="0"/>
              <a:t>with</a:t>
            </a:r>
            <a:r>
              <a:rPr lang="zh-CN" altLang="en-US" dirty="0" smtClean="0"/>
              <a:t> </a:t>
            </a:r>
            <a:r>
              <a:rPr lang="en-US" altLang="zh-CN" dirty="0" smtClean="0"/>
              <a:t>first</a:t>
            </a:r>
            <a:r>
              <a:rPr lang="zh-CN" altLang="en-US" dirty="0" smtClean="0"/>
              <a:t>-</a:t>
            </a:r>
            <a:r>
              <a:rPr lang="en-US" altLang="zh-CN" dirty="0" smtClean="0"/>
              <a:t>order</a:t>
            </a:r>
            <a:r>
              <a:rPr lang="zh-CN" altLang="en-US" dirty="0" smtClean="0"/>
              <a:t> </a:t>
            </a:r>
            <a:r>
              <a:rPr lang="en-US" altLang="zh-CN" dirty="0" smtClean="0"/>
              <a:t>proximity</a:t>
            </a:r>
            <a:r>
              <a:rPr lang="zh-CN" altLang="en-US" dirty="0" smtClean="0"/>
              <a:t> </a:t>
            </a:r>
            <a:r>
              <a:rPr lang="en-US" altLang="zh-CN" dirty="0" smtClean="0"/>
              <a:t>outperforms</a:t>
            </a:r>
            <a:r>
              <a:rPr lang="zh-CN" altLang="en-US" dirty="0" smtClean="0"/>
              <a:t> </a:t>
            </a:r>
            <a:r>
              <a:rPr lang="en-US" altLang="zh-CN" dirty="0" smtClean="0"/>
              <a:t>LINE</a:t>
            </a:r>
            <a:r>
              <a:rPr lang="zh-CN" altLang="en-US" dirty="0" smtClean="0"/>
              <a:t> </a:t>
            </a:r>
            <a:r>
              <a:rPr lang="en-US" altLang="zh-CN" dirty="0" smtClean="0"/>
              <a:t>with</a:t>
            </a:r>
            <a:r>
              <a:rPr lang="zh-CN" altLang="en-US" dirty="0" smtClean="0"/>
              <a:t> </a:t>
            </a:r>
            <a:r>
              <a:rPr lang="en-US" altLang="zh-CN" dirty="0" smtClean="0"/>
              <a:t>second-order</a:t>
            </a:r>
            <a:r>
              <a:rPr lang="zh-CN" altLang="en-US" dirty="0" smtClean="0"/>
              <a:t> </a:t>
            </a:r>
            <a:r>
              <a:rPr lang="en-US" altLang="zh-CN" dirty="0" smtClean="0"/>
              <a:t>proximity</a:t>
            </a:r>
            <a:r>
              <a:rPr lang="zh-CN" altLang="en-US" dirty="0" smtClean="0"/>
              <a:t>. </a:t>
            </a:r>
            <a:r>
              <a:rPr lang="en-US" altLang="zh-CN" dirty="0" smtClean="0"/>
              <a:t>LINE</a:t>
            </a:r>
            <a:r>
              <a:rPr lang="zh-CN" altLang="en-US" dirty="0" smtClean="0"/>
              <a:t> </a:t>
            </a:r>
            <a:r>
              <a:rPr lang="en-US" altLang="zh-CN" dirty="0" smtClean="0"/>
              <a:t>with</a:t>
            </a:r>
            <a:r>
              <a:rPr lang="zh-CN" altLang="en-US" dirty="0" smtClean="0"/>
              <a:t> </a:t>
            </a:r>
            <a:r>
              <a:rPr lang="en-US" altLang="zh-CN" dirty="0" smtClean="0"/>
              <a:t>second-order</a:t>
            </a:r>
            <a:r>
              <a:rPr lang="zh-CN" altLang="en-US" dirty="0" smtClean="0"/>
              <a:t> </a:t>
            </a:r>
            <a:r>
              <a:rPr lang="en-US" altLang="zh-CN" dirty="0" smtClean="0"/>
              <a:t>proximity</a:t>
            </a:r>
            <a:r>
              <a:rPr lang="zh-CN" altLang="en-US" dirty="0" smtClean="0"/>
              <a:t> </a:t>
            </a:r>
            <a:r>
              <a:rPr lang="en-US" altLang="zh-CN" dirty="0" smtClean="0"/>
              <a:t>outperforms</a:t>
            </a:r>
            <a:r>
              <a:rPr lang="zh-CN" altLang="en-US" dirty="0" smtClean="0"/>
              <a:t> </a:t>
            </a:r>
            <a:r>
              <a:rPr lang="en-US" altLang="zh-CN" dirty="0" err="1" smtClean="0"/>
              <a:t>DeepWalk</a:t>
            </a:r>
            <a:r>
              <a:rPr lang="zh-CN" altLang="en-US" dirty="0" smtClean="0"/>
              <a:t> </a:t>
            </a:r>
            <a:r>
              <a:rPr lang="en-US" altLang="zh-CN" dirty="0" smtClean="0"/>
              <a:t>and</a:t>
            </a:r>
            <a:r>
              <a:rPr lang="zh-CN" altLang="en-US" dirty="0" smtClean="0"/>
              <a:t> </a:t>
            </a:r>
            <a:r>
              <a:rPr lang="en-US" altLang="zh-CN" dirty="0" smtClean="0"/>
              <a:t>Graph</a:t>
            </a:r>
            <a:r>
              <a:rPr lang="zh-CN" altLang="en-US" dirty="0" smtClean="0"/>
              <a:t> </a:t>
            </a:r>
            <a:r>
              <a:rPr lang="en-US" altLang="zh-CN" dirty="0" smtClean="0"/>
              <a:t>factorization.</a:t>
            </a:r>
            <a:r>
              <a:rPr lang="zh-CN" altLang="en-US" dirty="0" smtClean="0"/>
              <a:t> </a:t>
            </a:r>
            <a:r>
              <a:rPr lang="en-US" altLang="zh-CN" dirty="0" smtClean="0"/>
              <a:t>The</a:t>
            </a:r>
            <a:r>
              <a:rPr lang="zh-CN" altLang="en-US" dirty="0" smtClean="0"/>
              <a:t> </a:t>
            </a:r>
            <a:r>
              <a:rPr lang="en-US" altLang="zh-CN" dirty="0" smtClean="0"/>
              <a:t>combination</a:t>
            </a:r>
            <a:r>
              <a:rPr lang="zh-CN" altLang="en-US" dirty="0" smtClean="0"/>
              <a:t> </a:t>
            </a:r>
            <a:r>
              <a:rPr lang="en-US" altLang="zh-CN" dirty="0" smtClean="0"/>
              <a:t>of</a:t>
            </a:r>
            <a:r>
              <a:rPr lang="zh-CN" altLang="en-US" dirty="0" smtClean="0"/>
              <a:t> </a:t>
            </a:r>
            <a:r>
              <a:rPr lang="en-US" altLang="zh-CN" dirty="0" smtClean="0"/>
              <a:t>LINE</a:t>
            </a:r>
            <a:r>
              <a:rPr lang="zh-CN" altLang="en-US" dirty="0" smtClean="0"/>
              <a:t> </a:t>
            </a:r>
            <a:r>
              <a:rPr lang="en-US" altLang="zh-CN" dirty="0" smtClean="0"/>
              <a:t>with</a:t>
            </a:r>
            <a:r>
              <a:rPr lang="zh-CN" altLang="en-US" dirty="0" smtClean="0"/>
              <a:t> </a:t>
            </a:r>
            <a:r>
              <a:rPr lang="en-US" altLang="zh-CN" dirty="0" smtClean="0"/>
              <a:t>both</a:t>
            </a:r>
            <a:r>
              <a:rPr lang="zh-CN" altLang="en-US" dirty="0" smtClean="0"/>
              <a:t> </a:t>
            </a:r>
            <a:r>
              <a:rPr lang="en-US" altLang="zh-CN" dirty="0" smtClean="0"/>
              <a:t>first-order</a:t>
            </a:r>
            <a:r>
              <a:rPr lang="zh-CN" altLang="en-US" dirty="0" smtClean="0"/>
              <a:t> </a:t>
            </a:r>
            <a:r>
              <a:rPr lang="en-US" altLang="zh-CN" dirty="0" smtClean="0"/>
              <a:t>and</a:t>
            </a:r>
            <a:r>
              <a:rPr lang="zh-CN" altLang="en-US" dirty="0" smtClean="0"/>
              <a:t> </a:t>
            </a:r>
            <a:r>
              <a:rPr lang="en-US" altLang="zh-CN" dirty="0" smtClean="0"/>
              <a:t>second-order</a:t>
            </a:r>
            <a:r>
              <a:rPr lang="zh-CN" altLang="en-US" dirty="0" smtClean="0"/>
              <a:t> </a:t>
            </a:r>
            <a:r>
              <a:rPr lang="en-US" altLang="zh-CN" dirty="0" smtClean="0"/>
              <a:t>proximity</a:t>
            </a:r>
            <a:r>
              <a:rPr lang="zh-CN" altLang="en-US" dirty="0" smtClean="0"/>
              <a:t> </a:t>
            </a:r>
            <a:r>
              <a:rPr lang="en-US" altLang="zh-CN" dirty="0" smtClean="0"/>
              <a:t>yields</a:t>
            </a:r>
            <a:r>
              <a:rPr lang="zh-CN" altLang="en-US" dirty="0" smtClean="0"/>
              <a:t> </a:t>
            </a:r>
            <a:r>
              <a:rPr lang="en-US" altLang="zh-CN" dirty="0" smtClean="0"/>
              <a:t>the</a:t>
            </a:r>
            <a:r>
              <a:rPr lang="zh-CN" altLang="en-US" dirty="0" smtClean="0"/>
              <a:t> </a:t>
            </a:r>
            <a:r>
              <a:rPr lang="en-US" altLang="zh-CN" dirty="0" smtClean="0"/>
              <a:t>best</a:t>
            </a:r>
            <a:r>
              <a:rPr lang="zh-CN" altLang="en-US" dirty="0" smtClean="0"/>
              <a:t> </a:t>
            </a:r>
            <a:r>
              <a:rPr lang="en-US" altLang="zh-CN" dirty="0" smtClean="0"/>
              <a:t>performance.</a:t>
            </a:r>
            <a:r>
              <a:rPr lang="zh-CN" altLang="en-US" dirty="0" smtClean="0"/>
              <a:t> </a:t>
            </a:r>
            <a:endParaRPr lang="en-US" dirty="0"/>
          </a:p>
        </p:txBody>
      </p:sp>
    </p:spTree>
    <p:extLst>
      <p:ext uri="{BB962C8B-B14F-4D97-AF65-F5344CB8AC3E}">
        <p14:creationId xmlns:p14="http://schemas.microsoft.com/office/powerpoint/2010/main" val="2542189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Besides applications</a:t>
            </a:r>
            <a:r>
              <a:rPr lang="en-US" baseline="0" dirty="0" smtClean="0"/>
              <a:t> on networks, learning node representations can be used for other applications by </a:t>
            </a:r>
            <a:r>
              <a:rPr lang="en-US" baseline="0" dirty="0" err="1" smtClean="0"/>
              <a:t>contucting</a:t>
            </a:r>
            <a:r>
              <a:rPr lang="en-US" baseline="0" dirty="0" smtClean="0"/>
              <a:t> networks from other data. For </a:t>
            </a:r>
            <a:r>
              <a:rPr lang="en-US" baseline="0" dirty="0" err="1" smtClean="0"/>
              <a:t>example,we</a:t>
            </a:r>
            <a:r>
              <a:rPr lang="en-US" baseline="0" dirty="0" smtClean="0"/>
              <a:t> </a:t>
            </a:r>
            <a:r>
              <a:rPr lang="en-US" altLang="zh-CN" dirty="0" smtClean="0"/>
              <a:t>apply</a:t>
            </a:r>
            <a:r>
              <a:rPr lang="zh-CN" altLang="en-US" dirty="0" smtClean="0"/>
              <a:t> </a:t>
            </a:r>
            <a:r>
              <a:rPr lang="en-US" altLang="zh-CN" dirty="0" smtClean="0"/>
              <a:t>the</a:t>
            </a:r>
            <a:r>
              <a:rPr lang="zh-CN" altLang="en-US" dirty="0" smtClean="0"/>
              <a:t> </a:t>
            </a:r>
            <a:r>
              <a:rPr lang="en-US" altLang="zh-CN" dirty="0" smtClean="0"/>
              <a:t>LINE</a:t>
            </a:r>
            <a:r>
              <a:rPr lang="zh-CN" altLang="en-US" dirty="0" smtClean="0"/>
              <a:t> </a:t>
            </a:r>
            <a:r>
              <a:rPr lang="en-US" altLang="zh-CN" dirty="0" smtClean="0"/>
              <a:t>model</a:t>
            </a:r>
            <a:r>
              <a:rPr lang="zh-CN" altLang="en-US" dirty="0" smtClean="0"/>
              <a:t> </a:t>
            </a:r>
            <a:r>
              <a:rPr lang="en-US" altLang="zh-CN" dirty="0" smtClean="0"/>
              <a:t>for</a:t>
            </a:r>
            <a:r>
              <a:rPr lang="zh-CN" altLang="en-US" dirty="0" smtClean="0"/>
              <a:t> </a:t>
            </a:r>
            <a:r>
              <a:rPr lang="en-US" altLang="zh-CN" dirty="0" smtClean="0"/>
              <a:t>learning</a:t>
            </a:r>
            <a:r>
              <a:rPr lang="zh-CN" altLang="en-US" dirty="0" smtClean="0"/>
              <a:t> </a:t>
            </a:r>
            <a:r>
              <a:rPr lang="en-US" altLang="zh-CN" dirty="0" smtClean="0"/>
              <a:t>unsupervised</a:t>
            </a:r>
            <a:r>
              <a:rPr lang="zh-CN" altLang="en-US" dirty="0" smtClean="0"/>
              <a:t> </a:t>
            </a:r>
            <a:r>
              <a:rPr lang="en-US" altLang="zh-CN" dirty="0" smtClean="0"/>
              <a:t>text</a:t>
            </a:r>
            <a:r>
              <a:rPr lang="zh-CN" altLang="en-US" dirty="0" smtClean="0"/>
              <a:t> </a:t>
            </a:r>
            <a:r>
              <a:rPr lang="en-US" altLang="zh-CN" dirty="0" smtClean="0"/>
              <a:t>representations.</a:t>
            </a:r>
            <a:r>
              <a:rPr lang="zh-CN" altLang="en-US" dirty="0" smtClean="0"/>
              <a:t> </a:t>
            </a:r>
            <a:r>
              <a:rPr lang="en-US" altLang="zh-CN" dirty="0" smtClean="0"/>
              <a:t>We</a:t>
            </a:r>
            <a:r>
              <a:rPr lang="zh-CN" altLang="en-US" dirty="0" smtClean="0"/>
              <a:t> </a:t>
            </a:r>
            <a:r>
              <a:rPr lang="en-US" altLang="zh-CN" dirty="0" smtClean="0"/>
              <a:t>first</a:t>
            </a:r>
            <a:r>
              <a:rPr lang="zh-CN" altLang="en-US" dirty="0" smtClean="0"/>
              <a:t> </a:t>
            </a:r>
            <a:r>
              <a:rPr lang="en-US" altLang="zh-CN" dirty="0" smtClean="0"/>
              <a:t>convert</a:t>
            </a:r>
            <a:r>
              <a:rPr lang="zh-CN" altLang="en-US" dirty="0" smtClean="0"/>
              <a:t> </a:t>
            </a:r>
            <a:r>
              <a:rPr lang="en-US" altLang="zh-CN" dirty="0" smtClean="0"/>
              <a:t>the</a:t>
            </a:r>
            <a:r>
              <a:rPr lang="zh-CN" altLang="en-US" dirty="0" smtClean="0"/>
              <a:t> </a:t>
            </a:r>
            <a:r>
              <a:rPr lang="en-US" altLang="zh-CN" dirty="0" smtClean="0"/>
              <a:t>unstructured</a:t>
            </a:r>
            <a:r>
              <a:rPr lang="zh-CN" altLang="en-US" dirty="0" smtClean="0"/>
              <a:t> </a:t>
            </a:r>
            <a:r>
              <a:rPr lang="en-US" altLang="zh-CN" dirty="0" smtClean="0"/>
              <a:t>text</a:t>
            </a:r>
            <a:r>
              <a:rPr lang="zh-CN" altLang="en-US" dirty="0" smtClean="0"/>
              <a:t> </a:t>
            </a:r>
            <a:r>
              <a:rPr lang="en-US" altLang="zh-CN" dirty="0" smtClean="0"/>
              <a:t>into</a:t>
            </a:r>
            <a:r>
              <a:rPr lang="zh-CN" altLang="en-US" dirty="0" smtClean="0"/>
              <a:t> </a:t>
            </a:r>
            <a:r>
              <a:rPr lang="en-US" altLang="zh-CN" dirty="0" smtClean="0"/>
              <a:t>different</a:t>
            </a:r>
            <a:r>
              <a:rPr lang="zh-CN" altLang="en-US" dirty="0" smtClean="0"/>
              <a:t> </a:t>
            </a:r>
            <a:r>
              <a:rPr lang="en-US" altLang="zh-CN" dirty="0" smtClean="0"/>
              <a:t>types</a:t>
            </a:r>
            <a:r>
              <a:rPr lang="zh-CN" altLang="en-US" dirty="0" smtClean="0"/>
              <a:t> </a:t>
            </a:r>
            <a:r>
              <a:rPr lang="en-US" altLang="zh-CN" dirty="0" smtClean="0"/>
              <a:t>of</a:t>
            </a:r>
            <a:r>
              <a:rPr lang="zh-CN" altLang="en-US" dirty="0" smtClean="0"/>
              <a:t> </a:t>
            </a:r>
            <a:r>
              <a:rPr lang="en-US" altLang="zh-CN" dirty="0" smtClean="0"/>
              <a:t>text</a:t>
            </a:r>
            <a:r>
              <a:rPr lang="zh-CN" altLang="en-US" dirty="0" smtClean="0"/>
              <a:t> </a:t>
            </a:r>
            <a:r>
              <a:rPr lang="en-US" altLang="zh-CN" dirty="0" smtClean="0"/>
              <a:t>networks</a:t>
            </a:r>
            <a:r>
              <a:rPr lang="zh-CN" altLang="en-US" dirty="0" smtClean="0"/>
              <a:t> </a:t>
            </a:r>
            <a:r>
              <a:rPr lang="en-US" altLang="zh-CN" dirty="0" smtClean="0"/>
              <a:t>.</a:t>
            </a:r>
            <a:r>
              <a:rPr lang="zh-CN" altLang="en-US" dirty="0" smtClean="0"/>
              <a:t> </a:t>
            </a:r>
            <a:r>
              <a:rPr lang="en-US" altLang="zh-CN" dirty="0" smtClean="0"/>
              <a:t>For</a:t>
            </a:r>
            <a:r>
              <a:rPr lang="zh-CN" altLang="en-US" dirty="0" smtClean="0"/>
              <a:t> </a:t>
            </a:r>
            <a:r>
              <a:rPr lang="en-US" altLang="zh-CN" dirty="0" smtClean="0"/>
              <a:t>example,</a:t>
            </a:r>
            <a:r>
              <a:rPr lang="zh-CN" altLang="en-US" dirty="0" smtClean="0"/>
              <a:t> </a:t>
            </a:r>
            <a:r>
              <a:rPr lang="en-US" altLang="zh-CN" dirty="0" smtClean="0"/>
              <a:t>the</a:t>
            </a:r>
            <a:r>
              <a:rPr lang="zh-CN" altLang="en-US" dirty="0" smtClean="0"/>
              <a:t> </a:t>
            </a:r>
            <a:r>
              <a:rPr lang="en-US" altLang="zh-CN" dirty="0" smtClean="0"/>
              <a:t>word</a:t>
            </a:r>
            <a:r>
              <a:rPr lang="zh-CN" altLang="en-US" dirty="0" smtClean="0"/>
              <a:t> </a:t>
            </a:r>
            <a:r>
              <a:rPr lang="en-US" altLang="zh-CN" dirty="0" smtClean="0"/>
              <a:t>co-occurrence</a:t>
            </a:r>
            <a:r>
              <a:rPr lang="zh-CN" altLang="en-US" dirty="0" smtClean="0"/>
              <a:t> </a:t>
            </a:r>
            <a:r>
              <a:rPr lang="en-US" altLang="zh-CN" dirty="0" smtClean="0"/>
              <a:t>networks,</a:t>
            </a:r>
            <a:r>
              <a:rPr lang="zh-CN" altLang="en-US" dirty="0" smtClean="0"/>
              <a:t> </a:t>
            </a:r>
            <a:r>
              <a:rPr lang="en-US" altLang="zh-CN" dirty="0" smtClean="0"/>
              <a:t>in</a:t>
            </a:r>
            <a:r>
              <a:rPr lang="zh-CN" altLang="en-US" dirty="0" smtClean="0"/>
              <a:t> </a:t>
            </a:r>
            <a:r>
              <a:rPr lang="en-US" altLang="zh-CN" dirty="0" smtClean="0"/>
              <a:t>which</a:t>
            </a:r>
            <a:r>
              <a:rPr lang="zh-CN" altLang="en-US" dirty="0" smtClean="0"/>
              <a:t> </a:t>
            </a:r>
            <a:r>
              <a:rPr lang="en-US" altLang="zh-CN" dirty="0" smtClean="0"/>
              <a:t>in</a:t>
            </a:r>
            <a:r>
              <a:rPr lang="zh-CN" altLang="en-US" dirty="0" smtClean="0"/>
              <a:t> </a:t>
            </a:r>
            <a:r>
              <a:rPr lang="en-US" altLang="zh-CN" dirty="0" smtClean="0"/>
              <a:t>each</a:t>
            </a:r>
            <a:r>
              <a:rPr lang="zh-CN" altLang="en-US" dirty="0" smtClean="0"/>
              <a:t> </a:t>
            </a:r>
            <a:r>
              <a:rPr lang="en-US" altLang="zh-CN" dirty="0" smtClean="0"/>
              <a:t>node</a:t>
            </a:r>
            <a:r>
              <a:rPr lang="zh-CN" altLang="en-US" dirty="0" smtClean="0"/>
              <a:t> </a:t>
            </a:r>
            <a:r>
              <a:rPr lang="en-US" altLang="zh-CN" dirty="0" smtClean="0"/>
              <a:t>is</a:t>
            </a:r>
            <a:r>
              <a:rPr lang="zh-CN" altLang="en-US" dirty="0" smtClean="0"/>
              <a:t> </a:t>
            </a:r>
            <a:r>
              <a:rPr lang="en-US" altLang="zh-CN" dirty="0" smtClean="0"/>
              <a:t>a</a:t>
            </a:r>
            <a:r>
              <a:rPr lang="zh-CN" altLang="en-US" dirty="0" smtClean="0"/>
              <a:t> </a:t>
            </a:r>
            <a:r>
              <a:rPr lang="en-US" altLang="zh-CN" dirty="0" smtClean="0"/>
              <a:t>word,</a:t>
            </a:r>
            <a:r>
              <a:rPr lang="zh-CN" altLang="en-US" dirty="0" smtClean="0"/>
              <a:t> </a:t>
            </a:r>
            <a:r>
              <a:rPr lang="en-US" altLang="zh-CN" dirty="0" smtClean="0"/>
              <a:t>and</a:t>
            </a:r>
            <a:r>
              <a:rPr lang="zh-CN" altLang="en-US" dirty="0" smtClean="0"/>
              <a:t> </a:t>
            </a:r>
            <a:r>
              <a:rPr lang="en-US" altLang="zh-CN" dirty="0" smtClean="0"/>
              <a:t>the</a:t>
            </a:r>
            <a:r>
              <a:rPr lang="zh-CN" altLang="en-US" dirty="0" smtClean="0"/>
              <a:t> </a:t>
            </a:r>
            <a:r>
              <a:rPr lang="en-US" altLang="zh-CN" dirty="0" smtClean="0"/>
              <a:t>weights</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edges</a:t>
            </a:r>
            <a:r>
              <a:rPr lang="zh-CN" altLang="en-US" dirty="0" smtClean="0"/>
              <a:t> </a:t>
            </a:r>
            <a:r>
              <a:rPr lang="en-US" altLang="zh-CN" dirty="0" smtClean="0"/>
              <a:t>between</a:t>
            </a:r>
            <a:r>
              <a:rPr lang="zh-CN" altLang="en-US" dirty="0" smtClean="0"/>
              <a:t> </a:t>
            </a:r>
            <a:r>
              <a:rPr lang="en-US" altLang="zh-CN" dirty="0" smtClean="0"/>
              <a:t>the</a:t>
            </a:r>
            <a:r>
              <a:rPr lang="zh-CN" altLang="en-US" dirty="0" smtClean="0"/>
              <a:t> </a:t>
            </a:r>
            <a:r>
              <a:rPr lang="en-US" altLang="zh-CN" dirty="0" smtClean="0"/>
              <a:t>words</a:t>
            </a:r>
            <a:r>
              <a:rPr lang="zh-CN" altLang="en-US" dirty="0" smtClean="0"/>
              <a:t> </a:t>
            </a:r>
            <a:r>
              <a:rPr lang="en-US" altLang="zh-CN" dirty="0" smtClean="0"/>
              <a:t>are</a:t>
            </a:r>
            <a:r>
              <a:rPr lang="zh-CN" altLang="en-US" dirty="0" smtClean="0"/>
              <a:t> </a:t>
            </a:r>
            <a:r>
              <a:rPr lang="en-US" altLang="zh-CN" dirty="0" smtClean="0"/>
              <a:t>the</a:t>
            </a:r>
            <a:r>
              <a:rPr lang="zh-CN" altLang="en-US" dirty="0" smtClean="0"/>
              <a:t> </a:t>
            </a:r>
            <a:r>
              <a:rPr lang="en-US" altLang="zh-CN" dirty="0" smtClean="0"/>
              <a:t>number</a:t>
            </a:r>
            <a:r>
              <a:rPr lang="zh-CN" altLang="en-US" dirty="0" smtClean="0"/>
              <a:t> </a:t>
            </a:r>
            <a:r>
              <a:rPr lang="en-US" altLang="zh-CN" dirty="0" smtClean="0"/>
              <a:t>of</a:t>
            </a:r>
            <a:r>
              <a:rPr lang="zh-CN" altLang="en-US" dirty="0" smtClean="0"/>
              <a:t> </a:t>
            </a:r>
            <a:r>
              <a:rPr lang="en-US" altLang="zh-CN" dirty="0" smtClean="0"/>
              <a:t>times</a:t>
            </a:r>
            <a:r>
              <a:rPr lang="zh-CN" altLang="en-US" dirty="0" smtClean="0"/>
              <a:t> </a:t>
            </a:r>
            <a:r>
              <a:rPr lang="en-US" altLang="zh-CN" dirty="0" smtClean="0"/>
              <a:t>the</a:t>
            </a:r>
            <a:r>
              <a:rPr lang="zh-CN" altLang="en-US" dirty="0" smtClean="0"/>
              <a:t> </a:t>
            </a:r>
            <a:r>
              <a:rPr lang="en-US" altLang="zh-CN" dirty="0" smtClean="0"/>
              <a:t>two</a:t>
            </a:r>
            <a:r>
              <a:rPr lang="zh-CN" altLang="en-US" dirty="0" smtClean="0"/>
              <a:t> </a:t>
            </a:r>
            <a:r>
              <a:rPr lang="en-US" altLang="zh-CN" dirty="0" smtClean="0"/>
              <a:t>words</a:t>
            </a:r>
            <a:r>
              <a:rPr lang="zh-CN" altLang="en-US" dirty="0" smtClean="0"/>
              <a:t> </a:t>
            </a:r>
            <a:r>
              <a:rPr lang="en-US" altLang="zh-CN" dirty="0" err="1" smtClean="0"/>
              <a:t>cooccur</a:t>
            </a:r>
            <a:r>
              <a:rPr lang="zh-CN" altLang="en-US" dirty="0" smtClean="0"/>
              <a:t> </a:t>
            </a:r>
            <a:r>
              <a:rPr lang="en-US" altLang="zh-CN" dirty="0" smtClean="0"/>
              <a:t>in</a:t>
            </a:r>
            <a:r>
              <a:rPr lang="zh-CN" altLang="en-US" dirty="0" smtClean="0"/>
              <a:t> </a:t>
            </a:r>
            <a:r>
              <a:rPr lang="en-US" altLang="zh-CN" dirty="0" smtClean="0"/>
              <a:t>all</a:t>
            </a:r>
            <a:r>
              <a:rPr lang="zh-CN" altLang="en-US" dirty="0" smtClean="0"/>
              <a:t> </a:t>
            </a:r>
            <a:r>
              <a:rPr lang="en-US" altLang="zh-CN" dirty="0" smtClean="0"/>
              <a:t>the</a:t>
            </a:r>
            <a:r>
              <a:rPr lang="zh-CN" altLang="en-US" dirty="0" smtClean="0"/>
              <a:t> </a:t>
            </a:r>
            <a:r>
              <a:rPr lang="en-US" altLang="zh-CN" dirty="0" smtClean="0"/>
              <a:t>local</a:t>
            </a:r>
            <a:r>
              <a:rPr lang="zh-CN" altLang="en-US" dirty="0" smtClean="0"/>
              <a:t> </a:t>
            </a:r>
            <a:r>
              <a:rPr lang="en-US" altLang="zh-CN" dirty="0" smtClean="0"/>
              <a:t>windows.</a:t>
            </a:r>
            <a:r>
              <a:rPr lang="zh-CN" altLang="en-US" dirty="0" smtClean="0"/>
              <a:t> </a:t>
            </a:r>
            <a:r>
              <a:rPr lang="en-US" altLang="zh-CN" dirty="0" smtClean="0"/>
              <a:t>Another</a:t>
            </a:r>
            <a:r>
              <a:rPr lang="zh-CN" altLang="en-US" dirty="0" smtClean="0"/>
              <a:t> </a:t>
            </a:r>
            <a:r>
              <a:rPr lang="en-US" altLang="zh-CN" dirty="0" smtClean="0"/>
              <a:t>network</a:t>
            </a:r>
            <a:r>
              <a:rPr lang="zh-CN" altLang="en-US" dirty="0" smtClean="0"/>
              <a:t> </a:t>
            </a:r>
            <a:r>
              <a:rPr lang="en-US" altLang="zh-CN" dirty="0" smtClean="0"/>
              <a:t>is</a:t>
            </a:r>
            <a:r>
              <a:rPr lang="zh-CN" altLang="en-US" dirty="0" smtClean="0"/>
              <a:t> </a:t>
            </a:r>
            <a:r>
              <a:rPr lang="en-US" altLang="zh-CN" dirty="0" smtClean="0"/>
              <a:t>the</a:t>
            </a:r>
            <a:r>
              <a:rPr lang="zh-CN" altLang="en-US" dirty="0" smtClean="0"/>
              <a:t> </a:t>
            </a:r>
            <a:r>
              <a:rPr lang="en-US" altLang="zh-CN" dirty="0" smtClean="0"/>
              <a:t>bi-partite</a:t>
            </a:r>
            <a:r>
              <a:rPr lang="zh-CN" altLang="en-US" dirty="0" smtClean="0"/>
              <a:t> </a:t>
            </a:r>
            <a:r>
              <a:rPr lang="en-US" altLang="zh-CN" dirty="0" smtClean="0"/>
              <a:t>network</a:t>
            </a:r>
            <a:r>
              <a:rPr lang="zh-CN" altLang="en-US" dirty="0" smtClean="0"/>
              <a:t> </a:t>
            </a:r>
            <a:r>
              <a:rPr lang="en-US" altLang="zh-CN" dirty="0" smtClean="0"/>
              <a:t>word-document</a:t>
            </a:r>
            <a:r>
              <a:rPr lang="zh-CN" altLang="en-US" dirty="0" smtClean="0"/>
              <a:t> </a:t>
            </a:r>
            <a:r>
              <a:rPr lang="en-US" altLang="zh-CN" dirty="0" smtClean="0"/>
              <a:t>network,</a:t>
            </a:r>
            <a:r>
              <a:rPr lang="zh-CN" altLang="en-US" dirty="0" smtClean="0"/>
              <a:t> </a:t>
            </a:r>
            <a:r>
              <a:rPr lang="en-US" altLang="zh-CN" dirty="0" smtClean="0"/>
              <a:t>in</a:t>
            </a:r>
            <a:r>
              <a:rPr lang="zh-CN" altLang="en-US" dirty="0" smtClean="0"/>
              <a:t> </a:t>
            </a:r>
            <a:r>
              <a:rPr lang="en-US" altLang="zh-CN" dirty="0" smtClean="0"/>
              <a:t>which</a:t>
            </a:r>
            <a:r>
              <a:rPr lang="zh-CN" altLang="en-US" dirty="0" smtClean="0"/>
              <a:t> </a:t>
            </a:r>
            <a:r>
              <a:rPr lang="en-US" altLang="zh-CN" dirty="0" smtClean="0"/>
              <a:t>the</a:t>
            </a:r>
            <a:r>
              <a:rPr lang="zh-CN" altLang="en-US" dirty="0" smtClean="0"/>
              <a:t> </a:t>
            </a:r>
            <a:r>
              <a:rPr lang="en-US" altLang="zh-CN" dirty="0" smtClean="0"/>
              <a:t>weights</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edges</a:t>
            </a:r>
            <a:r>
              <a:rPr lang="zh-CN" altLang="en-US" dirty="0" smtClean="0"/>
              <a:t> </a:t>
            </a:r>
            <a:r>
              <a:rPr lang="en-US" altLang="zh-CN" dirty="0" smtClean="0"/>
              <a:t>between</a:t>
            </a:r>
            <a:r>
              <a:rPr lang="zh-CN" altLang="en-US" dirty="0" smtClean="0"/>
              <a:t> </a:t>
            </a:r>
            <a:r>
              <a:rPr lang="en-US" altLang="zh-CN" dirty="0" smtClean="0"/>
              <a:t>a</a:t>
            </a:r>
            <a:r>
              <a:rPr lang="zh-CN" altLang="en-US" dirty="0" smtClean="0"/>
              <a:t> </a:t>
            </a:r>
            <a:r>
              <a:rPr lang="en-US" altLang="zh-CN" dirty="0" smtClean="0"/>
              <a:t>word</a:t>
            </a:r>
            <a:r>
              <a:rPr lang="zh-CN" altLang="en-US" dirty="0" smtClean="0"/>
              <a:t> </a:t>
            </a:r>
            <a:r>
              <a:rPr lang="en-US" altLang="zh-CN" dirty="0" smtClean="0"/>
              <a:t>and</a:t>
            </a:r>
            <a:r>
              <a:rPr lang="zh-CN" altLang="en-US" dirty="0" smtClean="0"/>
              <a:t> </a:t>
            </a:r>
            <a:r>
              <a:rPr lang="en-US" altLang="zh-CN" dirty="0" smtClean="0"/>
              <a:t>a</a:t>
            </a:r>
            <a:r>
              <a:rPr lang="zh-CN" altLang="en-US" dirty="0" smtClean="0"/>
              <a:t> </a:t>
            </a:r>
            <a:r>
              <a:rPr lang="en-US" altLang="zh-CN" dirty="0" smtClean="0"/>
              <a:t>document</a:t>
            </a:r>
            <a:r>
              <a:rPr lang="zh-CN" altLang="en-US" dirty="0" smtClean="0"/>
              <a:t> </a:t>
            </a:r>
            <a:r>
              <a:rPr lang="en-US" altLang="zh-CN" dirty="0" smtClean="0"/>
              <a:t>is</a:t>
            </a:r>
            <a:r>
              <a:rPr lang="zh-CN" altLang="en-US" dirty="0" smtClean="0"/>
              <a:t> </a:t>
            </a:r>
            <a:r>
              <a:rPr lang="en-US" altLang="zh-CN" dirty="0" smtClean="0"/>
              <a:t>the</a:t>
            </a:r>
            <a:r>
              <a:rPr lang="zh-CN" altLang="en-US" dirty="0" smtClean="0"/>
              <a:t> </a:t>
            </a:r>
            <a:r>
              <a:rPr lang="en-US" altLang="zh-CN" dirty="0" smtClean="0"/>
              <a:t>frequency</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word</a:t>
            </a:r>
            <a:r>
              <a:rPr lang="zh-CN" altLang="en-US" dirty="0" smtClean="0"/>
              <a:t> </a:t>
            </a:r>
            <a:r>
              <a:rPr lang="en-US" altLang="zh-CN" dirty="0" smtClean="0"/>
              <a:t>in</a:t>
            </a:r>
            <a:r>
              <a:rPr lang="zh-CN" altLang="en-US" dirty="0" smtClean="0"/>
              <a:t> </a:t>
            </a:r>
            <a:r>
              <a:rPr lang="en-US" altLang="zh-CN" dirty="0" smtClean="0"/>
              <a:t>the</a:t>
            </a:r>
            <a:r>
              <a:rPr lang="zh-CN" altLang="en-US" dirty="0" smtClean="0"/>
              <a:t> </a:t>
            </a:r>
            <a:r>
              <a:rPr lang="en-US" altLang="zh-CN" dirty="0" smtClean="0"/>
              <a:t>document.</a:t>
            </a:r>
            <a:r>
              <a:rPr lang="zh-CN" altLang="en-US" dirty="0" smtClean="0"/>
              <a:t> </a:t>
            </a:r>
            <a:r>
              <a:rPr lang="en-US" altLang="zh-CN" dirty="0" smtClean="0"/>
              <a:t>By</a:t>
            </a:r>
            <a:r>
              <a:rPr lang="zh-CN" altLang="en-US" dirty="0" smtClean="0"/>
              <a:t> </a:t>
            </a:r>
            <a:r>
              <a:rPr lang="en-US" altLang="zh-CN" dirty="0" smtClean="0"/>
              <a:t>representing</a:t>
            </a:r>
            <a:r>
              <a:rPr lang="zh-CN" altLang="en-US" dirty="0" smtClean="0"/>
              <a:t> </a:t>
            </a:r>
            <a:r>
              <a:rPr lang="en-US" altLang="zh-CN" dirty="0" smtClean="0"/>
              <a:t>the</a:t>
            </a:r>
            <a:r>
              <a:rPr lang="zh-CN" altLang="en-US" dirty="0" smtClean="0"/>
              <a:t> </a:t>
            </a:r>
            <a:r>
              <a:rPr lang="en-US" altLang="zh-CN" dirty="0" smtClean="0"/>
              <a:t>word</a:t>
            </a:r>
            <a:r>
              <a:rPr lang="zh-CN" altLang="en-US" dirty="0" smtClean="0"/>
              <a:t> </a:t>
            </a:r>
            <a:r>
              <a:rPr lang="en-US" altLang="zh-CN" dirty="0" smtClean="0"/>
              <a:t>co-occurrence</a:t>
            </a:r>
            <a:r>
              <a:rPr lang="zh-CN" altLang="en-US" dirty="0" smtClean="0"/>
              <a:t> </a:t>
            </a:r>
            <a:r>
              <a:rPr lang="en-US" altLang="zh-CN" dirty="0" smtClean="0"/>
              <a:t>network,</a:t>
            </a:r>
            <a:r>
              <a:rPr lang="zh-CN" altLang="en-US" dirty="0" smtClean="0"/>
              <a:t> </a:t>
            </a:r>
            <a:r>
              <a:rPr lang="en-US" altLang="zh-CN" dirty="0" smtClean="0"/>
              <a:t>we</a:t>
            </a:r>
            <a:r>
              <a:rPr lang="zh-CN" altLang="en-US" dirty="0" smtClean="0"/>
              <a:t> </a:t>
            </a:r>
            <a:r>
              <a:rPr lang="en-US" altLang="zh-CN" dirty="0" smtClean="0"/>
              <a:t>can</a:t>
            </a:r>
            <a:r>
              <a:rPr lang="zh-CN" altLang="en-US" dirty="0" smtClean="0"/>
              <a:t> </a:t>
            </a:r>
            <a:r>
              <a:rPr lang="en-US" altLang="zh-CN" dirty="0" smtClean="0"/>
              <a:t>obtain</a:t>
            </a:r>
            <a:r>
              <a:rPr lang="zh-CN" altLang="en-US" dirty="0" smtClean="0"/>
              <a:t> </a:t>
            </a:r>
            <a:r>
              <a:rPr lang="en-US" altLang="zh-CN" dirty="0" smtClean="0"/>
              <a:t>word</a:t>
            </a:r>
            <a:r>
              <a:rPr lang="zh-CN" altLang="en-US" dirty="0" smtClean="0"/>
              <a:t> </a:t>
            </a:r>
            <a:r>
              <a:rPr lang="en-US" altLang="zh-CN" dirty="0" smtClean="0"/>
              <a:t>representations.</a:t>
            </a:r>
            <a:r>
              <a:rPr lang="zh-CN" altLang="en-US" dirty="0" smtClean="0"/>
              <a:t> </a:t>
            </a:r>
            <a:r>
              <a:rPr lang="en-US" altLang="zh-CN" dirty="0" smtClean="0"/>
              <a:t>By</a:t>
            </a:r>
            <a:r>
              <a:rPr lang="zh-CN" altLang="en-US" dirty="0" smtClean="0"/>
              <a:t> </a:t>
            </a:r>
            <a:r>
              <a:rPr lang="en-US" altLang="zh-CN" dirty="0" smtClean="0"/>
              <a:t>representing</a:t>
            </a:r>
            <a:r>
              <a:rPr lang="zh-CN" altLang="en-US" dirty="0" smtClean="0"/>
              <a:t> </a:t>
            </a:r>
            <a:r>
              <a:rPr lang="en-US" altLang="zh-CN" dirty="0" smtClean="0"/>
              <a:t>word-document</a:t>
            </a:r>
            <a:r>
              <a:rPr lang="zh-CN" altLang="en-US" dirty="0" smtClean="0"/>
              <a:t> </a:t>
            </a:r>
            <a:r>
              <a:rPr lang="en-US" altLang="zh-CN" dirty="0" smtClean="0"/>
              <a:t>network,</a:t>
            </a:r>
            <a:r>
              <a:rPr lang="zh-CN" altLang="en-US" dirty="0" smtClean="0"/>
              <a:t> </a:t>
            </a:r>
            <a:r>
              <a:rPr lang="en-US" altLang="zh-CN" dirty="0" smtClean="0"/>
              <a:t>we</a:t>
            </a:r>
            <a:r>
              <a:rPr lang="zh-CN" altLang="en-US" dirty="0" smtClean="0"/>
              <a:t> </a:t>
            </a:r>
            <a:r>
              <a:rPr lang="en-US" altLang="zh-CN" dirty="0" smtClean="0"/>
              <a:t>can</a:t>
            </a:r>
            <a:r>
              <a:rPr lang="zh-CN" altLang="en-US" dirty="0" smtClean="0"/>
              <a:t> </a:t>
            </a:r>
            <a:r>
              <a:rPr lang="en-US" altLang="zh-CN" dirty="0" smtClean="0"/>
              <a:t>obtain</a:t>
            </a:r>
            <a:r>
              <a:rPr lang="zh-CN" altLang="en-US" dirty="0" smtClean="0"/>
              <a:t> </a:t>
            </a:r>
            <a:r>
              <a:rPr lang="en-US" altLang="zh-CN" dirty="0" smtClean="0"/>
              <a:t>both</a:t>
            </a:r>
            <a:r>
              <a:rPr lang="zh-CN" altLang="en-US" dirty="0" smtClean="0"/>
              <a:t> </a:t>
            </a:r>
            <a:r>
              <a:rPr lang="en-US" altLang="zh-CN" dirty="0" smtClean="0"/>
              <a:t>word</a:t>
            </a:r>
            <a:r>
              <a:rPr lang="zh-CN" altLang="en-US" dirty="0" smtClean="0"/>
              <a:t> </a:t>
            </a:r>
            <a:r>
              <a:rPr lang="en-US" altLang="zh-CN" dirty="0" smtClean="0"/>
              <a:t>and</a:t>
            </a:r>
            <a:r>
              <a:rPr lang="zh-CN" altLang="en-US" dirty="0" smtClean="0"/>
              <a:t> </a:t>
            </a:r>
            <a:r>
              <a:rPr lang="en-US" altLang="zh-CN" dirty="0" smtClean="0"/>
              <a:t>document</a:t>
            </a:r>
            <a:r>
              <a:rPr lang="zh-CN" altLang="en-US" dirty="0" smtClean="0"/>
              <a:t> </a:t>
            </a:r>
            <a:r>
              <a:rPr lang="en-US" altLang="zh-CN" dirty="0" smtClean="0"/>
              <a:t>representations.</a:t>
            </a:r>
            <a:r>
              <a:rPr lang="zh-CN" altLang="en-US" dirty="0" smtClean="0"/>
              <a:t> </a:t>
            </a:r>
            <a:endParaRPr lang="en-US" dirty="0"/>
          </a:p>
        </p:txBody>
      </p:sp>
    </p:spTree>
    <p:extLst>
      <p:ext uri="{BB962C8B-B14F-4D97-AF65-F5344CB8AC3E}">
        <p14:creationId xmlns:p14="http://schemas.microsoft.com/office/powerpoint/2010/main" val="3765682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zh-CN" altLang="en-US" dirty="0" smtClean="0"/>
              <a:t> </a:t>
            </a:r>
            <a:r>
              <a:rPr lang="en-US" altLang="zh-CN" dirty="0" smtClean="0"/>
              <a:t>learn</a:t>
            </a:r>
            <a:r>
              <a:rPr lang="zh-CN" altLang="en-US" dirty="0" smtClean="0"/>
              <a:t> </a:t>
            </a:r>
            <a:r>
              <a:rPr lang="en-US" altLang="zh-CN" dirty="0" smtClean="0"/>
              <a:t>the</a:t>
            </a:r>
            <a:r>
              <a:rPr lang="zh-CN" altLang="en-US" dirty="0" smtClean="0"/>
              <a:t> </a:t>
            </a:r>
            <a:r>
              <a:rPr lang="en-US" altLang="zh-CN" dirty="0" smtClean="0"/>
              <a:t>word</a:t>
            </a:r>
            <a:r>
              <a:rPr lang="zh-CN" altLang="en-US" dirty="0" smtClean="0"/>
              <a:t> </a:t>
            </a:r>
            <a:r>
              <a:rPr lang="en-US" altLang="zh-CN" dirty="0" smtClean="0"/>
              <a:t>representations</a:t>
            </a:r>
            <a:r>
              <a:rPr lang="zh-CN" altLang="en-US" dirty="0" smtClean="0"/>
              <a:t> </a:t>
            </a:r>
            <a:r>
              <a:rPr lang="en-US" altLang="zh-CN" dirty="0" smtClean="0"/>
              <a:t>by</a:t>
            </a:r>
            <a:r>
              <a:rPr lang="zh-CN" altLang="en-US" dirty="0" smtClean="0"/>
              <a:t> </a:t>
            </a:r>
            <a:r>
              <a:rPr lang="en-US" altLang="zh-CN" dirty="0" smtClean="0"/>
              <a:t>constructing</a:t>
            </a:r>
            <a:r>
              <a:rPr lang="zh-CN" altLang="en-US" dirty="0" smtClean="0"/>
              <a:t> </a:t>
            </a:r>
            <a:r>
              <a:rPr lang="en-US" altLang="zh-CN" dirty="0" smtClean="0"/>
              <a:t>word</a:t>
            </a:r>
            <a:r>
              <a:rPr lang="zh-CN" altLang="en-US" dirty="0" smtClean="0"/>
              <a:t> </a:t>
            </a:r>
            <a:r>
              <a:rPr lang="en-US" altLang="zh-CN" dirty="0" smtClean="0"/>
              <a:t>co-occurrence</a:t>
            </a:r>
            <a:r>
              <a:rPr lang="zh-CN" altLang="en-US" dirty="0" smtClean="0"/>
              <a:t> </a:t>
            </a:r>
            <a:r>
              <a:rPr lang="en-US" altLang="zh-CN" dirty="0" smtClean="0"/>
              <a:t>network</a:t>
            </a:r>
            <a:r>
              <a:rPr lang="zh-CN" altLang="en-US" dirty="0" smtClean="0"/>
              <a:t> </a:t>
            </a:r>
            <a:r>
              <a:rPr lang="en-US" altLang="zh-CN" dirty="0" smtClean="0"/>
              <a:t>from</a:t>
            </a:r>
            <a:r>
              <a:rPr lang="zh-CN" altLang="en-US" dirty="0" smtClean="0"/>
              <a:t> </a:t>
            </a:r>
            <a:r>
              <a:rPr lang="en-US" altLang="zh-CN" dirty="0" smtClean="0"/>
              <a:t>the</a:t>
            </a:r>
            <a:r>
              <a:rPr lang="zh-CN" altLang="en-US" dirty="0" smtClean="0"/>
              <a:t> </a:t>
            </a:r>
            <a:r>
              <a:rPr lang="en-US" altLang="zh-CN" dirty="0" smtClean="0"/>
              <a:t>entire</a:t>
            </a:r>
            <a:r>
              <a:rPr lang="zh-CN" altLang="en-US" dirty="0" smtClean="0"/>
              <a:t> </a:t>
            </a:r>
            <a:r>
              <a:rPr lang="en-US" altLang="zh-CN" dirty="0" smtClean="0"/>
              <a:t>Wikipedia</a:t>
            </a:r>
            <a:r>
              <a:rPr lang="zh-CN" altLang="en-US" dirty="0" smtClean="0"/>
              <a:t> </a:t>
            </a:r>
            <a:r>
              <a:rPr lang="en-US" altLang="zh-CN" dirty="0" smtClean="0"/>
              <a:t>articles,</a:t>
            </a:r>
            <a:r>
              <a:rPr lang="zh-CN" altLang="en-US" dirty="0" smtClean="0"/>
              <a:t> </a:t>
            </a:r>
            <a:r>
              <a:rPr lang="en-US" altLang="zh-CN" dirty="0" smtClean="0"/>
              <a:t>which</a:t>
            </a:r>
            <a:r>
              <a:rPr lang="zh-CN" altLang="en-US" dirty="0" smtClean="0"/>
              <a:t> </a:t>
            </a:r>
            <a:r>
              <a:rPr lang="en-US" altLang="zh-CN" dirty="0" smtClean="0"/>
              <a:t>contains</a:t>
            </a:r>
            <a:r>
              <a:rPr lang="zh-CN" altLang="en-US" dirty="0" smtClean="0"/>
              <a:t> </a:t>
            </a:r>
            <a:r>
              <a:rPr lang="en-US" altLang="zh-CN" dirty="0" smtClean="0"/>
              <a:t>around</a:t>
            </a:r>
            <a:r>
              <a:rPr lang="zh-CN" altLang="en-US" dirty="0" smtClean="0"/>
              <a:t> </a:t>
            </a:r>
            <a:r>
              <a:rPr lang="en-US" altLang="zh-CN" dirty="0" smtClean="0"/>
              <a:t>2</a:t>
            </a:r>
            <a:r>
              <a:rPr lang="zh-CN" altLang="en-US" dirty="0" smtClean="0"/>
              <a:t> </a:t>
            </a:r>
            <a:r>
              <a:rPr lang="en-US" altLang="zh-CN" dirty="0" smtClean="0"/>
              <a:t>million</a:t>
            </a:r>
            <a:r>
              <a:rPr lang="zh-CN" altLang="en-US" dirty="0" smtClean="0"/>
              <a:t> </a:t>
            </a:r>
            <a:r>
              <a:rPr lang="en-US" altLang="zh-CN" dirty="0" smtClean="0"/>
              <a:t>words</a:t>
            </a:r>
            <a:r>
              <a:rPr lang="zh-CN" altLang="en-US" dirty="0" smtClean="0"/>
              <a:t> </a:t>
            </a:r>
            <a:r>
              <a:rPr lang="en-US" altLang="zh-CN" dirty="0" smtClean="0"/>
              <a:t>and</a:t>
            </a:r>
            <a:r>
              <a:rPr lang="zh-CN" altLang="en-US" dirty="0" smtClean="0"/>
              <a:t> </a:t>
            </a:r>
            <a:r>
              <a:rPr lang="en-US" altLang="zh-CN" dirty="0" smtClean="0"/>
              <a:t>1</a:t>
            </a:r>
            <a:r>
              <a:rPr lang="zh-CN" altLang="en-US" dirty="0" smtClean="0"/>
              <a:t> </a:t>
            </a:r>
            <a:r>
              <a:rPr lang="en-US" altLang="zh-CN" dirty="0" smtClean="0"/>
              <a:t>billion</a:t>
            </a:r>
            <a:r>
              <a:rPr lang="zh-CN" altLang="en-US" dirty="0" smtClean="0"/>
              <a:t> </a:t>
            </a:r>
            <a:r>
              <a:rPr lang="en-US" altLang="zh-CN" dirty="0" smtClean="0"/>
              <a:t>edges.</a:t>
            </a:r>
            <a:r>
              <a:rPr lang="zh-CN" altLang="en-US" dirty="0" smtClean="0"/>
              <a:t> </a:t>
            </a:r>
            <a:r>
              <a:rPr lang="en-US" altLang="zh-CN" dirty="0" smtClean="0"/>
              <a:t>We</a:t>
            </a:r>
            <a:r>
              <a:rPr lang="zh-CN" altLang="en-US" dirty="0" smtClean="0"/>
              <a:t> </a:t>
            </a:r>
            <a:r>
              <a:rPr lang="en-US" altLang="zh-CN" dirty="0" smtClean="0"/>
              <a:t>evaluate</a:t>
            </a:r>
            <a:r>
              <a:rPr lang="zh-CN" altLang="en-US" dirty="0" smtClean="0"/>
              <a:t> </a:t>
            </a:r>
            <a:r>
              <a:rPr lang="en-US" altLang="zh-CN" dirty="0" smtClean="0"/>
              <a:t>the</a:t>
            </a:r>
            <a:r>
              <a:rPr lang="zh-CN" altLang="en-US" dirty="0" smtClean="0"/>
              <a:t> </a:t>
            </a:r>
            <a:r>
              <a:rPr lang="en-US" altLang="zh-CN" dirty="0" smtClean="0"/>
              <a:t>quality</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word</a:t>
            </a:r>
            <a:r>
              <a:rPr lang="zh-CN" altLang="en-US" dirty="0" smtClean="0"/>
              <a:t> </a:t>
            </a:r>
            <a:r>
              <a:rPr lang="en-US" altLang="zh-CN" dirty="0" smtClean="0"/>
              <a:t>representations</a:t>
            </a:r>
            <a:r>
              <a:rPr lang="zh-CN" altLang="en-US" dirty="0" smtClean="0"/>
              <a:t> </a:t>
            </a:r>
            <a:r>
              <a:rPr lang="en-US" altLang="zh-CN" dirty="0" smtClean="0"/>
              <a:t>with</a:t>
            </a:r>
            <a:r>
              <a:rPr lang="zh-CN" altLang="en-US" dirty="0" smtClean="0"/>
              <a:t> </a:t>
            </a:r>
            <a:r>
              <a:rPr lang="en-US" altLang="zh-CN" dirty="0" smtClean="0"/>
              <a:t>the</a:t>
            </a:r>
            <a:r>
              <a:rPr lang="zh-CN" altLang="en-US" dirty="0" smtClean="0"/>
              <a:t> </a:t>
            </a:r>
            <a:r>
              <a:rPr lang="en-US" altLang="zh-CN" dirty="0" smtClean="0"/>
              <a:t>task</a:t>
            </a:r>
            <a:r>
              <a:rPr lang="zh-CN" altLang="en-US" dirty="0" smtClean="0"/>
              <a:t> </a:t>
            </a:r>
            <a:r>
              <a:rPr lang="en-US" altLang="zh-CN" dirty="0" smtClean="0"/>
              <a:t>of</a:t>
            </a:r>
            <a:r>
              <a:rPr lang="zh-CN" altLang="en-US" dirty="0" smtClean="0"/>
              <a:t> </a:t>
            </a:r>
            <a:r>
              <a:rPr lang="en-US" altLang="zh-CN" dirty="0" smtClean="0"/>
              <a:t>word</a:t>
            </a:r>
            <a:r>
              <a:rPr lang="zh-CN" altLang="en-US" dirty="0" smtClean="0"/>
              <a:t> </a:t>
            </a:r>
            <a:r>
              <a:rPr lang="en-US" altLang="zh-CN" dirty="0" smtClean="0"/>
              <a:t>analogy,</a:t>
            </a:r>
            <a:r>
              <a:rPr lang="zh-CN" altLang="en-US" dirty="0" smtClean="0"/>
              <a:t> </a:t>
            </a:r>
            <a:r>
              <a:rPr lang="en-US" altLang="zh-CN" dirty="0" smtClean="0"/>
              <a:t>which</a:t>
            </a:r>
            <a:r>
              <a:rPr lang="zh-CN" altLang="en-US" dirty="0" smtClean="0"/>
              <a:t> </a:t>
            </a:r>
            <a:r>
              <a:rPr lang="en-US" altLang="zh-CN" dirty="0" smtClean="0"/>
              <a:t>is</a:t>
            </a:r>
            <a:r>
              <a:rPr lang="zh-CN" altLang="en-US" dirty="0" smtClean="0"/>
              <a:t> </a:t>
            </a:r>
            <a:r>
              <a:rPr lang="en-US" altLang="zh-CN" dirty="0" smtClean="0"/>
              <a:t>a</a:t>
            </a:r>
            <a:r>
              <a:rPr lang="zh-CN" altLang="en-US" dirty="0" smtClean="0"/>
              <a:t> </a:t>
            </a:r>
            <a:r>
              <a:rPr lang="en-US" altLang="zh-CN" dirty="0" smtClean="0"/>
              <a:t>typical</a:t>
            </a:r>
            <a:r>
              <a:rPr lang="zh-CN" altLang="en-US" dirty="0" smtClean="0"/>
              <a:t> </a:t>
            </a:r>
            <a:r>
              <a:rPr lang="en-US" altLang="zh-CN" dirty="0" smtClean="0"/>
              <a:t>task</a:t>
            </a:r>
            <a:r>
              <a:rPr lang="zh-CN" altLang="en-US" dirty="0" smtClean="0"/>
              <a:t> </a:t>
            </a:r>
            <a:r>
              <a:rPr lang="en-US" altLang="zh-CN" dirty="0" smtClean="0"/>
              <a:t>for</a:t>
            </a:r>
            <a:r>
              <a:rPr lang="zh-CN" altLang="en-US" dirty="0" smtClean="0"/>
              <a:t> </a:t>
            </a:r>
            <a:r>
              <a:rPr lang="en-US" altLang="zh-CN" dirty="0" smtClean="0"/>
              <a:t>word</a:t>
            </a:r>
            <a:r>
              <a:rPr lang="zh-CN" altLang="en-US" dirty="0" smtClean="0"/>
              <a:t> </a:t>
            </a:r>
            <a:r>
              <a:rPr lang="en-US" altLang="zh-CN" dirty="0" smtClean="0"/>
              <a:t>representation</a:t>
            </a:r>
            <a:r>
              <a:rPr lang="zh-CN" altLang="en-US" dirty="0" smtClean="0"/>
              <a:t> </a:t>
            </a:r>
            <a:r>
              <a:rPr lang="en-US" altLang="zh-CN" dirty="0" smtClean="0"/>
              <a:t>evaluation.</a:t>
            </a:r>
            <a:r>
              <a:rPr lang="zh-CN" altLang="en-US" dirty="0" smtClean="0"/>
              <a:t> </a:t>
            </a:r>
            <a:r>
              <a:rPr lang="en-US" altLang="zh-CN" dirty="0" smtClean="0"/>
              <a:t>Results</a:t>
            </a:r>
            <a:r>
              <a:rPr lang="zh-CN" altLang="en-US" dirty="0" smtClean="0"/>
              <a:t> </a:t>
            </a:r>
            <a:r>
              <a:rPr lang="en-US" altLang="zh-CN" dirty="0" smtClean="0"/>
              <a:t>show</a:t>
            </a:r>
            <a:r>
              <a:rPr lang="zh-CN" altLang="en-US" dirty="0" smtClean="0"/>
              <a:t> </a:t>
            </a:r>
            <a:r>
              <a:rPr lang="en-US" altLang="zh-CN" dirty="0" smtClean="0"/>
              <a:t>that</a:t>
            </a:r>
            <a:r>
              <a:rPr lang="zh-CN" altLang="en-US" dirty="0" smtClean="0"/>
              <a:t> </a:t>
            </a:r>
            <a:r>
              <a:rPr lang="en-US" altLang="zh-CN" dirty="0" smtClean="0"/>
              <a:t>LINE</a:t>
            </a:r>
            <a:r>
              <a:rPr lang="zh-CN" altLang="en-US" dirty="0" smtClean="0"/>
              <a:t> </a:t>
            </a:r>
            <a:r>
              <a:rPr lang="en-US" altLang="zh-CN" dirty="0" smtClean="0"/>
              <a:t>with</a:t>
            </a:r>
            <a:r>
              <a:rPr lang="zh-CN" altLang="en-US" dirty="0" smtClean="0"/>
              <a:t> </a:t>
            </a:r>
            <a:r>
              <a:rPr lang="en-US" altLang="zh-CN" dirty="0" smtClean="0"/>
              <a:t>second-order</a:t>
            </a:r>
            <a:r>
              <a:rPr lang="zh-CN" altLang="en-US" dirty="0" smtClean="0"/>
              <a:t> </a:t>
            </a:r>
            <a:r>
              <a:rPr lang="en-US" altLang="zh-CN" dirty="0" smtClean="0"/>
              <a:t>proximity</a:t>
            </a:r>
            <a:r>
              <a:rPr lang="zh-CN" altLang="en-US" dirty="0" smtClean="0"/>
              <a:t> </a:t>
            </a:r>
            <a:r>
              <a:rPr lang="en-US" altLang="zh-CN" dirty="0" smtClean="0"/>
              <a:t>outperforms</a:t>
            </a:r>
            <a:r>
              <a:rPr lang="zh-CN" altLang="en-US" dirty="0" smtClean="0"/>
              <a:t> </a:t>
            </a:r>
            <a:r>
              <a:rPr lang="en-US" altLang="zh-CN" dirty="0" smtClean="0"/>
              <a:t>LINE</a:t>
            </a:r>
            <a:r>
              <a:rPr lang="zh-CN" altLang="en-US" dirty="0" smtClean="0"/>
              <a:t> </a:t>
            </a:r>
            <a:r>
              <a:rPr lang="en-US" altLang="zh-CN" dirty="0" smtClean="0"/>
              <a:t>with</a:t>
            </a:r>
            <a:r>
              <a:rPr lang="zh-CN" altLang="en-US" dirty="0" smtClean="0"/>
              <a:t> </a:t>
            </a:r>
            <a:r>
              <a:rPr lang="en-US" altLang="zh-CN" dirty="0" smtClean="0"/>
              <a:t>first-order</a:t>
            </a:r>
            <a:r>
              <a:rPr lang="zh-CN" altLang="en-US" dirty="0" smtClean="0"/>
              <a:t> </a:t>
            </a:r>
            <a:r>
              <a:rPr lang="en-US" altLang="zh-CN" dirty="0" smtClean="0"/>
              <a:t>proximity.</a:t>
            </a:r>
            <a:r>
              <a:rPr lang="zh-CN" altLang="en-US" dirty="0" smtClean="0"/>
              <a:t> </a:t>
            </a:r>
            <a:r>
              <a:rPr lang="en-US" altLang="zh-CN" dirty="0" smtClean="0"/>
              <a:t>This</a:t>
            </a:r>
            <a:r>
              <a:rPr lang="zh-CN" altLang="en-US" dirty="0" smtClean="0"/>
              <a:t> </a:t>
            </a:r>
            <a:r>
              <a:rPr lang="en-US" altLang="zh-CN" dirty="0" smtClean="0"/>
              <a:t>is</a:t>
            </a:r>
            <a:r>
              <a:rPr lang="zh-CN" altLang="en-US" dirty="0" smtClean="0"/>
              <a:t> </a:t>
            </a:r>
            <a:r>
              <a:rPr lang="en-US" altLang="zh-CN" dirty="0" smtClean="0"/>
              <a:t>very</a:t>
            </a:r>
            <a:r>
              <a:rPr lang="zh-CN" altLang="en-US" dirty="0" smtClean="0"/>
              <a:t> </a:t>
            </a:r>
            <a:r>
              <a:rPr lang="en-US" altLang="zh-CN" dirty="0" smtClean="0"/>
              <a:t>reasonable</a:t>
            </a:r>
            <a:r>
              <a:rPr lang="zh-CN" altLang="en-US" dirty="0" smtClean="0"/>
              <a:t> </a:t>
            </a:r>
            <a:r>
              <a:rPr lang="en-US" altLang="zh-CN" dirty="0" smtClean="0"/>
              <a:t>since</a:t>
            </a:r>
            <a:r>
              <a:rPr lang="zh-CN" altLang="en-US" dirty="0" smtClean="0"/>
              <a:t> </a:t>
            </a:r>
            <a:r>
              <a:rPr lang="en-US" altLang="zh-CN" dirty="0" smtClean="0"/>
              <a:t>two</a:t>
            </a:r>
            <a:r>
              <a:rPr lang="zh-CN" altLang="en-US" dirty="0" smtClean="0"/>
              <a:t> </a:t>
            </a:r>
            <a:r>
              <a:rPr lang="en-US" altLang="zh-CN" dirty="0" smtClean="0"/>
              <a:t>word</a:t>
            </a:r>
            <a:r>
              <a:rPr lang="zh-CN" altLang="en-US" dirty="0" smtClean="0"/>
              <a:t> </a:t>
            </a:r>
            <a:r>
              <a:rPr lang="en-US" altLang="zh-CN" dirty="0" smtClean="0"/>
              <a:t>co-occur</a:t>
            </a:r>
            <a:r>
              <a:rPr lang="zh-CN" altLang="en-US" dirty="0" smtClean="0"/>
              <a:t> </a:t>
            </a:r>
            <a:r>
              <a:rPr lang="en-US" altLang="zh-CN" dirty="0" smtClean="0"/>
              <a:t>does</a:t>
            </a:r>
            <a:r>
              <a:rPr lang="zh-CN" altLang="en-US" dirty="0" smtClean="0"/>
              <a:t> </a:t>
            </a:r>
            <a:r>
              <a:rPr lang="en-US" altLang="zh-CN" dirty="0" smtClean="0"/>
              <a:t>not</a:t>
            </a:r>
            <a:r>
              <a:rPr lang="zh-CN" altLang="en-US" dirty="0" smtClean="0"/>
              <a:t> </a:t>
            </a:r>
            <a:r>
              <a:rPr lang="en-US" altLang="zh-CN" dirty="0" smtClean="0"/>
              <a:t>mean</a:t>
            </a:r>
            <a:r>
              <a:rPr lang="zh-CN" altLang="en-US" dirty="0" smtClean="0"/>
              <a:t> </a:t>
            </a:r>
            <a:r>
              <a:rPr lang="en-US" altLang="zh-CN" dirty="0" smtClean="0"/>
              <a:t>they</a:t>
            </a:r>
            <a:r>
              <a:rPr lang="zh-CN" altLang="en-US" dirty="0" smtClean="0"/>
              <a:t> </a:t>
            </a:r>
            <a:r>
              <a:rPr lang="en-US" altLang="zh-CN" dirty="0" smtClean="0"/>
              <a:t>are</a:t>
            </a:r>
            <a:r>
              <a:rPr lang="zh-CN" altLang="en-US" dirty="0" smtClean="0"/>
              <a:t> </a:t>
            </a:r>
            <a:r>
              <a:rPr lang="en-US" altLang="zh-CN" dirty="0" smtClean="0"/>
              <a:t>similar</a:t>
            </a:r>
            <a:r>
              <a:rPr lang="zh-CN" altLang="en-US" dirty="0" smtClean="0"/>
              <a:t> </a:t>
            </a:r>
            <a:r>
              <a:rPr lang="en-US" altLang="zh-CN" dirty="0" smtClean="0"/>
              <a:t>but</a:t>
            </a:r>
            <a:r>
              <a:rPr lang="zh-CN" altLang="en-US" dirty="0" smtClean="0"/>
              <a:t> </a:t>
            </a:r>
            <a:r>
              <a:rPr lang="en-US" altLang="zh-CN" dirty="0" smtClean="0"/>
              <a:t>two</a:t>
            </a:r>
            <a:r>
              <a:rPr lang="zh-CN" altLang="en-US" dirty="0" smtClean="0"/>
              <a:t> </a:t>
            </a:r>
            <a:r>
              <a:rPr lang="en-US" altLang="zh-CN" dirty="0" smtClean="0"/>
              <a:t>words</a:t>
            </a:r>
            <a:r>
              <a:rPr lang="zh-CN" altLang="en-US" dirty="0" smtClean="0"/>
              <a:t> </a:t>
            </a:r>
            <a:r>
              <a:rPr lang="en-US" altLang="zh-CN" dirty="0" err="1" smtClean="0"/>
              <a:t>cooccuring</a:t>
            </a:r>
            <a:r>
              <a:rPr lang="zh-CN" altLang="en-US" dirty="0" smtClean="0"/>
              <a:t> </a:t>
            </a:r>
            <a:r>
              <a:rPr lang="en-US" altLang="zh-CN" dirty="0" smtClean="0"/>
              <a:t>with</a:t>
            </a:r>
            <a:r>
              <a:rPr lang="zh-CN" altLang="en-US" dirty="0" smtClean="0"/>
              <a:t> </a:t>
            </a:r>
            <a:r>
              <a:rPr lang="en-US" altLang="zh-CN" dirty="0" smtClean="0"/>
              <a:t>many</a:t>
            </a:r>
            <a:r>
              <a:rPr lang="zh-CN" altLang="en-US" dirty="0" smtClean="0"/>
              <a:t> </a:t>
            </a:r>
            <a:r>
              <a:rPr lang="en-US" altLang="zh-CN" dirty="0" smtClean="0"/>
              <a:t>common</a:t>
            </a:r>
            <a:r>
              <a:rPr lang="zh-CN" altLang="en-US" dirty="0" smtClean="0"/>
              <a:t> </a:t>
            </a:r>
            <a:r>
              <a:rPr lang="en-US" altLang="zh-CN" dirty="0" smtClean="0"/>
              <a:t>words</a:t>
            </a:r>
            <a:r>
              <a:rPr lang="zh-CN" altLang="en-US" dirty="0" smtClean="0"/>
              <a:t> </a:t>
            </a:r>
            <a:r>
              <a:rPr lang="en-US" altLang="zh-CN" dirty="0" smtClean="0"/>
              <a:t>are</a:t>
            </a:r>
            <a:r>
              <a:rPr lang="zh-CN" altLang="en-US" dirty="0" smtClean="0"/>
              <a:t> </a:t>
            </a:r>
            <a:r>
              <a:rPr lang="en-US" altLang="zh-CN" dirty="0" smtClean="0"/>
              <a:t>more</a:t>
            </a:r>
            <a:r>
              <a:rPr lang="zh-CN" altLang="en-US" dirty="0" smtClean="0"/>
              <a:t> </a:t>
            </a:r>
            <a:r>
              <a:rPr lang="en-US" altLang="zh-CN" dirty="0" smtClean="0"/>
              <a:t>likely</a:t>
            </a:r>
            <a:r>
              <a:rPr lang="zh-CN" altLang="en-US" dirty="0" smtClean="0"/>
              <a:t> </a:t>
            </a:r>
            <a:r>
              <a:rPr lang="en-US" altLang="zh-CN" dirty="0" smtClean="0"/>
              <a:t>to</a:t>
            </a:r>
            <a:r>
              <a:rPr lang="zh-CN" altLang="en-US" dirty="0" smtClean="0"/>
              <a:t> </a:t>
            </a:r>
            <a:r>
              <a:rPr lang="en-US" altLang="zh-CN" dirty="0" smtClean="0"/>
              <a:t>be</a:t>
            </a:r>
            <a:r>
              <a:rPr lang="zh-CN" altLang="en-US" dirty="0" smtClean="0"/>
              <a:t> </a:t>
            </a:r>
            <a:r>
              <a:rPr lang="en-US" altLang="zh-CN" dirty="0" smtClean="0"/>
              <a:t>similar</a:t>
            </a:r>
            <a:r>
              <a:rPr lang="zh-CN" altLang="en-US" dirty="0" smtClean="0"/>
              <a:t> </a:t>
            </a:r>
            <a:r>
              <a:rPr lang="en-US" altLang="zh-CN" dirty="0" smtClean="0"/>
              <a:t>to</a:t>
            </a:r>
            <a:r>
              <a:rPr lang="zh-CN" altLang="en-US" dirty="0" smtClean="0"/>
              <a:t> </a:t>
            </a:r>
            <a:r>
              <a:rPr lang="en-US" altLang="zh-CN" dirty="0" smtClean="0"/>
              <a:t>each</a:t>
            </a:r>
            <a:r>
              <a:rPr lang="zh-CN" altLang="en-US" dirty="0" smtClean="0"/>
              <a:t> </a:t>
            </a:r>
            <a:r>
              <a:rPr lang="en-US" altLang="zh-CN" dirty="0" smtClean="0"/>
              <a:t>other.</a:t>
            </a:r>
            <a:r>
              <a:rPr lang="zh-CN" altLang="en-US" dirty="0" smtClean="0"/>
              <a:t> </a:t>
            </a:r>
            <a:r>
              <a:rPr lang="en-US" altLang="zh-CN" dirty="0" smtClean="0"/>
              <a:t>We</a:t>
            </a:r>
            <a:r>
              <a:rPr lang="zh-CN" altLang="en-US" dirty="0" smtClean="0"/>
              <a:t> </a:t>
            </a:r>
            <a:r>
              <a:rPr lang="en-US" altLang="zh-CN" dirty="0" smtClean="0"/>
              <a:t>are</a:t>
            </a:r>
            <a:r>
              <a:rPr lang="zh-CN" altLang="en-US" dirty="0" smtClean="0"/>
              <a:t> </a:t>
            </a:r>
            <a:r>
              <a:rPr lang="en-US" altLang="zh-CN" dirty="0" smtClean="0"/>
              <a:t>also</a:t>
            </a:r>
            <a:r>
              <a:rPr lang="zh-CN" altLang="en-US" dirty="0" smtClean="0"/>
              <a:t> </a:t>
            </a:r>
            <a:r>
              <a:rPr lang="en-US" altLang="zh-CN" dirty="0" err="1" smtClean="0"/>
              <a:t>superisingly</a:t>
            </a:r>
            <a:r>
              <a:rPr lang="zh-CN" altLang="en-US" dirty="0" smtClean="0"/>
              <a:t> </a:t>
            </a:r>
            <a:r>
              <a:rPr lang="en-US" altLang="zh-CN" dirty="0" smtClean="0"/>
              <a:t>to</a:t>
            </a:r>
            <a:r>
              <a:rPr lang="zh-CN" altLang="en-US" dirty="0" smtClean="0"/>
              <a:t> </a:t>
            </a:r>
            <a:r>
              <a:rPr lang="en-US" altLang="zh-CN" dirty="0" smtClean="0"/>
              <a:t>see</a:t>
            </a:r>
            <a:r>
              <a:rPr lang="zh-CN" altLang="en-US" dirty="0" smtClean="0"/>
              <a:t> </a:t>
            </a:r>
            <a:r>
              <a:rPr lang="en-US" altLang="zh-CN" dirty="0" smtClean="0"/>
              <a:t>that</a:t>
            </a:r>
            <a:r>
              <a:rPr lang="zh-CN" altLang="en-US" dirty="0" smtClean="0"/>
              <a:t> </a:t>
            </a:r>
            <a:r>
              <a:rPr lang="en-US" altLang="zh-CN" dirty="0" smtClean="0"/>
              <a:t>LINE</a:t>
            </a:r>
            <a:r>
              <a:rPr lang="zh-CN" altLang="en-US" dirty="0" smtClean="0"/>
              <a:t> </a:t>
            </a:r>
            <a:r>
              <a:rPr lang="en-US" altLang="zh-CN" dirty="0" smtClean="0"/>
              <a:t>with</a:t>
            </a:r>
            <a:r>
              <a:rPr lang="zh-CN" altLang="en-US" dirty="0" smtClean="0"/>
              <a:t> </a:t>
            </a:r>
            <a:r>
              <a:rPr lang="en-US" altLang="zh-CN" dirty="0" smtClean="0"/>
              <a:t>the</a:t>
            </a:r>
            <a:r>
              <a:rPr lang="zh-CN" altLang="en-US" dirty="0" smtClean="0"/>
              <a:t> </a:t>
            </a:r>
            <a:r>
              <a:rPr lang="en-US" altLang="zh-CN" dirty="0" smtClean="0"/>
              <a:t>second-order</a:t>
            </a:r>
            <a:r>
              <a:rPr lang="zh-CN" altLang="en-US" dirty="0" smtClean="0"/>
              <a:t> </a:t>
            </a:r>
            <a:r>
              <a:rPr lang="en-US" altLang="zh-CN" dirty="0" smtClean="0"/>
              <a:t>proximity</a:t>
            </a:r>
            <a:r>
              <a:rPr lang="zh-CN" altLang="en-US" dirty="0" smtClean="0"/>
              <a:t> </a:t>
            </a:r>
            <a:r>
              <a:rPr lang="en-US" altLang="zh-CN" dirty="0" smtClean="0"/>
              <a:t>outperforms</a:t>
            </a:r>
            <a:r>
              <a:rPr lang="zh-CN" altLang="en-US" dirty="0" smtClean="0"/>
              <a:t> </a:t>
            </a:r>
            <a:r>
              <a:rPr lang="en-US" altLang="zh-CN" dirty="0" smtClean="0"/>
              <a:t>the</a:t>
            </a:r>
            <a:r>
              <a:rPr lang="zh-CN" altLang="en-US" dirty="0" smtClean="0"/>
              <a:t> </a:t>
            </a:r>
            <a:r>
              <a:rPr lang="en-US" altLang="zh-CN" dirty="0" smtClean="0"/>
              <a:t>state-of-the-art</a:t>
            </a:r>
            <a:r>
              <a:rPr lang="zh-CN" altLang="en-US" dirty="0" smtClean="0"/>
              <a:t> </a:t>
            </a:r>
            <a:r>
              <a:rPr lang="en-US" altLang="zh-CN" dirty="0" smtClean="0"/>
              <a:t>word</a:t>
            </a:r>
            <a:r>
              <a:rPr lang="zh-CN" altLang="en-US" dirty="0" smtClean="0"/>
              <a:t> </a:t>
            </a:r>
            <a:r>
              <a:rPr lang="en-US" altLang="zh-CN" dirty="0" smtClean="0"/>
              <a:t>representations</a:t>
            </a:r>
            <a:r>
              <a:rPr lang="zh-CN" altLang="en-US" dirty="0" smtClean="0"/>
              <a:t> </a:t>
            </a:r>
            <a:r>
              <a:rPr lang="en-US" altLang="zh-CN" dirty="0" smtClean="0"/>
              <a:t>model</a:t>
            </a:r>
            <a:r>
              <a:rPr lang="zh-CN" altLang="en-US" dirty="0" smtClean="0"/>
              <a:t> </a:t>
            </a:r>
            <a:r>
              <a:rPr lang="en-US" altLang="zh-CN" dirty="0" err="1" smtClean="0"/>
              <a:t>Skipgram</a:t>
            </a:r>
            <a:r>
              <a:rPr lang="en-US" altLang="zh-CN" dirty="0" smtClean="0"/>
              <a:t>,</a:t>
            </a:r>
            <a:r>
              <a:rPr lang="zh-CN" altLang="en-US" dirty="0" smtClean="0"/>
              <a:t> </a:t>
            </a:r>
            <a:r>
              <a:rPr lang="en-US" altLang="zh-CN" dirty="0" smtClean="0"/>
              <a:t>which</a:t>
            </a:r>
            <a:r>
              <a:rPr lang="zh-CN" altLang="en-US" dirty="0" smtClean="0"/>
              <a:t> </a:t>
            </a:r>
            <a:r>
              <a:rPr lang="en-US" altLang="zh-CN" dirty="0" smtClean="0"/>
              <a:t>learns</a:t>
            </a:r>
            <a:r>
              <a:rPr lang="zh-CN" altLang="en-US" dirty="0" smtClean="0"/>
              <a:t> </a:t>
            </a:r>
            <a:r>
              <a:rPr lang="en-US" altLang="zh-CN" dirty="0" smtClean="0"/>
              <a:t>word</a:t>
            </a:r>
            <a:r>
              <a:rPr lang="zh-CN" altLang="en-US" dirty="0" smtClean="0"/>
              <a:t> </a:t>
            </a:r>
            <a:r>
              <a:rPr lang="en-US" altLang="zh-CN" dirty="0" smtClean="0"/>
              <a:t>representation</a:t>
            </a:r>
            <a:r>
              <a:rPr lang="zh-CN" altLang="en-US" dirty="0" smtClean="0"/>
              <a:t> </a:t>
            </a:r>
            <a:r>
              <a:rPr lang="en-US" altLang="zh-CN" dirty="0" smtClean="0"/>
              <a:t>directly</a:t>
            </a:r>
            <a:r>
              <a:rPr lang="zh-CN" altLang="en-US" dirty="0" smtClean="0"/>
              <a:t> </a:t>
            </a:r>
            <a:r>
              <a:rPr lang="en-US" altLang="zh-CN" dirty="0" smtClean="0"/>
              <a:t>from</a:t>
            </a:r>
            <a:r>
              <a:rPr lang="zh-CN" altLang="en-US" dirty="0" smtClean="0"/>
              <a:t> </a:t>
            </a:r>
            <a:r>
              <a:rPr lang="en-US" altLang="zh-CN" dirty="0" smtClean="0"/>
              <a:t>free</a:t>
            </a:r>
            <a:r>
              <a:rPr lang="zh-CN" altLang="en-US" dirty="0" smtClean="0"/>
              <a:t> </a:t>
            </a:r>
            <a:r>
              <a:rPr lang="en-US" altLang="zh-CN" dirty="0" smtClean="0"/>
              <a:t>text.</a:t>
            </a:r>
            <a:r>
              <a:rPr lang="zh-CN" altLang="en-US" dirty="0" smtClean="0"/>
              <a:t> </a:t>
            </a:r>
            <a:r>
              <a:rPr lang="en-US" altLang="zh-CN" dirty="0" smtClean="0"/>
              <a:t>The</a:t>
            </a:r>
            <a:r>
              <a:rPr lang="zh-CN" altLang="en-US" dirty="0" smtClean="0"/>
              <a:t> </a:t>
            </a:r>
            <a:r>
              <a:rPr lang="en-US" altLang="zh-CN" dirty="0" smtClean="0"/>
              <a:t>reason</a:t>
            </a:r>
            <a:r>
              <a:rPr lang="zh-CN" altLang="en-US" dirty="0" smtClean="0"/>
              <a:t> </a:t>
            </a:r>
            <a:r>
              <a:rPr lang="en-US" altLang="zh-CN" dirty="0" smtClean="0"/>
              <a:t>is</a:t>
            </a:r>
            <a:r>
              <a:rPr lang="zh-CN" altLang="en-US" dirty="0" smtClean="0"/>
              <a:t> </a:t>
            </a:r>
            <a:r>
              <a:rPr lang="en-US" altLang="zh-CN" dirty="0" smtClean="0"/>
              <a:t>that</a:t>
            </a:r>
            <a:r>
              <a:rPr lang="zh-CN" altLang="en-US" dirty="0" smtClean="0"/>
              <a:t> </a:t>
            </a:r>
            <a:r>
              <a:rPr lang="en-US" altLang="zh-CN" dirty="0" smtClean="0"/>
              <a:t>the</a:t>
            </a:r>
            <a:r>
              <a:rPr lang="zh-CN" altLang="en-US" dirty="0" smtClean="0"/>
              <a:t> </a:t>
            </a:r>
            <a:r>
              <a:rPr lang="en-US" altLang="zh-CN" dirty="0" smtClean="0"/>
              <a:t>word</a:t>
            </a:r>
            <a:r>
              <a:rPr lang="zh-CN" altLang="en-US" dirty="0" smtClean="0"/>
              <a:t> </a:t>
            </a:r>
            <a:r>
              <a:rPr lang="en-US" altLang="zh-CN" dirty="0" smtClean="0"/>
              <a:t>co-occurrence</a:t>
            </a:r>
            <a:r>
              <a:rPr lang="zh-CN" altLang="en-US" dirty="0" smtClean="0"/>
              <a:t> </a:t>
            </a:r>
            <a:r>
              <a:rPr lang="en-US" altLang="zh-CN" dirty="0" smtClean="0"/>
              <a:t>network</a:t>
            </a:r>
            <a:r>
              <a:rPr lang="zh-CN" altLang="en-US" dirty="0" smtClean="0"/>
              <a:t> </a:t>
            </a:r>
            <a:r>
              <a:rPr lang="en-US" altLang="zh-CN" dirty="0" smtClean="0"/>
              <a:t>contains</a:t>
            </a:r>
            <a:r>
              <a:rPr lang="zh-CN" altLang="en-US" dirty="0" smtClean="0"/>
              <a:t> </a:t>
            </a:r>
            <a:r>
              <a:rPr lang="en-US" altLang="zh-CN" dirty="0" smtClean="0"/>
              <a:t>the</a:t>
            </a:r>
            <a:r>
              <a:rPr lang="zh-CN" altLang="en-US" dirty="0" smtClean="0"/>
              <a:t> </a:t>
            </a:r>
            <a:r>
              <a:rPr lang="en-US" altLang="zh-CN" dirty="0" smtClean="0"/>
              <a:t>global</a:t>
            </a:r>
            <a:r>
              <a:rPr lang="zh-CN" altLang="en-US" dirty="0" smtClean="0"/>
              <a:t> </a:t>
            </a:r>
            <a:r>
              <a:rPr lang="en-US" altLang="zh-CN" dirty="0" smtClean="0"/>
              <a:t>structures</a:t>
            </a:r>
            <a:r>
              <a:rPr lang="zh-CN" altLang="en-US" dirty="0" smtClean="0"/>
              <a:t> </a:t>
            </a:r>
            <a:r>
              <a:rPr lang="en-US" altLang="zh-CN" dirty="0" smtClean="0"/>
              <a:t>of</a:t>
            </a:r>
            <a:r>
              <a:rPr lang="zh-CN" altLang="en-US" dirty="0" smtClean="0"/>
              <a:t> </a:t>
            </a:r>
            <a:r>
              <a:rPr lang="en-US" altLang="zh-CN" dirty="0" smtClean="0"/>
              <a:t>word</a:t>
            </a:r>
            <a:r>
              <a:rPr lang="zh-CN" altLang="en-US" dirty="0" smtClean="0"/>
              <a:t> </a:t>
            </a:r>
            <a:r>
              <a:rPr lang="en-US" altLang="zh-CN" dirty="0" err="1" smtClean="0"/>
              <a:t>coocurrences</a:t>
            </a:r>
            <a:r>
              <a:rPr lang="zh-CN" altLang="en-US" dirty="0" smtClean="0"/>
              <a:t> </a:t>
            </a:r>
            <a:r>
              <a:rPr lang="en-US" altLang="zh-CN" dirty="0" smtClean="0"/>
              <a:t>compared</a:t>
            </a:r>
            <a:r>
              <a:rPr lang="zh-CN" altLang="en-US" dirty="0" smtClean="0"/>
              <a:t> </a:t>
            </a:r>
            <a:r>
              <a:rPr lang="en-US" altLang="zh-CN" dirty="0" smtClean="0"/>
              <a:t>to</a:t>
            </a:r>
            <a:r>
              <a:rPr lang="zh-CN" altLang="en-US" dirty="0" smtClean="0"/>
              <a:t> </a:t>
            </a:r>
            <a:r>
              <a:rPr lang="en-US" altLang="zh-CN" dirty="0" smtClean="0"/>
              <a:t>unstructured</a:t>
            </a:r>
            <a:r>
              <a:rPr lang="zh-CN" altLang="en-US" dirty="0" smtClean="0"/>
              <a:t> </a:t>
            </a:r>
            <a:r>
              <a:rPr lang="en-US" altLang="zh-CN" dirty="0" smtClean="0"/>
              <a:t>free</a:t>
            </a:r>
            <a:r>
              <a:rPr lang="zh-CN" altLang="en-US" dirty="0" smtClean="0"/>
              <a:t> </a:t>
            </a:r>
            <a:r>
              <a:rPr lang="en-US" altLang="zh-CN" dirty="0" smtClean="0"/>
              <a:t>text.</a:t>
            </a:r>
            <a:r>
              <a:rPr lang="zh-CN" altLang="en-US" dirty="0" smtClean="0"/>
              <a:t> </a:t>
            </a:r>
            <a:r>
              <a:rPr lang="en-US" altLang="zh-CN" dirty="0" smtClean="0"/>
              <a:t>Another</a:t>
            </a:r>
            <a:r>
              <a:rPr lang="zh-CN" altLang="en-US" dirty="0" smtClean="0"/>
              <a:t> </a:t>
            </a:r>
            <a:r>
              <a:rPr lang="en-US" altLang="zh-CN" dirty="0" smtClean="0"/>
              <a:t>advantage</a:t>
            </a:r>
            <a:r>
              <a:rPr lang="zh-CN" altLang="en-US" dirty="0" smtClean="0"/>
              <a:t> </a:t>
            </a:r>
            <a:r>
              <a:rPr lang="en-US" altLang="zh-CN" dirty="0" smtClean="0"/>
              <a:t>of</a:t>
            </a:r>
            <a:r>
              <a:rPr lang="zh-CN" altLang="en-US" dirty="0" smtClean="0"/>
              <a:t> </a:t>
            </a:r>
            <a:r>
              <a:rPr lang="en-US" altLang="zh-CN" dirty="0" smtClean="0"/>
              <a:t>our</a:t>
            </a:r>
            <a:r>
              <a:rPr lang="zh-CN" altLang="en-US" dirty="0" smtClean="0"/>
              <a:t> </a:t>
            </a:r>
            <a:r>
              <a:rPr lang="en-US" altLang="zh-CN" dirty="0" smtClean="0"/>
              <a:t>approach</a:t>
            </a:r>
            <a:r>
              <a:rPr lang="zh-CN" altLang="en-US" dirty="0" smtClean="0"/>
              <a:t> </a:t>
            </a:r>
            <a:r>
              <a:rPr lang="en-US" altLang="zh-CN" dirty="0" smtClean="0"/>
              <a:t>is</a:t>
            </a:r>
            <a:r>
              <a:rPr lang="zh-CN" altLang="en-US" dirty="0" smtClean="0"/>
              <a:t> </a:t>
            </a:r>
            <a:r>
              <a:rPr lang="en-US" altLang="zh-CN" dirty="0" smtClean="0"/>
              <a:t>that</a:t>
            </a:r>
            <a:r>
              <a:rPr lang="zh-CN" altLang="en-US" dirty="0" smtClean="0"/>
              <a:t> </a:t>
            </a:r>
            <a:r>
              <a:rPr lang="en-US" altLang="zh-CN" dirty="0" smtClean="0"/>
              <a:t>the</a:t>
            </a:r>
            <a:r>
              <a:rPr lang="zh-CN" altLang="en-US" dirty="0" smtClean="0"/>
              <a:t> </a:t>
            </a:r>
            <a:r>
              <a:rPr lang="en-US" altLang="zh-CN" dirty="0" smtClean="0"/>
              <a:t>complexity</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algorithm</a:t>
            </a:r>
            <a:r>
              <a:rPr lang="zh-CN" altLang="en-US" dirty="0" smtClean="0"/>
              <a:t> </a:t>
            </a:r>
            <a:r>
              <a:rPr lang="en-US" altLang="zh-CN" dirty="0" smtClean="0"/>
              <a:t>does</a:t>
            </a:r>
            <a:r>
              <a:rPr lang="zh-CN" altLang="en-US" dirty="0" smtClean="0"/>
              <a:t> </a:t>
            </a:r>
            <a:r>
              <a:rPr lang="en-US" altLang="zh-CN" dirty="0" smtClean="0"/>
              <a:t>not</a:t>
            </a:r>
            <a:r>
              <a:rPr lang="zh-CN" altLang="en-US" dirty="0" smtClean="0"/>
              <a:t> </a:t>
            </a:r>
            <a:r>
              <a:rPr lang="en-US" altLang="zh-CN" dirty="0" smtClean="0"/>
              <a:t>grow</a:t>
            </a:r>
            <a:r>
              <a:rPr lang="zh-CN" altLang="en-US" dirty="0" smtClean="0"/>
              <a:t> </a:t>
            </a:r>
            <a:r>
              <a:rPr lang="en-US" altLang="zh-CN" dirty="0" smtClean="0"/>
              <a:t>linearly</a:t>
            </a:r>
            <a:r>
              <a:rPr lang="zh-CN" altLang="en-US" dirty="0" smtClean="0"/>
              <a:t> </a:t>
            </a:r>
            <a:r>
              <a:rPr lang="en-US" altLang="zh-CN" dirty="0" smtClean="0"/>
              <a:t>with</a:t>
            </a:r>
            <a:r>
              <a:rPr lang="zh-CN" altLang="en-US" dirty="0" smtClean="0"/>
              <a:t> </a:t>
            </a:r>
            <a:r>
              <a:rPr lang="en-US" altLang="zh-CN" dirty="0" smtClean="0"/>
              <a:t>data</a:t>
            </a:r>
            <a:r>
              <a:rPr lang="zh-CN" altLang="en-US" dirty="0" smtClean="0"/>
              <a:t> </a:t>
            </a:r>
            <a:r>
              <a:rPr lang="en-US" altLang="zh-CN" dirty="0" smtClean="0"/>
              <a:t>size</a:t>
            </a:r>
            <a:r>
              <a:rPr lang="zh-CN" altLang="en-US" dirty="0" smtClean="0"/>
              <a:t> </a:t>
            </a:r>
            <a:r>
              <a:rPr lang="en-US" altLang="zh-CN" dirty="0" smtClean="0"/>
              <a:t>since</a:t>
            </a:r>
            <a:r>
              <a:rPr lang="zh-CN" altLang="en-US" dirty="0" smtClean="0"/>
              <a:t> </a:t>
            </a:r>
            <a:r>
              <a:rPr lang="en-US" altLang="zh-CN" dirty="0" smtClean="0"/>
              <a:t>when</a:t>
            </a:r>
            <a:r>
              <a:rPr lang="zh-CN" altLang="en-US" dirty="0" smtClean="0"/>
              <a:t> </a:t>
            </a:r>
            <a:r>
              <a:rPr lang="en-US" altLang="zh-CN" dirty="0" smtClean="0"/>
              <a:t>the</a:t>
            </a:r>
            <a:r>
              <a:rPr lang="zh-CN" altLang="en-US" dirty="0" smtClean="0"/>
              <a:t> </a:t>
            </a:r>
            <a:r>
              <a:rPr lang="en-US" altLang="zh-CN" dirty="0" smtClean="0"/>
              <a:t>data</a:t>
            </a:r>
            <a:r>
              <a:rPr lang="zh-CN" altLang="en-US" dirty="0" smtClean="0"/>
              <a:t> </a:t>
            </a:r>
            <a:r>
              <a:rPr lang="en-US" altLang="zh-CN" dirty="0" smtClean="0"/>
              <a:t>increases,</a:t>
            </a:r>
            <a:r>
              <a:rPr lang="zh-CN" altLang="en-US" dirty="0" smtClean="0"/>
              <a:t> </a:t>
            </a:r>
            <a:r>
              <a:rPr lang="en-US" altLang="zh-CN" dirty="0" smtClean="0"/>
              <a:t>the</a:t>
            </a:r>
            <a:r>
              <a:rPr lang="zh-CN" altLang="en-US" dirty="0" smtClean="0"/>
              <a:t> </a:t>
            </a:r>
            <a:r>
              <a:rPr lang="en-US" altLang="zh-CN" dirty="0" smtClean="0"/>
              <a:t>size</a:t>
            </a:r>
            <a:r>
              <a:rPr lang="zh-CN" altLang="en-US" dirty="0" smtClean="0"/>
              <a:t> </a:t>
            </a:r>
            <a:r>
              <a:rPr lang="en-US" altLang="zh-CN" dirty="0" smtClean="0"/>
              <a:t>of</a:t>
            </a:r>
            <a:r>
              <a:rPr lang="zh-CN" altLang="en-US" dirty="0" smtClean="0"/>
              <a:t> </a:t>
            </a:r>
            <a:r>
              <a:rPr lang="en-US" altLang="zh-CN" dirty="0" smtClean="0"/>
              <a:t>word</a:t>
            </a:r>
            <a:r>
              <a:rPr lang="zh-CN" altLang="en-US" dirty="0" smtClean="0"/>
              <a:t> </a:t>
            </a:r>
            <a:r>
              <a:rPr lang="en-US" altLang="zh-CN" dirty="0" smtClean="0"/>
              <a:t>co-occurrence</a:t>
            </a:r>
            <a:r>
              <a:rPr lang="zh-CN" altLang="en-US" dirty="0" smtClean="0"/>
              <a:t> </a:t>
            </a:r>
            <a:r>
              <a:rPr lang="en-US" altLang="zh-CN" dirty="0" smtClean="0"/>
              <a:t>networks</a:t>
            </a:r>
            <a:r>
              <a:rPr lang="zh-CN" altLang="en-US" dirty="0" smtClean="0"/>
              <a:t> </a:t>
            </a:r>
            <a:r>
              <a:rPr lang="en-US" altLang="zh-CN" dirty="0" smtClean="0"/>
              <a:t>will</a:t>
            </a:r>
            <a:r>
              <a:rPr lang="zh-CN" altLang="en-US" dirty="0" smtClean="0"/>
              <a:t> </a:t>
            </a:r>
            <a:r>
              <a:rPr lang="en-US" altLang="zh-CN" dirty="0" smtClean="0"/>
              <a:t>not</a:t>
            </a:r>
            <a:r>
              <a:rPr lang="zh-CN" altLang="en-US" dirty="0" smtClean="0"/>
              <a:t> </a:t>
            </a:r>
            <a:r>
              <a:rPr lang="en-US" altLang="zh-CN" dirty="0" smtClean="0"/>
              <a:t>grow</a:t>
            </a:r>
            <a:r>
              <a:rPr lang="zh-CN" altLang="en-US" dirty="0" smtClean="0"/>
              <a:t> </a:t>
            </a:r>
            <a:r>
              <a:rPr lang="en-US" altLang="zh-CN" dirty="0" smtClean="0"/>
              <a:t>and</a:t>
            </a:r>
            <a:r>
              <a:rPr lang="zh-CN" altLang="en-US" dirty="0" smtClean="0"/>
              <a:t> </a:t>
            </a:r>
            <a:r>
              <a:rPr lang="en-US" altLang="zh-CN" dirty="0" smtClean="0"/>
              <a:t>only</a:t>
            </a:r>
            <a:r>
              <a:rPr lang="zh-CN" altLang="en-US" dirty="0" smtClean="0"/>
              <a:t> </a:t>
            </a:r>
            <a:r>
              <a:rPr lang="en-US" altLang="zh-CN" dirty="0" smtClean="0"/>
              <a:t>the</a:t>
            </a:r>
            <a:r>
              <a:rPr lang="zh-CN" altLang="en-US" dirty="0" smtClean="0"/>
              <a:t> </a:t>
            </a:r>
            <a:r>
              <a:rPr lang="en-US" altLang="zh-CN" dirty="0" smtClean="0"/>
              <a:t>weights</a:t>
            </a:r>
            <a:r>
              <a:rPr lang="zh-CN" altLang="en-US" dirty="0" smtClean="0"/>
              <a:t> </a:t>
            </a:r>
            <a:r>
              <a:rPr lang="en-US" altLang="zh-CN" dirty="0" smtClean="0"/>
              <a:t>of</a:t>
            </a:r>
            <a:r>
              <a:rPr lang="zh-CN" altLang="en-US" dirty="0" smtClean="0"/>
              <a:t> </a:t>
            </a:r>
            <a:r>
              <a:rPr lang="en-US" altLang="zh-CN" dirty="0" smtClean="0"/>
              <a:t>the</a:t>
            </a:r>
            <a:r>
              <a:rPr lang="zh-CN" altLang="en-US" dirty="0" smtClean="0"/>
              <a:t> </a:t>
            </a:r>
            <a:r>
              <a:rPr lang="en-US" altLang="zh-CN" dirty="0" smtClean="0"/>
              <a:t>edges</a:t>
            </a:r>
            <a:r>
              <a:rPr lang="zh-CN" altLang="en-US" dirty="0" smtClean="0"/>
              <a:t> </a:t>
            </a:r>
            <a:r>
              <a:rPr lang="en-US" altLang="zh-CN" dirty="0" smtClean="0"/>
              <a:t>between</a:t>
            </a:r>
            <a:r>
              <a:rPr lang="zh-CN" altLang="en-US" dirty="0" smtClean="0"/>
              <a:t> </a:t>
            </a:r>
            <a:r>
              <a:rPr lang="en-US" altLang="zh-CN" dirty="0" smtClean="0"/>
              <a:t>the</a:t>
            </a:r>
            <a:r>
              <a:rPr lang="zh-CN" altLang="en-US" dirty="0" smtClean="0"/>
              <a:t> </a:t>
            </a:r>
            <a:r>
              <a:rPr lang="en-US" altLang="zh-CN" dirty="0" smtClean="0"/>
              <a:t>words</a:t>
            </a:r>
            <a:r>
              <a:rPr lang="zh-CN" altLang="en-US" dirty="0" smtClean="0"/>
              <a:t> </a:t>
            </a:r>
            <a:r>
              <a:rPr lang="en-US" altLang="zh-CN" dirty="0" smtClean="0"/>
              <a:t>change.</a:t>
            </a:r>
            <a:r>
              <a:rPr lang="zh-CN" altLang="en-US" dirty="0" smtClean="0"/>
              <a:t> </a:t>
            </a:r>
            <a:endParaRPr lang="en-US" dirty="0"/>
          </a:p>
        </p:txBody>
      </p:sp>
    </p:spTree>
    <p:extLst>
      <p:ext uri="{BB962C8B-B14F-4D97-AF65-F5344CB8AC3E}">
        <p14:creationId xmlns:p14="http://schemas.microsoft.com/office/powerpoint/2010/main" val="26006814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For</a:t>
            </a:r>
            <a:r>
              <a:rPr lang="zh-CN" altLang="en-US" dirty="0" smtClean="0"/>
              <a:t> </a:t>
            </a:r>
            <a:r>
              <a:rPr lang="en-US" altLang="zh-CN" dirty="0" smtClean="0"/>
              <a:t>example,</a:t>
            </a:r>
            <a:r>
              <a:rPr lang="en-US" altLang="zh-CN" baseline="0" dirty="0" smtClean="0"/>
              <a:t> we proposed to study learn </a:t>
            </a:r>
            <a:r>
              <a:rPr lang="en-US" altLang="zh-CN" dirty="0" smtClean="0"/>
              <a:t>semi-supervised</a:t>
            </a:r>
            <a:r>
              <a:rPr lang="zh-CN" altLang="en-US" dirty="0" smtClean="0"/>
              <a:t> </a:t>
            </a:r>
            <a:r>
              <a:rPr lang="en-US" altLang="zh-CN" dirty="0" smtClean="0"/>
              <a:t>text</a:t>
            </a:r>
            <a:r>
              <a:rPr lang="zh-CN" altLang="en-US" dirty="0" smtClean="0"/>
              <a:t> </a:t>
            </a:r>
            <a:r>
              <a:rPr lang="en-US" altLang="zh-CN" dirty="0" smtClean="0"/>
              <a:t>representations</a:t>
            </a:r>
            <a:r>
              <a:rPr lang="en-US" altLang="zh-CN" baseline="0" dirty="0" smtClean="0"/>
              <a:t> with LINE. Besides constructing the word co-occurrence and word-document networks, which encode the unsupervised information, we also construct the word-label networks, which encode the supervised information. By jointly training the three networks, we can leverage both the unsupervised and supervised information. We calculate the document </a:t>
            </a:r>
            <a:r>
              <a:rPr lang="en-US" altLang="zh-CN" baseline="0" dirty="0" err="1" smtClean="0"/>
              <a:t>embeddings</a:t>
            </a:r>
            <a:r>
              <a:rPr lang="en-US" altLang="zh-CN" baseline="0" dirty="0" smtClean="0"/>
              <a:t> by simply taking the average of word </a:t>
            </a:r>
            <a:r>
              <a:rPr lang="en-US" altLang="zh-CN" baseline="0" dirty="0" err="1" smtClean="0"/>
              <a:t>embeddings</a:t>
            </a:r>
            <a:r>
              <a:rPr lang="en-US" altLang="zh-CN" baseline="0" dirty="0" smtClean="0"/>
              <a:t>. </a:t>
            </a:r>
          </a:p>
          <a:p>
            <a:endParaRPr lang="en-US" altLang="zh-CN" baseline="0" dirty="0" smtClean="0"/>
          </a:p>
          <a:p>
            <a:endParaRPr lang="en-US" dirty="0" smtClean="0"/>
          </a:p>
        </p:txBody>
      </p:sp>
    </p:spTree>
    <p:extLst>
      <p:ext uri="{BB962C8B-B14F-4D97-AF65-F5344CB8AC3E}">
        <p14:creationId xmlns:p14="http://schemas.microsoft.com/office/powerpoint/2010/main" val="21605234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real-world networks, there usually</a:t>
            </a:r>
            <a:r>
              <a:rPr lang="en-US" baseline="0" dirty="0" smtClean="0"/>
              <a:t> exist multiple types of relationships between nodes. For example, for users in Twitter, there exist following, </a:t>
            </a:r>
            <a:r>
              <a:rPr lang="en-US" baseline="0" dirty="0" err="1" smtClean="0"/>
              <a:t>retweeting</a:t>
            </a:r>
            <a:r>
              <a:rPr lang="en-US" baseline="0" dirty="0" smtClean="0"/>
              <a:t> relationships between users. Each type of relationship induces a view of the network and multiple types of relationships yields networks with multiple views. The information in different views are usually complementary to each other. Then the goal is how to learn a robust embedding for each node by leveraging information from multiple views. </a:t>
            </a:r>
            <a:endParaRPr lang="en-US" dirty="0"/>
          </a:p>
        </p:txBody>
      </p:sp>
    </p:spTree>
    <p:extLst>
      <p:ext uri="{BB962C8B-B14F-4D97-AF65-F5344CB8AC3E}">
        <p14:creationId xmlns:p14="http://schemas.microsoft.com/office/powerpoint/2010/main" val="922492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zh-CN" altLang="en-US" dirty="0" smtClean="0"/>
              <a:t> </a:t>
            </a:r>
            <a:r>
              <a:rPr lang="en-US" altLang="zh-CN" dirty="0" smtClean="0"/>
              <a:t>rest</a:t>
            </a:r>
            <a:r>
              <a:rPr lang="zh-CN" altLang="en-US" dirty="0" smtClean="0"/>
              <a:t> </a:t>
            </a:r>
            <a:r>
              <a:rPr lang="en-US" altLang="zh-CN" dirty="0" smtClean="0"/>
              <a:t>of</a:t>
            </a:r>
            <a:r>
              <a:rPr lang="zh-CN" altLang="en-US" dirty="0" smtClean="0"/>
              <a:t> </a:t>
            </a:r>
            <a:r>
              <a:rPr lang="en-US" altLang="zh-CN" dirty="0" smtClean="0"/>
              <a:t>my</a:t>
            </a:r>
            <a:r>
              <a:rPr lang="zh-CN" altLang="en-US" dirty="0" smtClean="0"/>
              <a:t> </a:t>
            </a:r>
            <a:r>
              <a:rPr lang="en-US" altLang="zh-CN" dirty="0" smtClean="0"/>
              <a:t>talk</a:t>
            </a:r>
            <a:r>
              <a:rPr lang="zh-CN" altLang="en-US" dirty="0" smtClean="0"/>
              <a:t> </a:t>
            </a:r>
            <a:r>
              <a:rPr lang="en-US" altLang="zh-CN" dirty="0" smtClean="0"/>
              <a:t>is</a:t>
            </a:r>
            <a:r>
              <a:rPr lang="zh-CN" altLang="en-US" dirty="0" smtClean="0"/>
              <a:t> </a:t>
            </a:r>
            <a:r>
              <a:rPr lang="en-US" altLang="zh-CN" dirty="0" smtClean="0"/>
              <a:t>organized</a:t>
            </a:r>
            <a:r>
              <a:rPr lang="zh-CN" altLang="en-US" dirty="0" smtClean="0"/>
              <a:t> </a:t>
            </a:r>
            <a:r>
              <a:rPr lang="en-US" altLang="zh-CN" dirty="0" smtClean="0"/>
              <a:t>as</a:t>
            </a:r>
            <a:r>
              <a:rPr lang="zh-CN" altLang="en-US" dirty="0" smtClean="0"/>
              <a:t> </a:t>
            </a:r>
            <a:r>
              <a:rPr lang="en-US" altLang="zh-CN" dirty="0" smtClean="0"/>
              <a:t>follows.</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first</a:t>
            </a:r>
            <a:r>
              <a:rPr lang="zh-CN" altLang="en-US" dirty="0" smtClean="0"/>
              <a:t> </a:t>
            </a:r>
            <a:r>
              <a:rPr lang="en-US" altLang="zh-CN" dirty="0" smtClean="0"/>
              <a:t>talk</a:t>
            </a:r>
            <a:r>
              <a:rPr lang="zh-CN" altLang="en-US" dirty="0" smtClean="0"/>
              <a:t> </a:t>
            </a:r>
            <a:r>
              <a:rPr lang="en-US" altLang="zh-CN" dirty="0" smtClean="0"/>
              <a:t>about</a:t>
            </a:r>
            <a:r>
              <a:rPr lang="zh-CN" altLang="en-US" dirty="0" smtClean="0"/>
              <a:t> </a:t>
            </a:r>
            <a:r>
              <a:rPr lang="en-US" altLang="zh-CN" dirty="0" smtClean="0"/>
              <a:t>learning</a:t>
            </a:r>
            <a:r>
              <a:rPr lang="zh-CN" altLang="en-US" dirty="0" smtClean="0"/>
              <a:t> </a:t>
            </a:r>
            <a:r>
              <a:rPr lang="en-US" altLang="zh-CN" dirty="0" smtClean="0"/>
              <a:t>node representations</a:t>
            </a:r>
            <a:r>
              <a:rPr lang="zh-CN" altLang="en-US" dirty="0" smtClean="0"/>
              <a:t> </a:t>
            </a:r>
            <a:r>
              <a:rPr lang="en-US" altLang="zh-CN" dirty="0" smtClean="0"/>
              <a:t>for</a:t>
            </a:r>
            <a:r>
              <a:rPr lang="zh-CN" altLang="en-US" dirty="0" smtClean="0"/>
              <a:t> </a:t>
            </a:r>
            <a:r>
              <a:rPr lang="en-US" altLang="zh-CN" dirty="0" smtClean="0"/>
              <a:t>networks</a:t>
            </a:r>
            <a:r>
              <a:rPr lang="zh-CN" altLang="en-US" dirty="0" smtClean="0"/>
              <a:t>. </a:t>
            </a:r>
            <a:r>
              <a:rPr lang="en-US" altLang="zh-CN" dirty="0" smtClean="0"/>
              <a:t>Then</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introduce</a:t>
            </a:r>
            <a:r>
              <a:rPr lang="zh-CN" altLang="en-US" dirty="0" smtClean="0"/>
              <a:t> </a:t>
            </a:r>
            <a:r>
              <a:rPr lang="en-US" altLang="zh-CN" dirty="0" smtClean="0"/>
              <a:t>how</a:t>
            </a:r>
            <a:r>
              <a:rPr lang="zh-CN" altLang="en-US" dirty="0" smtClean="0"/>
              <a:t> </a:t>
            </a:r>
            <a:r>
              <a:rPr lang="en-US" altLang="zh-CN" dirty="0" smtClean="0"/>
              <a:t>to</a:t>
            </a:r>
            <a:r>
              <a:rPr lang="zh-CN" altLang="en-US" dirty="0" smtClean="0"/>
              <a:t> </a:t>
            </a:r>
            <a:r>
              <a:rPr lang="en-US" altLang="zh-CN" dirty="0" smtClean="0"/>
              <a:t>learn</a:t>
            </a:r>
            <a:r>
              <a:rPr lang="zh-CN" altLang="en-US" dirty="0" smtClean="0"/>
              <a:t> </a:t>
            </a:r>
            <a:r>
              <a:rPr lang="en-US" altLang="zh-CN" dirty="0" smtClean="0"/>
              <a:t>extremely</a:t>
            </a:r>
            <a:r>
              <a:rPr lang="zh-CN" altLang="en-US" dirty="0" smtClean="0"/>
              <a:t> </a:t>
            </a:r>
            <a:r>
              <a:rPr lang="en-US" altLang="zh-CN" dirty="0" smtClean="0"/>
              <a:t>low-dimensional</a:t>
            </a:r>
            <a:r>
              <a:rPr lang="zh-CN" altLang="en-US" dirty="0" smtClean="0"/>
              <a:t>-</a:t>
            </a:r>
            <a:r>
              <a:rPr lang="en-US" altLang="zh-CN" dirty="0" smtClean="0"/>
              <a:t>representations,</a:t>
            </a:r>
            <a:r>
              <a:rPr lang="zh-CN" altLang="en-US" dirty="0" smtClean="0"/>
              <a:t> </a:t>
            </a:r>
            <a:r>
              <a:rPr lang="en-US" altLang="zh-CN" dirty="0" smtClean="0"/>
              <a:t>2D/3D</a:t>
            </a:r>
            <a:r>
              <a:rPr lang="zh-CN" altLang="en-US" dirty="0" smtClean="0"/>
              <a:t> </a:t>
            </a:r>
            <a:r>
              <a:rPr lang="en-US" altLang="zh-CN" dirty="0" smtClean="0"/>
              <a:t>representations</a:t>
            </a:r>
            <a:r>
              <a:rPr lang="zh-CN" altLang="en-US" dirty="0" smtClean="0"/>
              <a:t> </a:t>
            </a:r>
            <a:r>
              <a:rPr lang="en-US" altLang="zh-CN" dirty="0" smtClean="0"/>
              <a:t>for</a:t>
            </a:r>
            <a:r>
              <a:rPr lang="zh-CN" altLang="en-US" dirty="0" smtClean="0"/>
              <a:t> </a:t>
            </a:r>
            <a:r>
              <a:rPr lang="en-US" altLang="zh-CN" dirty="0" smtClean="0"/>
              <a:t>visualizing</a:t>
            </a:r>
            <a:r>
              <a:rPr lang="zh-CN" altLang="en-US" dirty="0" smtClean="0"/>
              <a:t> </a:t>
            </a:r>
            <a:r>
              <a:rPr lang="en-US" altLang="zh-CN" dirty="0" smtClean="0"/>
              <a:t>networks.</a:t>
            </a:r>
            <a:r>
              <a:rPr lang="zh-CN" altLang="en-US" dirty="0" smtClean="0"/>
              <a:t> </a:t>
            </a:r>
            <a:r>
              <a:rPr lang="en-US" altLang="zh-CN" dirty="0" smtClean="0"/>
              <a:t>Finally,</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discuss</a:t>
            </a:r>
            <a:r>
              <a:rPr lang="zh-CN" altLang="en-US" dirty="0" smtClean="0"/>
              <a:t> </a:t>
            </a:r>
            <a:r>
              <a:rPr lang="en-US" altLang="zh-CN" dirty="0" smtClean="0"/>
              <a:t>my</a:t>
            </a:r>
            <a:r>
              <a:rPr lang="zh-CN" altLang="en-US" dirty="0" smtClean="0"/>
              <a:t> </a:t>
            </a:r>
            <a:r>
              <a:rPr lang="en-US" altLang="zh-CN" dirty="0" smtClean="0"/>
              <a:t>future</a:t>
            </a:r>
            <a:r>
              <a:rPr lang="zh-CN" altLang="en-US" dirty="0" smtClean="0"/>
              <a:t> </a:t>
            </a:r>
            <a:r>
              <a:rPr lang="en-US" altLang="zh-CN" dirty="0" smtClean="0"/>
              <a:t>plans.</a:t>
            </a:r>
            <a:r>
              <a:rPr lang="zh-CN" altLang="en-US" dirty="0" smtClean="0"/>
              <a:t> </a:t>
            </a:r>
            <a:endParaRPr lang="en-US" dirty="0"/>
          </a:p>
        </p:txBody>
      </p:sp>
    </p:spTree>
    <p:extLst>
      <p:ext uri="{BB962C8B-B14F-4D97-AF65-F5344CB8AC3E}">
        <p14:creationId xmlns:p14="http://schemas.microsoft.com/office/powerpoint/2010/main" val="39329892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25000"/>
              </a:lnSpc>
              <a:spcBef>
                <a:spcPts val="0"/>
              </a:spcBef>
              <a:spcAft>
                <a:spcPts val="0"/>
              </a:spcAft>
              <a:buClrTx/>
              <a:buSzTx/>
              <a:buFontTx/>
              <a:buNone/>
              <a:tabLst/>
              <a:defRPr/>
            </a:pPr>
            <a:r>
              <a:rPr lang="en-US" baseline="0" dirty="0" smtClean="0"/>
              <a:t>Remember that the goal of node embedding in the first part is to learn effective feature representations for nodes, which are usually hundreds or thousands dimensions. The goal of network visualization is to learn extremely low-dimensional representations of nodes, for example, two or three dimensions so that we can visualize the networks in two or three dimensional spaces. </a:t>
            </a:r>
          </a:p>
          <a:p>
            <a:pPr marL="0" marR="0" indent="0" defTabSz="457200" eaLnBrk="1" fontAlgn="auto" latinLnBrk="0" hangingPunct="1">
              <a:lnSpc>
                <a:spcPct val="125000"/>
              </a:lnSpc>
              <a:spcBef>
                <a:spcPts val="0"/>
              </a:spcBef>
              <a:spcAft>
                <a:spcPts val="0"/>
              </a:spcAft>
              <a:buClrTx/>
              <a:buSzTx/>
              <a:buFontTx/>
              <a:buNone/>
              <a:tabLst/>
              <a:defRPr/>
            </a:pPr>
            <a:endParaRPr lang="en-US" altLang="zh-CN" baseline="0" dirty="0" smtClean="0"/>
          </a:p>
          <a:p>
            <a:pPr marL="0" marR="0" indent="0" defTabSz="457200" eaLnBrk="1" fontAlgn="auto" latinLnBrk="0" hangingPunct="1">
              <a:lnSpc>
                <a:spcPct val="125000"/>
              </a:lnSpc>
              <a:spcBef>
                <a:spcPts val="0"/>
              </a:spcBef>
              <a:spcAft>
                <a:spcPts val="0"/>
              </a:spcAft>
              <a:buClrTx/>
              <a:buSzTx/>
              <a:buFontTx/>
              <a:buNone/>
              <a:tabLst/>
              <a:defRPr/>
            </a:pPr>
            <a:r>
              <a:rPr lang="en-US" altLang="zh-CN" dirty="0" smtClean="0"/>
              <a:t>Since</a:t>
            </a:r>
            <a:r>
              <a:rPr lang="zh-CN" altLang="en-US" dirty="0" smtClean="0"/>
              <a:t> </a:t>
            </a:r>
            <a:r>
              <a:rPr lang="en-US" altLang="zh-CN" dirty="0" smtClean="0"/>
              <a:t>network</a:t>
            </a:r>
            <a:r>
              <a:rPr lang="zh-CN" altLang="en-US" dirty="0" smtClean="0"/>
              <a:t> </a:t>
            </a:r>
            <a:r>
              <a:rPr lang="en-US" altLang="zh-CN" dirty="0" smtClean="0"/>
              <a:t>is</a:t>
            </a:r>
            <a:r>
              <a:rPr lang="zh-CN" altLang="en-US" dirty="0" smtClean="0"/>
              <a:t> </a:t>
            </a:r>
            <a:r>
              <a:rPr lang="en-US" altLang="zh-CN" dirty="0" smtClean="0"/>
              <a:t>a</a:t>
            </a:r>
            <a:r>
              <a:rPr lang="zh-CN" altLang="en-US" dirty="0" smtClean="0"/>
              <a:t> </a:t>
            </a:r>
            <a:r>
              <a:rPr lang="en-US" altLang="zh-CN" dirty="0" smtClean="0"/>
              <a:t>very</a:t>
            </a:r>
            <a:r>
              <a:rPr lang="zh-CN" altLang="en-US" dirty="0" smtClean="0"/>
              <a:t> </a:t>
            </a:r>
            <a:r>
              <a:rPr lang="en-US" altLang="zh-CN" dirty="0" smtClean="0"/>
              <a:t>general</a:t>
            </a:r>
            <a:r>
              <a:rPr lang="zh-CN" altLang="en-US" dirty="0" smtClean="0"/>
              <a:t> </a:t>
            </a:r>
            <a:r>
              <a:rPr lang="en-US" altLang="zh-CN" dirty="0" smtClean="0"/>
              <a:t>data</a:t>
            </a:r>
            <a:r>
              <a:rPr lang="zh-CN" altLang="en-US" dirty="0" smtClean="0"/>
              <a:t> </a:t>
            </a:r>
            <a:r>
              <a:rPr lang="en-US" altLang="zh-CN" dirty="0" smtClean="0"/>
              <a:t>structure,</a:t>
            </a:r>
            <a:r>
              <a:rPr lang="zh-CN" altLang="en-US" dirty="0" smtClean="0"/>
              <a:t> </a:t>
            </a:r>
            <a:r>
              <a:rPr lang="en-US" altLang="zh-CN" dirty="0" smtClean="0"/>
              <a:t>we</a:t>
            </a:r>
            <a:r>
              <a:rPr lang="zh-CN" altLang="en-US" dirty="0" smtClean="0"/>
              <a:t> </a:t>
            </a:r>
            <a:r>
              <a:rPr lang="en-US" altLang="zh-CN" dirty="0" smtClean="0"/>
              <a:t>can</a:t>
            </a:r>
            <a:r>
              <a:rPr lang="zh-CN" altLang="en-US" dirty="0" smtClean="0"/>
              <a:t> </a:t>
            </a:r>
            <a:r>
              <a:rPr lang="en-US" altLang="zh-CN" dirty="0" smtClean="0"/>
              <a:t>use</a:t>
            </a:r>
            <a:r>
              <a:rPr lang="zh-CN" altLang="en-US" dirty="0" smtClean="0"/>
              <a:t> </a:t>
            </a:r>
            <a:r>
              <a:rPr lang="en-US" altLang="zh-CN" dirty="0" smtClean="0"/>
              <a:t>this</a:t>
            </a:r>
            <a:r>
              <a:rPr lang="zh-CN" altLang="en-US" dirty="0" smtClean="0"/>
              <a:t> </a:t>
            </a:r>
            <a:r>
              <a:rPr lang="en-US" altLang="zh-CN" dirty="0" smtClean="0"/>
              <a:t>to</a:t>
            </a:r>
            <a:r>
              <a:rPr lang="zh-CN" altLang="en-US" dirty="0" smtClean="0"/>
              <a:t> </a:t>
            </a:r>
            <a:r>
              <a:rPr lang="en-US" altLang="zh-CN" dirty="0" smtClean="0"/>
              <a:t>visualize</a:t>
            </a:r>
            <a:r>
              <a:rPr lang="zh-CN" altLang="en-US" dirty="0" smtClean="0"/>
              <a:t> </a:t>
            </a:r>
            <a:r>
              <a:rPr lang="en-US" altLang="zh-CN" dirty="0" smtClean="0"/>
              <a:t>any</a:t>
            </a:r>
            <a:r>
              <a:rPr lang="zh-CN" altLang="en-US" dirty="0" smtClean="0"/>
              <a:t> </a:t>
            </a:r>
            <a:r>
              <a:rPr lang="en-US" altLang="zh-CN" dirty="0" smtClean="0"/>
              <a:t>high-dimensional</a:t>
            </a:r>
            <a:r>
              <a:rPr lang="zh-CN" altLang="en-US" dirty="0" smtClean="0"/>
              <a:t> </a:t>
            </a:r>
            <a:r>
              <a:rPr lang="en-US" altLang="zh-CN" dirty="0" smtClean="0"/>
              <a:t>data</a:t>
            </a:r>
            <a:r>
              <a:rPr lang="zh-CN" altLang="en-US" dirty="0" smtClean="0"/>
              <a:t> </a:t>
            </a:r>
            <a:r>
              <a:rPr lang="en-US" altLang="zh-CN" dirty="0" smtClean="0"/>
              <a:t>by</a:t>
            </a:r>
            <a:r>
              <a:rPr lang="zh-CN" altLang="en-US" dirty="0" smtClean="0"/>
              <a:t> </a:t>
            </a:r>
            <a:r>
              <a:rPr lang="en-US" altLang="zh-CN" dirty="0" smtClean="0"/>
              <a:t>constructing</a:t>
            </a:r>
            <a:r>
              <a:rPr lang="zh-CN" altLang="en-US" dirty="0" smtClean="0"/>
              <a:t> </a:t>
            </a:r>
            <a:r>
              <a:rPr lang="en-US" altLang="zh-CN" dirty="0" smtClean="0"/>
              <a:t>a</a:t>
            </a:r>
            <a:r>
              <a:rPr lang="zh-CN" altLang="en-US" dirty="0" smtClean="0"/>
              <a:t> </a:t>
            </a:r>
            <a:r>
              <a:rPr lang="en-US" altLang="zh-CN" dirty="0" smtClean="0"/>
              <a:t>K-nearest</a:t>
            </a:r>
            <a:r>
              <a:rPr lang="zh-CN" altLang="en-US" dirty="0" smtClean="0"/>
              <a:t> </a:t>
            </a:r>
            <a:r>
              <a:rPr lang="en-US" altLang="zh-CN" dirty="0" smtClean="0"/>
              <a:t>neighbor</a:t>
            </a:r>
            <a:r>
              <a:rPr lang="zh-CN" altLang="en-US" dirty="0" smtClean="0"/>
              <a:t> </a:t>
            </a:r>
            <a:r>
              <a:rPr lang="en-US" altLang="zh-CN" dirty="0" smtClean="0"/>
              <a:t>graph</a:t>
            </a:r>
            <a:r>
              <a:rPr lang="zh-CN" altLang="en-US" dirty="0" smtClean="0"/>
              <a:t> </a:t>
            </a:r>
            <a:r>
              <a:rPr lang="en-US" altLang="zh-CN" dirty="0" smtClean="0"/>
              <a:t>from</a:t>
            </a:r>
            <a:r>
              <a:rPr lang="zh-CN" altLang="en-US" dirty="0" smtClean="0"/>
              <a:t> </a:t>
            </a:r>
            <a:r>
              <a:rPr lang="en-US" altLang="zh-CN" dirty="0" smtClean="0"/>
              <a:t>the</a:t>
            </a:r>
            <a:r>
              <a:rPr lang="zh-CN" altLang="en-US" dirty="0" smtClean="0"/>
              <a:t> </a:t>
            </a:r>
            <a:r>
              <a:rPr lang="en-US" altLang="zh-CN" dirty="0" smtClean="0"/>
              <a:t>data</a:t>
            </a:r>
            <a:r>
              <a:rPr lang="zh-CN" altLang="en-US" dirty="0" smtClean="0"/>
              <a:t> </a:t>
            </a:r>
            <a:r>
              <a:rPr lang="en-US" altLang="zh-CN" dirty="0" smtClean="0"/>
              <a:t>and</a:t>
            </a:r>
            <a:r>
              <a:rPr lang="zh-CN" altLang="en-US" dirty="0" smtClean="0"/>
              <a:t> </a:t>
            </a:r>
            <a:r>
              <a:rPr lang="en-US" altLang="zh-CN" dirty="0" smtClean="0"/>
              <a:t>then</a:t>
            </a:r>
            <a:r>
              <a:rPr lang="zh-CN" altLang="en-US" dirty="0" smtClean="0"/>
              <a:t> </a:t>
            </a:r>
            <a:r>
              <a:rPr lang="en-US" altLang="zh-CN" dirty="0" smtClean="0"/>
              <a:t>embed</a:t>
            </a:r>
            <a:r>
              <a:rPr lang="zh-CN" altLang="en-US" dirty="0" smtClean="0"/>
              <a:t> </a:t>
            </a:r>
            <a:r>
              <a:rPr lang="en-US" altLang="zh-CN" dirty="0" smtClean="0"/>
              <a:t>the</a:t>
            </a:r>
            <a:r>
              <a:rPr lang="zh-CN" altLang="en-US" dirty="0" smtClean="0"/>
              <a:t> </a:t>
            </a:r>
            <a:r>
              <a:rPr lang="en-US" altLang="zh-CN" dirty="0" smtClean="0"/>
              <a:t>K-NNG</a:t>
            </a:r>
            <a:r>
              <a:rPr lang="zh-CN" altLang="en-US" dirty="0" smtClean="0"/>
              <a:t> </a:t>
            </a:r>
            <a:r>
              <a:rPr lang="en-US" altLang="zh-CN" dirty="0" smtClean="0"/>
              <a:t>into</a:t>
            </a:r>
            <a:r>
              <a:rPr lang="zh-CN" altLang="en-US" dirty="0" smtClean="0"/>
              <a:t> </a:t>
            </a:r>
            <a:r>
              <a:rPr lang="en-US" altLang="zh-CN" dirty="0" smtClean="0"/>
              <a:t>two</a:t>
            </a:r>
            <a:r>
              <a:rPr lang="zh-CN" altLang="en-US" dirty="0" smtClean="0"/>
              <a:t>-</a:t>
            </a:r>
            <a:r>
              <a:rPr lang="en-US" altLang="zh-CN" dirty="0" smtClean="0"/>
              <a:t>dimensional</a:t>
            </a:r>
            <a:r>
              <a:rPr lang="zh-CN" altLang="en-US" dirty="0" smtClean="0"/>
              <a:t> </a:t>
            </a:r>
            <a:r>
              <a:rPr lang="en-US" altLang="zh-CN" dirty="0" smtClean="0"/>
              <a:t>space.</a:t>
            </a:r>
            <a:r>
              <a:rPr lang="en-US" altLang="zh-CN" baseline="0" dirty="0" smtClean="0"/>
              <a:t> </a:t>
            </a:r>
          </a:p>
          <a:p>
            <a:pPr marL="0" marR="0" indent="0" defTabSz="457200" eaLnBrk="1" fontAlgn="auto" latinLnBrk="0" hangingPunct="1">
              <a:lnSpc>
                <a:spcPct val="125000"/>
              </a:lnSpc>
              <a:spcBef>
                <a:spcPts val="0"/>
              </a:spcBef>
              <a:spcAft>
                <a:spcPts val="0"/>
              </a:spcAft>
              <a:buClrTx/>
              <a:buSzTx/>
              <a:buFontTx/>
              <a:buNone/>
              <a:tabLst/>
              <a:defRPr/>
            </a:pPr>
            <a:endParaRPr lang="en-US" altLang="zh-CN" baseline="0" dirty="0" smtClean="0"/>
          </a:p>
          <a:p>
            <a:pPr marL="0" marR="0" indent="0" defTabSz="457200" eaLnBrk="1" fontAlgn="auto" latinLnBrk="0" hangingPunct="1">
              <a:lnSpc>
                <a:spcPct val="125000"/>
              </a:lnSpc>
              <a:spcBef>
                <a:spcPts val="0"/>
              </a:spcBef>
              <a:spcAft>
                <a:spcPts val="0"/>
              </a:spcAft>
              <a:buClrTx/>
              <a:buSzTx/>
              <a:buFontTx/>
              <a:buNone/>
              <a:tabLst/>
              <a:defRPr/>
            </a:pPr>
            <a:r>
              <a:rPr lang="en-US" altLang="zh-CN" baseline="0" dirty="0" smtClean="0"/>
              <a:t>The two or three dimensions can be used for more advanced visualization techniques such as scatter plots, </a:t>
            </a:r>
            <a:r>
              <a:rPr lang="en-US" altLang="zh-CN" baseline="0" dirty="0" err="1" smtClean="0"/>
              <a:t>heatmaps</a:t>
            </a:r>
            <a:r>
              <a:rPr lang="en-US" altLang="zh-CN" baseline="0" dirty="0" smtClean="0"/>
              <a:t> and network diagrams, which help understand the networks and high-dimensional data.</a:t>
            </a:r>
          </a:p>
          <a:p>
            <a:pPr marL="0" marR="0" indent="0" defTabSz="457200" eaLnBrk="1" fontAlgn="auto" latinLnBrk="0" hangingPunct="1">
              <a:lnSpc>
                <a:spcPct val="125000"/>
              </a:lnSpc>
              <a:spcBef>
                <a:spcPts val="0"/>
              </a:spcBef>
              <a:spcAft>
                <a:spcPts val="0"/>
              </a:spcAft>
              <a:buClrTx/>
              <a:buSzTx/>
              <a:buFontTx/>
              <a:buNone/>
              <a:tabLst/>
              <a:defRPr/>
            </a:pPr>
            <a:endParaRPr lang="en-US" altLang="zh-CN" dirty="0" smtClean="0"/>
          </a:p>
        </p:txBody>
      </p:sp>
    </p:spTree>
    <p:extLst>
      <p:ext uri="{BB962C8B-B14F-4D97-AF65-F5344CB8AC3E}">
        <p14:creationId xmlns:p14="http://schemas.microsoft.com/office/powerpoint/2010/main" val="2429779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25000"/>
              </a:lnSpc>
              <a:spcBef>
                <a:spcPts val="0"/>
              </a:spcBef>
              <a:spcAft>
                <a:spcPts val="0"/>
              </a:spcAft>
              <a:buClrTx/>
              <a:buSzTx/>
              <a:buFontTx/>
              <a:buNone/>
              <a:tabLst/>
              <a:defRPr/>
            </a:pPr>
            <a:r>
              <a:rPr lang="en-US" dirty="0" smtClean="0"/>
              <a:t>In</a:t>
            </a:r>
            <a:r>
              <a:rPr lang="zh-CN" altLang="en-US" dirty="0" smtClean="0"/>
              <a:t> </a:t>
            </a:r>
            <a:r>
              <a:rPr lang="en-US" altLang="zh-CN" dirty="0" smtClean="0"/>
              <a:t>machine</a:t>
            </a:r>
            <a:r>
              <a:rPr lang="zh-CN" altLang="en-US" dirty="0" smtClean="0"/>
              <a:t> </a:t>
            </a:r>
            <a:r>
              <a:rPr lang="en-US" altLang="zh-CN" dirty="0" smtClean="0"/>
              <a:t>learning</a:t>
            </a:r>
            <a:r>
              <a:rPr lang="zh-CN" altLang="en-US" dirty="0" smtClean="0"/>
              <a:t> </a:t>
            </a:r>
            <a:r>
              <a:rPr lang="en-US" altLang="zh-CN" dirty="0" smtClean="0"/>
              <a:t>literature,</a:t>
            </a:r>
            <a:r>
              <a:rPr lang="zh-CN" altLang="en-US" dirty="0" smtClean="0"/>
              <a:t> </a:t>
            </a:r>
            <a:r>
              <a:rPr lang="en-US" altLang="zh-CN" dirty="0" smtClean="0"/>
              <a:t>the</a:t>
            </a:r>
            <a:r>
              <a:rPr lang="zh-CN" altLang="en-US" dirty="0" smtClean="0"/>
              <a:t> </a:t>
            </a:r>
            <a:r>
              <a:rPr lang="en-US" altLang="zh-CN" dirty="0" smtClean="0"/>
              <a:t>state-of-the</a:t>
            </a:r>
            <a:r>
              <a:rPr lang="zh-CN" altLang="en-US" dirty="0" smtClean="0"/>
              <a:t>-</a:t>
            </a:r>
            <a:r>
              <a:rPr lang="en-US" altLang="zh-CN" dirty="0" smtClean="0"/>
              <a:t>art</a:t>
            </a:r>
            <a:r>
              <a:rPr lang="zh-CN" altLang="en-US" dirty="0" smtClean="0"/>
              <a:t> </a:t>
            </a:r>
            <a:r>
              <a:rPr lang="en-US" altLang="zh-CN" dirty="0" smtClean="0"/>
              <a:t>approach</a:t>
            </a:r>
            <a:r>
              <a:rPr lang="zh-CN" altLang="en-US" dirty="0" smtClean="0"/>
              <a:t> </a:t>
            </a:r>
            <a:r>
              <a:rPr lang="en-US" altLang="zh-CN" dirty="0" smtClean="0"/>
              <a:t>for</a:t>
            </a:r>
            <a:r>
              <a:rPr lang="zh-CN" altLang="en-US" dirty="0" smtClean="0"/>
              <a:t> </a:t>
            </a:r>
            <a:r>
              <a:rPr lang="en-US" altLang="zh-CN" dirty="0" smtClean="0"/>
              <a:t>visualizing</a:t>
            </a:r>
            <a:r>
              <a:rPr lang="zh-CN" altLang="en-US" dirty="0" smtClean="0"/>
              <a:t> </a:t>
            </a:r>
            <a:r>
              <a:rPr lang="en-US" altLang="zh-CN" dirty="0" smtClean="0"/>
              <a:t>networks and high-dimensional</a:t>
            </a:r>
            <a:r>
              <a:rPr lang="zh-CN" altLang="en-US" dirty="0" smtClean="0"/>
              <a:t> </a:t>
            </a:r>
            <a:r>
              <a:rPr lang="en-US" altLang="zh-CN" dirty="0" smtClean="0"/>
              <a:t>data</a:t>
            </a:r>
            <a:r>
              <a:rPr lang="zh-CN" altLang="en-US" dirty="0" smtClean="0"/>
              <a:t> </a:t>
            </a:r>
            <a:r>
              <a:rPr lang="en-US" altLang="zh-CN" dirty="0" smtClean="0"/>
              <a:t>is</a:t>
            </a:r>
            <a:r>
              <a:rPr lang="zh-CN" altLang="en-US" dirty="0" smtClean="0"/>
              <a:t> </a:t>
            </a:r>
            <a:r>
              <a:rPr lang="en-US" altLang="zh-CN" dirty="0" smtClean="0"/>
              <a:t>t-SNE,</a:t>
            </a:r>
            <a:r>
              <a:rPr lang="zh-CN" altLang="en-US" dirty="0" smtClean="0"/>
              <a:t> </a:t>
            </a:r>
            <a:r>
              <a:rPr lang="en-US" altLang="zh-CN" dirty="0" smtClean="0"/>
              <a:t> which</a:t>
            </a:r>
            <a:r>
              <a:rPr lang="en-US" altLang="zh-CN" baseline="0" dirty="0" smtClean="0"/>
              <a:t> is proposed by Geoffrey Hinton and his post-doc Maarten. t-SNE has been used to visualize many different types of high-dimensional data. It is now used in </a:t>
            </a:r>
            <a:r>
              <a:rPr lang="en-US" altLang="zh-CN" baseline="0" dirty="0" err="1" smtClean="0"/>
              <a:t>Tensorflow</a:t>
            </a:r>
            <a:r>
              <a:rPr lang="en-US" altLang="zh-CN" baseline="0" dirty="0" smtClean="0"/>
              <a:t> for visualizing the representations learned by deep neural networks, which are usually hundreds or thousands </a:t>
            </a:r>
            <a:r>
              <a:rPr lang="en-US" altLang="zh-CN" baseline="0" dirty="0" err="1" smtClean="0"/>
              <a:t>dimensioons</a:t>
            </a:r>
            <a:r>
              <a:rPr lang="en-US" altLang="zh-CN" baseline="0" dirty="0" smtClean="0"/>
              <a:t>.</a:t>
            </a:r>
            <a:endParaRPr lang="en-US" altLang="zh-CN" dirty="0" smtClean="0"/>
          </a:p>
        </p:txBody>
      </p:sp>
    </p:spTree>
    <p:extLst>
      <p:ext uri="{BB962C8B-B14F-4D97-AF65-F5344CB8AC3E}">
        <p14:creationId xmlns:p14="http://schemas.microsoft.com/office/powerpoint/2010/main" val="12739703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see that t-SNE has several limitations</a:t>
            </a:r>
            <a:r>
              <a:rPr lang="en-US" baseline="0" dirty="0" smtClean="0"/>
              <a:t> to scale up to very large data. In the stage of K-NNG construction and graph layout, the complexity </a:t>
            </a:r>
            <a:r>
              <a:rPr lang="en-US" baseline="0" dirty="0" err="1" smtClean="0"/>
              <a:t>w.r.t</a:t>
            </a:r>
            <a:r>
              <a:rPr lang="en-US" baseline="0" dirty="0" smtClean="0"/>
              <a:t>. the number of data point N is N log N, which can </a:t>
            </a:r>
            <a:r>
              <a:rPr lang="en-US" baseline="0" dirty="0" err="1" smtClean="0"/>
              <a:t>ber</a:t>
            </a:r>
            <a:r>
              <a:rPr lang="en-US" baseline="0" dirty="0" smtClean="0"/>
              <a:t> …</a:t>
            </a:r>
          </a:p>
          <a:p>
            <a:r>
              <a:rPr lang="en-US" baseline="0" dirty="0" smtClean="0"/>
              <a:t>Besides, in </a:t>
            </a:r>
            <a:r>
              <a:rPr lang="en-US" baseline="0" dirty="0" err="1" smtClean="0"/>
              <a:t>practive</a:t>
            </a:r>
            <a:r>
              <a:rPr lang="en-US" baseline="0" dirty="0" smtClean="0"/>
              <a:t>, we found that parameters of </a:t>
            </a:r>
            <a:r>
              <a:rPr lang="en-US" baseline="0" dirty="0" err="1" smtClean="0"/>
              <a:t>t_SNE</a:t>
            </a:r>
            <a:r>
              <a:rPr lang="en-US" baseline="0" dirty="0" smtClean="0"/>
              <a:t> are very </a:t>
            </a:r>
            <a:r>
              <a:rPr lang="en-US" baseline="0" dirty="0" err="1" smtClean="0"/>
              <a:t>sensitve</a:t>
            </a:r>
            <a:r>
              <a:rPr lang="en-US" baseline="0" dirty="0" smtClean="0"/>
              <a:t>. And it is very time consuming to find an </a:t>
            </a:r>
            <a:r>
              <a:rPr lang="en-US" baseline="0" dirty="0" err="1" smtClean="0"/>
              <a:t>optmual</a:t>
            </a:r>
            <a:r>
              <a:rPr lang="en-US" baseline="0" dirty="0" smtClean="0"/>
              <a:t> </a:t>
            </a:r>
            <a:r>
              <a:rPr lang="en-US" baseline="0" dirty="0" err="1" smtClean="0"/>
              <a:t>paramter</a:t>
            </a:r>
            <a:r>
              <a:rPr lang="en-US" baseline="0" dirty="0" smtClean="0"/>
              <a:t> when the data becomes large …</a:t>
            </a:r>
          </a:p>
          <a:p>
            <a:endParaRPr lang="en-US" dirty="0"/>
          </a:p>
        </p:txBody>
      </p:sp>
    </p:spTree>
    <p:extLst>
      <p:ext uri="{BB962C8B-B14F-4D97-AF65-F5344CB8AC3E}">
        <p14:creationId xmlns:p14="http://schemas.microsoft.com/office/powerpoint/2010/main" val="1273970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propose a new visualization technique called </a:t>
            </a:r>
            <a:r>
              <a:rPr lang="en-US" baseline="0" dirty="0" err="1" smtClean="0"/>
              <a:t>LargeVis</a:t>
            </a:r>
            <a:r>
              <a:rPr lang="en-US" baseline="0" dirty="0" smtClean="0"/>
              <a:t> for visualizing</a:t>
            </a:r>
            <a:r>
              <a:rPr lang="zh-CN" altLang="en-US" baseline="0" dirty="0" smtClean="0"/>
              <a:t> </a:t>
            </a:r>
            <a:r>
              <a:rPr lang="en-US" baseline="0" dirty="0" smtClean="0"/>
              <a:t>large-scale and high-dimensional data. It enjoys a very efficient approach for K-nearest neighbor graph construction, which is thirty times faster than t-SNE on three million data points. It also has a better time-accuracy tradeoff.  </a:t>
            </a:r>
            <a:r>
              <a:rPr lang="en-US" baseline="0" dirty="0" err="1" smtClean="0"/>
              <a:t>LargeVis</a:t>
            </a:r>
            <a:r>
              <a:rPr lang="en-US" baseline="0" dirty="0" smtClean="0"/>
              <a:t> has a very efficient approach for graph visualization, the complexity of which is linear to the number of data points. On three million data points, it is seven times faster than t-SNE. The visualizations generated by </a:t>
            </a:r>
            <a:r>
              <a:rPr lang="en-US" baseline="0" dirty="0" err="1" smtClean="0"/>
              <a:t>LargeVis</a:t>
            </a:r>
            <a:r>
              <a:rPr lang="en-US" baseline="0" dirty="0" smtClean="0"/>
              <a:t> are also more effective. Besides, the parameters of </a:t>
            </a:r>
            <a:r>
              <a:rPr lang="en-US" baseline="0" dirty="0" err="1" smtClean="0"/>
              <a:t>LargeVis</a:t>
            </a:r>
            <a:r>
              <a:rPr lang="en-US" baseline="0" dirty="0" smtClean="0"/>
              <a:t> are very stable across different sets.</a:t>
            </a:r>
          </a:p>
          <a:p>
            <a:endParaRPr lang="en-US" baseline="0" dirty="0" smtClean="0"/>
          </a:p>
          <a:p>
            <a:endParaRPr lang="en-US" baseline="0" dirty="0" smtClean="0"/>
          </a:p>
        </p:txBody>
      </p:sp>
    </p:spTree>
    <p:extLst>
      <p:ext uri="{BB962C8B-B14F-4D97-AF65-F5344CB8AC3E}">
        <p14:creationId xmlns:p14="http://schemas.microsoft.com/office/powerpoint/2010/main" val="3517894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25000"/>
              </a:lnSpc>
              <a:spcBef>
                <a:spcPts val="0"/>
              </a:spcBef>
              <a:spcAft>
                <a:spcPts val="0"/>
              </a:spcAft>
              <a:buClrTx/>
              <a:buSzTx/>
              <a:buFontTx/>
              <a:buNone/>
              <a:tabLst/>
              <a:defRPr/>
            </a:pPr>
            <a:r>
              <a:rPr lang="en-US" b="1" baseline="0" dirty="0" smtClean="0"/>
              <a:t>Visualizing</a:t>
            </a:r>
            <a:r>
              <a:rPr lang="zh-CN" altLang="en-US" b="1" baseline="0" dirty="0" smtClean="0"/>
              <a:t> </a:t>
            </a:r>
            <a:r>
              <a:rPr lang="en-US" altLang="zh-CN" b="1" baseline="0" dirty="0" smtClean="0"/>
              <a:t>high-dimensional</a:t>
            </a:r>
            <a:r>
              <a:rPr lang="zh-CN" altLang="en-US" b="1" baseline="0" dirty="0" smtClean="0"/>
              <a:t> </a:t>
            </a:r>
            <a:r>
              <a:rPr lang="en-US" altLang="zh-CN" b="1" baseline="0" dirty="0" smtClean="0"/>
              <a:t>data</a:t>
            </a:r>
            <a:r>
              <a:rPr lang="zh-CN" altLang="en-US" b="1" baseline="0" dirty="0" smtClean="0"/>
              <a:t> </a:t>
            </a:r>
            <a:r>
              <a:rPr lang="en-US" altLang="zh-CN" b="1" baseline="0" dirty="0" smtClean="0"/>
              <a:t>is</a:t>
            </a:r>
            <a:r>
              <a:rPr lang="zh-CN" altLang="en-US" b="1" baseline="0" dirty="0" smtClean="0"/>
              <a:t> </a:t>
            </a:r>
            <a:r>
              <a:rPr lang="en-US" altLang="zh-CN" b="1" baseline="0" dirty="0" smtClean="0"/>
              <a:t>very</a:t>
            </a:r>
            <a:r>
              <a:rPr lang="zh-CN" altLang="en-US" b="1" baseline="0" dirty="0" smtClean="0"/>
              <a:t> </a:t>
            </a:r>
            <a:r>
              <a:rPr lang="en-US" altLang="zh-CN" b="1" baseline="0" dirty="0" smtClean="0"/>
              <a:t>important</a:t>
            </a:r>
            <a:r>
              <a:rPr lang="zh-CN" altLang="en-US" b="1" baseline="0" dirty="0" smtClean="0"/>
              <a:t> </a:t>
            </a:r>
            <a:r>
              <a:rPr lang="en-US" altLang="zh-CN" b="1" baseline="0" dirty="0" smtClean="0"/>
              <a:t>because</a:t>
            </a:r>
            <a:r>
              <a:rPr lang="zh-CN" altLang="en-US" b="1" baseline="0" dirty="0" smtClean="0"/>
              <a:t> </a:t>
            </a:r>
            <a:r>
              <a:rPr lang="en-US" altLang="zh-CN" b="1" baseline="0" dirty="0" smtClean="0"/>
              <a:t>the</a:t>
            </a:r>
            <a:r>
              <a:rPr lang="zh-CN" altLang="en-US" b="1" baseline="0" dirty="0" smtClean="0"/>
              <a:t> </a:t>
            </a:r>
            <a:r>
              <a:rPr lang="en-US" altLang="zh-CN" b="1" baseline="0" dirty="0" smtClean="0"/>
              <a:t>visualization</a:t>
            </a:r>
            <a:r>
              <a:rPr lang="zh-CN" altLang="en-US" b="1" baseline="0" dirty="0" smtClean="0"/>
              <a:t> </a:t>
            </a:r>
            <a:r>
              <a:rPr lang="en-US" altLang="zh-CN" b="1" baseline="0" dirty="0" smtClean="0"/>
              <a:t>is</a:t>
            </a:r>
            <a:r>
              <a:rPr lang="zh-CN" altLang="en-US" b="1" baseline="0" dirty="0" smtClean="0"/>
              <a:t> </a:t>
            </a:r>
            <a:r>
              <a:rPr lang="en-US" altLang="zh-CN" b="1" baseline="0" dirty="0" smtClean="0"/>
              <a:t>able</a:t>
            </a:r>
            <a:r>
              <a:rPr lang="zh-CN" altLang="en-US" b="1" baseline="0" dirty="0" smtClean="0"/>
              <a:t> </a:t>
            </a:r>
            <a:r>
              <a:rPr lang="en-US" altLang="zh-CN" b="1" baseline="0" dirty="0" smtClean="0"/>
              <a:t>to</a:t>
            </a:r>
            <a:r>
              <a:rPr lang="zh-CN" altLang="en-US" b="1" baseline="0" dirty="0" smtClean="0"/>
              <a:t> </a:t>
            </a:r>
            <a:r>
              <a:rPr lang="en-US" altLang="zh-CN" b="1" baseline="0" dirty="0" smtClean="0"/>
              <a:t>intuitively</a:t>
            </a:r>
            <a:r>
              <a:rPr lang="zh-CN" altLang="en-US" b="1" baseline="0" dirty="0" smtClean="0"/>
              <a:t> </a:t>
            </a:r>
            <a:r>
              <a:rPr lang="en-US" altLang="zh-CN" b="1" baseline="0" dirty="0" smtClean="0"/>
              <a:t>show</a:t>
            </a:r>
            <a:r>
              <a:rPr lang="zh-CN" altLang="en-US" b="1" baseline="0" dirty="0" smtClean="0"/>
              <a:t> </a:t>
            </a:r>
            <a:r>
              <a:rPr lang="en-US" altLang="zh-CN" b="1" baseline="0" dirty="0" smtClean="0"/>
              <a:t>the</a:t>
            </a:r>
            <a:r>
              <a:rPr lang="zh-CN" altLang="en-US" b="1" baseline="0" dirty="0" smtClean="0"/>
              <a:t> </a:t>
            </a:r>
            <a:r>
              <a:rPr lang="en-US" altLang="zh-CN" b="1" baseline="0" dirty="0" smtClean="0"/>
              <a:t>global</a:t>
            </a:r>
            <a:r>
              <a:rPr lang="zh-CN" altLang="en-US" b="1" baseline="0" dirty="0" smtClean="0"/>
              <a:t> </a:t>
            </a:r>
            <a:r>
              <a:rPr lang="en-US" altLang="zh-CN" b="1" baseline="0" dirty="0" smtClean="0"/>
              <a:t>structure</a:t>
            </a:r>
            <a:r>
              <a:rPr lang="zh-CN" altLang="en-US" b="1" baseline="0" dirty="0" smtClean="0"/>
              <a:t> </a:t>
            </a:r>
            <a:r>
              <a:rPr lang="en-US" altLang="zh-CN" b="1" baseline="0" dirty="0" smtClean="0"/>
              <a:t>of</a:t>
            </a:r>
            <a:r>
              <a:rPr lang="zh-CN" altLang="en-US" b="1" baseline="0" dirty="0" smtClean="0"/>
              <a:t> </a:t>
            </a:r>
            <a:r>
              <a:rPr lang="en-US" altLang="zh-CN" b="1" baseline="0" dirty="0" smtClean="0"/>
              <a:t>the</a:t>
            </a:r>
            <a:r>
              <a:rPr lang="zh-CN" altLang="en-US" b="1" baseline="0" dirty="0" smtClean="0"/>
              <a:t> </a:t>
            </a:r>
            <a:r>
              <a:rPr lang="en-US" altLang="zh-CN" b="1" baseline="0" dirty="0" smtClean="0"/>
              <a:t>data,</a:t>
            </a:r>
            <a:r>
              <a:rPr lang="zh-CN" altLang="en-US" b="1" baseline="0" dirty="0" smtClean="0"/>
              <a:t> </a:t>
            </a:r>
            <a:r>
              <a:rPr lang="en-US" altLang="zh-CN" b="1" baseline="0" dirty="0" smtClean="0"/>
              <a:t>helping</a:t>
            </a:r>
            <a:r>
              <a:rPr lang="zh-CN" altLang="en-US" b="1" baseline="0" dirty="0" smtClean="0"/>
              <a:t> </a:t>
            </a:r>
            <a:r>
              <a:rPr lang="en-US" altLang="zh-CN" b="1" baseline="0" dirty="0" smtClean="0"/>
              <a:t>us</a:t>
            </a:r>
            <a:r>
              <a:rPr lang="zh-CN" altLang="en-US" b="1" baseline="0" dirty="0" smtClean="0"/>
              <a:t> </a:t>
            </a:r>
            <a:r>
              <a:rPr lang="en-US" altLang="zh-CN" b="1" baseline="0" dirty="0" smtClean="0"/>
              <a:t>answer</a:t>
            </a:r>
            <a:r>
              <a:rPr lang="zh-CN" altLang="en-US" b="1" baseline="0" dirty="0" smtClean="0"/>
              <a:t> </a:t>
            </a:r>
            <a:r>
              <a:rPr lang="en-US" altLang="zh-CN" b="1" baseline="0" dirty="0" smtClean="0"/>
              <a:t>many</a:t>
            </a:r>
            <a:r>
              <a:rPr lang="zh-CN" altLang="en-US" b="1" baseline="0" dirty="0" smtClean="0"/>
              <a:t> </a:t>
            </a:r>
            <a:r>
              <a:rPr lang="en-US" altLang="zh-CN" b="1" baseline="0" dirty="0" smtClean="0"/>
              <a:t>questions</a:t>
            </a:r>
            <a:r>
              <a:rPr lang="zh-CN" altLang="en-US" b="1" baseline="0" dirty="0" smtClean="0"/>
              <a:t> </a:t>
            </a:r>
            <a:r>
              <a:rPr lang="en-US" altLang="zh-CN" b="1" baseline="0" dirty="0" smtClean="0"/>
              <a:t>that</a:t>
            </a:r>
            <a:r>
              <a:rPr lang="zh-CN" altLang="en-US" b="1" baseline="0" dirty="0" smtClean="0"/>
              <a:t> </a:t>
            </a:r>
            <a:r>
              <a:rPr lang="en-US" altLang="zh-CN" b="1" baseline="0" dirty="0" smtClean="0"/>
              <a:t>would</a:t>
            </a:r>
            <a:r>
              <a:rPr lang="zh-CN" altLang="en-US" b="1" baseline="0" dirty="0" smtClean="0"/>
              <a:t> </a:t>
            </a:r>
            <a:r>
              <a:rPr lang="en-US" altLang="zh-CN" b="1" baseline="0" dirty="0" smtClean="0"/>
              <a:t>not</a:t>
            </a:r>
            <a:r>
              <a:rPr lang="zh-CN" altLang="en-US" b="1" baseline="0" dirty="0" smtClean="0"/>
              <a:t> </a:t>
            </a:r>
            <a:r>
              <a:rPr lang="en-US" altLang="zh-CN" b="1" baseline="0" dirty="0" smtClean="0"/>
              <a:t>be</a:t>
            </a:r>
            <a:r>
              <a:rPr lang="zh-CN" altLang="en-US" b="1" baseline="0" dirty="0" smtClean="0"/>
              <a:t> </a:t>
            </a:r>
            <a:r>
              <a:rPr lang="en-US" altLang="zh-CN" b="1" baseline="0" dirty="0" smtClean="0"/>
              <a:t>possible</a:t>
            </a:r>
            <a:r>
              <a:rPr lang="zh-CN" altLang="en-US" b="1" baseline="0" dirty="0" smtClean="0"/>
              <a:t> </a:t>
            </a:r>
            <a:r>
              <a:rPr lang="en-US" altLang="zh-CN" b="1" baseline="0" dirty="0" smtClean="0"/>
              <a:t>without</a:t>
            </a:r>
            <a:r>
              <a:rPr lang="zh-CN" altLang="en-US" b="1" baseline="0" dirty="0" smtClean="0"/>
              <a:t> </a:t>
            </a:r>
            <a:r>
              <a:rPr lang="en-US" altLang="zh-CN" b="1" baseline="0" dirty="0" smtClean="0"/>
              <a:t>the</a:t>
            </a:r>
            <a:r>
              <a:rPr lang="zh-CN" altLang="en-US" b="1" baseline="0" dirty="0" smtClean="0"/>
              <a:t> </a:t>
            </a:r>
            <a:r>
              <a:rPr lang="en-US" altLang="zh-CN" b="1" baseline="0" dirty="0" smtClean="0"/>
              <a:t>visualization.</a:t>
            </a:r>
            <a:r>
              <a:rPr lang="zh-CN" altLang="en-US" b="1" baseline="0" dirty="0" smtClean="0"/>
              <a:t>  </a:t>
            </a:r>
            <a:r>
              <a:rPr lang="en-US" altLang="zh-CN" b="1" baseline="0" dirty="0" smtClean="0"/>
              <a:t>For</a:t>
            </a:r>
            <a:r>
              <a:rPr lang="zh-CN" altLang="en-US" b="1" baseline="0" dirty="0" smtClean="0"/>
              <a:t> </a:t>
            </a:r>
            <a:r>
              <a:rPr lang="en-US" altLang="zh-CN" b="1" baseline="0" dirty="0" smtClean="0"/>
              <a:t>example,</a:t>
            </a:r>
            <a:r>
              <a:rPr lang="zh-CN" altLang="en-US" b="1" baseline="0" dirty="0" smtClean="0"/>
              <a:t> </a:t>
            </a:r>
            <a:r>
              <a:rPr lang="en-US" altLang="zh-CN" b="1" baseline="0" dirty="0" smtClean="0"/>
              <a:t>if</a:t>
            </a:r>
            <a:r>
              <a:rPr lang="zh-CN" altLang="en-US" b="1" baseline="0" dirty="0" smtClean="0"/>
              <a:t> </a:t>
            </a:r>
            <a:r>
              <a:rPr lang="en-US" altLang="zh-CN" b="1" baseline="0" dirty="0" smtClean="0"/>
              <a:t>I</a:t>
            </a:r>
            <a:r>
              <a:rPr lang="zh-CN" altLang="en-US" b="1" baseline="0" dirty="0" smtClean="0"/>
              <a:t> </a:t>
            </a:r>
            <a:r>
              <a:rPr lang="en-US" altLang="zh-CN" b="1" baseline="0" dirty="0" smtClean="0"/>
              <a:t>ask</a:t>
            </a:r>
            <a:r>
              <a:rPr lang="zh-CN" altLang="en-US" b="1" baseline="0" dirty="0" smtClean="0"/>
              <a:t> </a:t>
            </a:r>
            <a:r>
              <a:rPr lang="en-US" altLang="zh-CN" b="1" baseline="0" dirty="0" smtClean="0"/>
              <a:t>you</a:t>
            </a:r>
            <a:r>
              <a:rPr lang="zh-CN" altLang="en-US" b="1" baseline="0" dirty="0" smtClean="0"/>
              <a:t> </a:t>
            </a:r>
            <a:r>
              <a:rPr lang="en-US" altLang="zh-CN" b="1" baseline="0" dirty="0" smtClean="0"/>
              <a:t>a</a:t>
            </a:r>
            <a:r>
              <a:rPr lang="zh-CN" altLang="en-US" b="1" baseline="0" dirty="0" smtClean="0"/>
              <a:t> </a:t>
            </a:r>
            <a:r>
              <a:rPr lang="en-US" altLang="zh-CN" b="1" baseline="0" dirty="0" smtClean="0"/>
              <a:t>question</a:t>
            </a:r>
            <a:r>
              <a:rPr lang="zh-CN" altLang="en-US" b="1" baseline="0" dirty="0" smtClean="0"/>
              <a:t> </a:t>
            </a:r>
            <a:r>
              <a:rPr lang="en-US" altLang="zh-CN" b="1" baseline="0" dirty="0" smtClean="0"/>
              <a:t>“where</a:t>
            </a:r>
            <a:r>
              <a:rPr lang="zh-CN" altLang="en-US" b="1" baseline="0" dirty="0" smtClean="0"/>
              <a:t> </a:t>
            </a:r>
            <a:r>
              <a:rPr lang="en-US" b="1" baseline="0" dirty="0" smtClean="0"/>
              <a:t>do you think computer science locates in the map of all sciences</a:t>
            </a:r>
            <a:r>
              <a:rPr lang="en-US" altLang="zh-CN" b="1" baseline="0" dirty="0" smtClean="0"/>
              <a:t>?</a:t>
            </a:r>
            <a:r>
              <a:rPr lang="en-US" b="1" baseline="0" dirty="0" smtClean="0"/>
              <a:t>”</a:t>
            </a:r>
            <a:r>
              <a:rPr lang="zh-CN" altLang="en-US" b="1" baseline="0" dirty="0" smtClean="0"/>
              <a:t> </a:t>
            </a:r>
            <a:r>
              <a:rPr lang="en-US" altLang="zh-CN" b="1" baseline="0" dirty="0" smtClean="0"/>
              <a:t>You</a:t>
            </a:r>
            <a:r>
              <a:rPr lang="zh-CN" altLang="en-US" b="1" baseline="0" dirty="0" smtClean="0"/>
              <a:t> </a:t>
            </a:r>
            <a:r>
              <a:rPr lang="en-US" altLang="zh-CN" b="1" baseline="0" dirty="0" smtClean="0"/>
              <a:t>may</a:t>
            </a:r>
            <a:r>
              <a:rPr lang="zh-CN" altLang="en-US" b="1" baseline="0" dirty="0" smtClean="0"/>
              <a:t> </a:t>
            </a:r>
            <a:r>
              <a:rPr lang="en-US" altLang="zh-CN" b="1" baseline="0" dirty="0" smtClean="0"/>
              <a:t>have</a:t>
            </a:r>
            <a:r>
              <a:rPr lang="zh-CN" altLang="en-US" b="1" baseline="0" dirty="0" smtClean="0"/>
              <a:t> </a:t>
            </a:r>
            <a:r>
              <a:rPr lang="en-US" altLang="zh-CN" b="1" baseline="0" dirty="0" smtClean="0"/>
              <a:t>no</a:t>
            </a:r>
            <a:r>
              <a:rPr lang="zh-CN" altLang="en-US" b="1" baseline="0" dirty="0" smtClean="0"/>
              <a:t> </a:t>
            </a:r>
            <a:r>
              <a:rPr lang="en-US" altLang="zh-CN" b="1" baseline="0" dirty="0" smtClean="0"/>
              <a:t>idea.</a:t>
            </a:r>
            <a:r>
              <a:rPr lang="zh-CN" altLang="en-US" b="1" baseline="0" dirty="0" smtClean="0"/>
              <a:t> </a:t>
            </a:r>
            <a:r>
              <a:rPr lang="en-US" altLang="zh-CN" b="1" baseline="0" dirty="0" smtClean="0"/>
              <a:t>We</a:t>
            </a:r>
            <a:r>
              <a:rPr lang="zh-CN" altLang="en-US" b="1" baseline="0" dirty="0" smtClean="0"/>
              <a:t> </a:t>
            </a:r>
            <a:r>
              <a:rPr lang="en-US" altLang="zh-CN" b="1" baseline="0" dirty="0" smtClean="0"/>
              <a:t>can</a:t>
            </a:r>
            <a:r>
              <a:rPr lang="zh-CN" altLang="en-US" b="1" baseline="0" dirty="0" smtClean="0"/>
              <a:t> </a:t>
            </a:r>
            <a:r>
              <a:rPr lang="en-US" altLang="zh-CN" b="1" baseline="0" dirty="0" smtClean="0"/>
              <a:t>answer</a:t>
            </a:r>
            <a:r>
              <a:rPr lang="zh-CN" altLang="en-US" b="1" baseline="0" dirty="0" smtClean="0"/>
              <a:t> </a:t>
            </a:r>
            <a:r>
              <a:rPr lang="en-US" altLang="zh-CN" b="1" baseline="0" dirty="0" smtClean="0"/>
              <a:t>this</a:t>
            </a:r>
            <a:r>
              <a:rPr lang="zh-CN" altLang="en-US" b="1" baseline="0" dirty="0" smtClean="0"/>
              <a:t> </a:t>
            </a:r>
            <a:r>
              <a:rPr lang="en-US" altLang="zh-CN" b="0" baseline="0" dirty="0" smtClean="0"/>
              <a:t>question</a:t>
            </a:r>
            <a:r>
              <a:rPr lang="zh-CN" altLang="en-US" b="0" baseline="0" dirty="0" smtClean="0"/>
              <a:t> </a:t>
            </a:r>
            <a:r>
              <a:rPr lang="en-US" altLang="zh-CN" b="1" baseline="0" dirty="0" smtClean="0"/>
              <a:t>with a visualization – a visualization that maps 10 million scientific papers in one slide. Every data point is a paper, and papers from the same domains form clusters. Every color represents a field. Where is computer science? Over here, pretty central, which is great. It is close to mathematics, physics, and economics. Beside them we can also see big clusters that correspond to biology, chemistry, and medicine, which are close to each other. </a:t>
            </a:r>
            <a:endParaRPr lang="en-US" b="1" baseline="0" dirty="0" smtClean="0"/>
          </a:p>
          <a:p>
            <a:endParaRPr lang="en-US" altLang="zh-CN" baseline="0" dirty="0" smtClean="0"/>
          </a:p>
          <a:p>
            <a:endParaRPr lang="en-US" altLang="zh-CN" baseline="0" dirty="0" smtClean="0"/>
          </a:p>
          <a:p>
            <a:endParaRPr lang="en-US" altLang="zh-CN" baseline="0" dirty="0" smtClean="0"/>
          </a:p>
        </p:txBody>
      </p:sp>
    </p:spTree>
    <p:extLst>
      <p:ext uri="{BB962C8B-B14F-4D97-AF65-F5344CB8AC3E}">
        <p14:creationId xmlns:p14="http://schemas.microsoft.com/office/powerpoint/2010/main" val="2492102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012233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We can also take a closer look and</a:t>
            </a:r>
            <a:r>
              <a:rPr lang="en-US" b="1" baseline="0" dirty="0" smtClean="0"/>
              <a:t> compare two fields. Here we compare the papers in computer science and mathematics. We can see that the layouts of their papers do overlap quite a bit, showing that computer science and mathematics are indeed very related to each other.</a:t>
            </a:r>
            <a:endParaRPr lang="en-US" b="1" dirty="0" smtClean="0"/>
          </a:p>
          <a:p>
            <a:endParaRPr lang="en-US" dirty="0" smtClean="0"/>
          </a:p>
          <a:p>
            <a:endParaRPr lang="en-US" dirty="0"/>
          </a:p>
        </p:txBody>
      </p:sp>
    </p:spTree>
    <p:extLst>
      <p:ext uri="{BB962C8B-B14F-4D97-AF65-F5344CB8AC3E}">
        <p14:creationId xmlns:p14="http://schemas.microsoft.com/office/powerpoint/2010/main" val="25455208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25000"/>
              </a:lnSpc>
              <a:spcBef>
                <a:spcPts val="0"/>
              </a:spcBef>
              <a:spcAft>
                <a:spcPts val="0"/>
              </a:spcAft>
              <a:buClrTx/>
              <a:buSzTx/>
              <a:buFontTx/>
              <a:buNone/>
              <a:tabLst/>
              <a:defRPr/>
            </a:pPr>
            <a:r>
              <a:rPr lang="en-US" b="1" baseline="0" dirty="0" smtClean="0"/>
              <a:t>Similarly, we can compare physics and biology. This time the two fields do not overlap much. </a:t>
            </a:r>
            <a:endParaRPr lang="en-US" b="1" dirty="0" smtClean="0"/>
          </a:p>
          <a:p>
            <a:endParaRPr lang="en-US" dirty="0"/>
          </a:p>
        </p:txBody>
      </p:sp>
    </p:spTree>
    <p:extLst>
      <p:ext uri="{BB962C8B-B14F-4D97-AF65-F5344CB8AC3E}">
        <p14:creationId xmlns:p14="http://schemas.microsoft.com/office/powerpoint/2010/main" val="3364784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Coming back to computer science and mathematics. By coloring the overlapped regions differently with the yellow color, we can observe the common topics of the two fields We can see that the most common topics of the two fields</a:t>
            </a:r>
            <a:r>
              <a:rPr lang="zh-CN" altLang="en-US" b="1" baseline="0" dirty="0" smtClean="0"/>
              <a:t> </a:t>
            </a:r>
            <a:r>
              <a:rPr lang="en-US" b="1" baseline="0" dirty="0" smtClean="0"/>
              <a:t>are statistical modeling, pattern recognition, optimization, signal processing and system analysis. This is very reasonable, as mathematics provides computer sciences the fundamental theory and analysis tools.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Tree>
    <p:extLst>
      <p:ext uri="{BB962C8B-B14F-4D97-AF65-F5344CB8AC3E}">
        <p14:creationId xmlns:p14="http://schemas.microsoft.com/office/powerpoint/2010/main" val="1342328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457200" eaLnBrk="1" fontAlgn="auto" latinLnBrk="0" hangingPunct="1">
              <a:lnSpc>
                <a:spcPct val="125000"/>
              </a:lnSpc>
              <a:spcBef>
                <a:spcPts val="0"/>
              </a:spcBef>
              <a:spcAft>
                <a:spcPts val="0"/>
              </a:spcAft>
              <a:buClrTx/>
              <a:buSzTx/>
              <a:buFontTx/>
              <a:buNone/>
              <a:tabLst/>
              <a:defRPr/>
            </a:pPr>
            <a:r>
              <a:rPr lang="en-US" b="1" baseline="0" dirty="0" smtClean="0"/>
              <a:t>What about the overlap between computer science and physics? The common topics between computer science and physics, colored in red, are system reliability, optical systems, control systems and system analysis. You can see all of them are about systems. Note that the topic “system analysis” is shared by all the three fields.</a:t>
            </a:r>
          </a:p>
          <a:p>
            <a:endParaRPr lang="en-US" dirty="0"/>
          </a:p>
        </p:txBody>
      </p:sp>
    </p:spTree>
    <p:extLst>
      <p:ext uri="{BB962C8B-B14F-4D97-AF65-F5344CB8AC3E}">
        <p14:creationId xmlns:p14="http://schemas.microsoft.com/office/powerpoint/2010/main" val="3517167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a:t>
            </a:r>
            <a:r>
              <a:rPr lang="zh-CN" altLang="en-US" dirty="0" smtClean="0"/>
              <a:t> </a:t>
            </a:r>
            <a:r>
              <a:rPr lang="en-US" altLang="zh-CN" dirty="0" smtClean="0"/>
              <a:t>the</a:t>
            </a:r>
            <a:r>
              <a:rPr lang="zh-CN" altLang="en-US" dirty="0" smtClean="0"/>
              <a:t> </a:t>
            </a:r>
            <a:r>
              <a:rPr lang="en-US" altLang="zh-CN" dirty="0" smtClean="0"/>
              <a:t>source</a:t>
            </a:r>
            <a:r>
              <a:rPr lang="zh-CN" altLang="en-US" dirty="0" smtClean="0"/>
              <a:t> </a:t>
            </a:r>
            <a:r>
              <a:rPr lang="en-US" altLang="zh-CN" dirty="0" smtClean="0"/>
              <a:t>codes</a:t>
            </a:r>
            <a:r>
              <a:rPr lang="zh-CN" altLang="en-US" dirty="0" smtClean="0"/>
              <a:t> </a:t>
            </a:r>
            <a:r>
              <a:rPr lang="en-US" altLang="zh-CN" dirty="0" smtClean="0"/>
              <a:t>of</a:t>
            </a:r>
            <a:r>
              <a:rPr lang="zh-CN" altLang="en-US" dirty="0" smtClean="0"/>
              <a:t> </a:t>
            </a:r>
            <a:r>
              <a:rPr lang="en-US" altLang="zh-CN" dirty="0" smtClean="0"/>
              <a:t>LINE</a:t>
            </a:r>
            <a:r>
              <a:rPr lang="zh-CN" altLang="en-US" dirty="0" smtClean="0"/>
              <a:t> </a:t>
            </a:r>
            <a:r>
              <a:rPr lang="en-US" altLang="zh-CN" dirty="0" smtClean="0"/>
              <a:t>and</a:t>
            </a:r>
            <a:r>
              <a:rPr lang="zh-CN" altLang="en-US" dirty="0" smtClean="0"/>
              <a:t> </a:t>
            </a:r>
            <a:r>
              <a:rPr lang="en-US" altLang="zh-CN" dirty="0" err="1" smtClean="0"/>
              <a:t>LargeVis</a:t>
            </a:r>
            <a:r>
              <a:rPr lang="zh-CN" altLang="en-US" dirty="0" smtClean="0"/>
              <a:t> </a:t>
            </a:r>
            <a:r>
              <a:rPr lang="en-US" altLang="zh-CN" dirty="0" smtClean="0"/>
              <a:t>are</a:t>
            </a:r>
            <a:r>
              <a:rPr lang="zh-CN" altLang="en-US" dirty="0" smtClean="0"/>
              <a:t> </a:t>
            </a:r>
            <a:r>
              <a:rPr lang="en-US" altLang="zh-CN" dirty="0" smtClean="0"/>
              <a:t>released</a:t>
            </a:r>
            <a:r>
              <a:rPr lang="zh-CN" altLang="en-US" dirty="0" smtClean="0"/>
              <a:t> </a:t>
            </a:r>
            <a:r>
              <a:rPr lang="en-US" altLang="zh-CN" dirty="0" smtClean="0"/>
              <a:t>and</a:t>
            </a:r>
            <a:r>
              <a:rPr lang="zh-CN" altLang="en-US" dirty="0" smtClean="0"/>
              <a:t> </a:t>
            </a:r>
            <a:r>
              <a:rPr lang="en-US" altLang="zh-CN" dirty="0" smtClean="0"/>
              <a:t>received</a:t>
            </a:r>
            <a:r>
              <a:rPr lang="zh-CN" altLang="en-US" dirty="0" smtClean="0"/>
              <a:t> </a:t>
            </a:r>
            <a:r>
              <a:rPr lang="en-US" altLang="zh-CN" dirty="0" smtClean="0"/>
              <a:t>a</a:t>
            </a:r>
            <a:r>
              <a:rPr lang="zh-CN" altLang="en-US" dirty="0" smtClean="0"/>
              <a:t> </a:t>
            </a:r>
            <a:r>
              <a:rPr lang="en-US" altLang="zh-CN" dirty="0" smtClean="0"/>
              <a:t>lot</a:t>
            </a:r>
            <a:r>
              <a:rPr lang="zh-CN" altLang="en-US" dirty="0" smtClean="0"/>
              <a:t> </a:t>
            </a:r>
            <a:r>
              <a:rPr lang="en-US" altLang="zh-CN" dirty="0" smtClean="0"/>
              <a:t>of</a:t>
            </a:r>
            <a:r>
              <a:rPr lang="zh-CN" altLang="en-US" dirty="0" smtClean="0"/>
              <a:t> </a:t>
            </a:r>
            <a:r>
              <a:rPr lang="en-US" altLang="zh-CN" dirty="0" smtClean="0"/>
              <a:t>attention.</a:t>
            </a:r>
            <a:r>
              <a:rPr lang="zh-CN" altLang="en-US" dirty="0" smtClean="0"/>
              <a:t> </a:t>
            </a:r>
            <a:r>
              <a:rPr lang="en-US" altLang="zh-CN" dirty="0" smtClean="0"/>
              <a:t>There</a:t>
            </a:r>
            <a:r>
              <a:rPr lang="zh-CN" altLang="en-US" dirty="0" smtClean="0"/>
              <a:t> </a:t>
            </a:r>
            <a:r>
              <a:rPr lang="en-US" altLang="zh-CN" dirty="0" smtClean="0"/>
              <a:t>are</a:t>
            </a:r>
            <a:r>
              <a:rPr lang="zh-CN" altLang="en-US" dirty="0" smtClean="0"/>
              <a:t> </a:t>
            </a:r>
            <a:r>
              <a:rPr lang="en-US" altLang="zh-CN" dirty="0" smtClean="0"/>
              <a:t>also</a:t>
            </a:r>
            <a:r>
              <a:rPr lang="zh-CN" altLang="en-US" dirty="0" smtClean="0"/>
              <a:t> </a:t>
            </a:r>
            <a:r>
              <a:rPr lang="en-US" altLang="zh-CN" dirty="0" smtClean="0"/>
              <a:t>many</a:t>
            </a:r>
            <a:r>
              <a:rPr lang="zh-CN" altLang="en-US" dirty="0" smtClean="0"/>
              <a:t> </a:t>
            </a:r>
            <a:r>
              <a:rPr lang="en-US" altLang="zh-CN" dirty="0" smtClean="0"/>
              <a:t>other</a:t>
            </a:r>
            <a:r>
              <a:rPr lang="zh-CN" altLang="en-US" dirty="0" smtClean="0"/>
              <a:t> </a:t>
            </a:r>
            <a:r>
              <a:rPr lang="en-US" altLang="zh-CN" dirty="0" smtClean="0"/>
              <a:t>open</a:t>
            </a:r>
            <a:r>
              <a:rPr lang="zh-CN" altLang="en-US" dirty="0" smtClean="0"/>
              <a:t> </a:t>
            </a:r>
            <a:r>
              <a:rPr lang="en-US" altLang="zh-CN" dirty="0" smtClean="0"/>
              <a:t>source</a:t>
            </a:r>
            <a:r>
              <a:rPr lang="zh-CN" altLang="en-US" dirty="0" smtClean="0"/>
              <a:t> </a:t>
            </a:r>
            <a:r>
              <a:rPr lang="en-US" altLang="zh-CN" dirty="0" smtClean="0"/>
              <a:t>implementations</a:t>
            </a:r>
            <a:r>
              <a:rPr lang="zh-CN" altLang="en-US" dirty="0" smtClean="0"/>
              <a:t> </a:t>
            </a:r>
            <a:r>
              <a:rPr lang="en-US" altLang="zh-CN" dirty="0" smtClean="0"/>
              <a:t>or</a:t>
            </a:r>
            <a:r>
              <a:rPr lang="zh-CN" altLang="en-US" dirty="0" smtClean="0"/>
              <a:t> </a:t>
            </a:r>
            <a:r>
              <a:rPr lang="en-US" altLang="zh-CN" dirty="0" smtClean="0"/>
              <a:t>tools</a:t>
            </a:r>
            <a:r>
              <a:rPr lang="zh-CN" altLang="en-US" dirty="0" smtClean="0"/>
              <a:t> </a:t>
            </a:r>
            <a:r>
              <a:rPr lang="en-US" altLang="zh-CN" dirty="0" smtClean="0"/>
              <a:t>based</a:t>
            </a:r>
            <a:r>
              <a:rPr lang="zh-CN" altLang="en-US" dirty="0" smtClean="0"/>
              <a:t> </a:t>
            </a:r>
            <a:r>
              <a:rPr lang="en-US" altLang="zh-CN" dirty="0" smtClean="0"/>
              <a:t>on</a:t>
            </a:r>
            <a:r>
              <a:rPr lang="zh-CN" altLang="en-US" dirty="0" smtClean="0"/>
              <a:t> </a:t>
            </a:r>
            <a:r>
              <a:rPr lang="en-US" altLang="zh-CN" dirty="0" smtClean="0"/>
              <a:t>our</a:t>
            </a:r>
            <a:r>
              <a:rPr lang="zh-CN" altLang="en-US" dirty="0" smtClean="0"/>
              <a:t> </a:t>
            </a:r>
            <a:r>
              <a:rPr lang="en-US" altLang="zh-CN" dirty="0" smtClean="0"/>
              <a:t>release.</a:t>
            </a:r>
            <a:r>
              <a:rPr lang="zh-CN" altLang="en-US" dirty="0" smtClean="0"/>
              <a:t> </a:t>
            </a:r>
            <a:r>
              <a:rPr lang="en-US" altLang="zh-CN" dirty="0" smtClean="0"/>
              <a:t>To</a:t>
            </a:r>
            <a:r>
              <a:rPr lang="zh-CN" altLang="en-US" dirty="0" smtClean="0"/>
              <a:t> </a:t>
            </a:r>
            <a:r>
              <a:rPr lang="en-US" altLang="zh-CN" dirty="0" smtClean="0"/>
              <a:t>name</a:t>
            </a:r>
            <a:r>
              <a:rPr lang="zh-CN" altLang="en-US" dirty="0" smtClean="0"/>
              <a:t> </a:t>
            </a:r>
            <a:r>
              <a:rPr lang="en-US" altLang="zh-CN" dirty="0" smtClean="0"/>
              <a:t>a</a:t>
            </a:r>
            <a:r>
              <a:rPr lang="zh-CN" altLang="en-US" dirty="0" smtClean="0"/>
              <a:t> </a:t>
            </a:r>
            <a:r>
              <a:rPr lang="en-US" altLang="zh-CN" dirty="0" smtClean="0"/>
              <a:t>few,</a:t>
            </a:r>
            <a:r>
              <a:rPr lang="zh-CN" altLang="en-US" dirty="0" smtClean="0"/>
              <a:t> </a:t>
            </a:r>
            <a:r>
              <a:rPr lang="en-US" altLang="zh-CN" dirty="0" smtClean="0"/>
              <a:t>there</a:t>
            </a:r>
            <a:r>
              <a:rPr lang="zh-CN" altLang="en-US" dirty="0" smtClean="0"/>
              <a:t> </a:t>
            </a:r>
            <a:r>
              <a:rPr lang="en-US" altLang="zh-CN" dirty="0" smtClean="0"/>
              <a:t>is</a:t>
            </a:r>
            <a:r>
              <a:rPr lang="zh-CN" altLang="en-US" dirty="0" smtClean="0"/>
              <a:t> </a:t>
            </a:r>
            <a:r>
              <a:rPr lang="en-US" altLang="zh-CN" dirty="0" smtClean="0"/>
              <a:t>an</a:t>
            </a:r>
            <a:r>
              <a:rPr lang="zh-CN" altLang="en-US" dirty="0" smtClean="0"/>
              <a:t> </a:t>
            </a:r>
            <a:r>
              <a:rPr lang="en-US" altLang="zh-CN" dirty="0" smtClean="0"/>
              <a:t>R</a:t>
            </a:r>
            <a:r>
              <a:rPr lang="zh-CN" altLang="en-US" dirty="0" smtClean="0"/>
              <a:t> </a:t>
            </a:r>
            <a:r>
              <a:rPr lang="en-US" altLang="zh-CN" dirty="0" smtClean="0"/>
              <a:t>implementation</a:t>
            </a:r>
            <a:r>
              <a:rPr lang="zh-CN" altLang="en-US" dirty="0" smtClean="0"/>
              <a:t> </a:t>
            </a:r>
            <a:r>
              <a:rPr lang="en-US" altLang="zh-CN" dirty="0" smtClean="0"/>
              <a:t>of</a:t>
            </a:r>
            <a:r>
              <a:rPr lang="zh-CN" altLang="en-US" dirty="0" smtClean="0"/>
              <a:t> </a:t>
            </a:r>
            <a:r>
              <a:rPr lang="en-US" altLang="zh-CN" dirty="0" err="1" smtClean="0"/>
              <a:t>LargeVis</a:t>
            </a:r>
            <a:r>
              <a:rPr lang="zh-CN" altLang="en-US" dirty="0" smtClean="0"/>
              <a:t> </a:t>
            </a:r>
            <a:r>
              <a:rPr lang="en-US" altLang="zh-CN" dirty="0" smtClean="0"/>
              <a:t>released</a:t>
            </a:r>
            <a:r>
              <a:rPr lang="zh-CN" altLang="en-US" dirty="0" smtClean="0"/>
              <a:t> </a:t>
            </a:r>
            <a:r>
              <a:rPr lang="en-US" altLang="zh-CN" dirty="0" smtClean="0"/>
              <a:t>in</a:t>
            </a:r>
            <a:r>
              <a:rPr lang="zh-CN" altLang="en-US" dirty="0" smtClean="0"/>
              <a:t> </a:t>
            </a:r>
            <a:r>
              <a:rPr lang="en-US" altLang="zh-CN" dirty="0" smtClean="0"/>
              <a:t>the</a:t>
            </a:r>
            <a:r>
              <a:rPr lang="zh-CN" altLang="en-US" dirty="0" smtClean="0"/>
              <a:t> </a:t>
            </a:r>
            <a:r>
              <a:rPr lang="en-US" altLang="zh-CN" dirty="0" smtClean="0"/>
              <a:t>official</a:t>
            </a:r>
            <a:r>
              <a:rPr lang="zh-CN" altLang="en-US" dirty="0" smtClean="0"/>
              <a:t> </a:t>
            </a:r>
            <a:r>
              <a:rPr lang="en-US" altLang="zh-CN" dirty="0" smtClean="0"/>
              <a:t>repository</a:t>
            </a:r>
            <a:r>
              <a:rPr lang="zh-CN" altLang="en-US" dirty="0" smtClean="0"/>
              <a:t> </a:t>
            </a:r>
            <a:r>
              <a:rPr lang="en-US" altLang="zh-CN" dirty="0" smtClean="0"/>
              <a:t>of</a:t>
            </a:r>
            <a:r>
              <a:rPr lang="zh-CN" altLang="en-US" dirty="0" smtClean="0"/>
              <a:t> </a:t>
            </a:r>
            <a:r>
              <a:rPr lang="en-US" altLang="zh-CN" dirty="0" smtClean="0"/>
              <a:t>CRAN.</a:t>
            </a:r>
            <a:r>
              <a:rPr lang="zh-CN" altLang="en-US" dirty="0" smtClean="0"/>
              <a:t> </a:t>
            </a:r>
            <a:r>
              <a:rPr lang="en-US" altLang="zh-CN" dirty="0" smtClean="0"/>
              <a:t>There</a:t>
            </a:r>
            <a:r>
              <a:rPr lang="zh-CN" altLang="en-US" dirty="0" smtClean="0"/>
              <a:t> </a:t>
            </a:r>
            <a:r>
              <a:rPr lang="en-US" altLang="zh-CN" dirty="0" smtClean="0"/>
              <a:t>is</a:t>
            </a:r>
            <a:r>
              <a:rPr lang="zh-CN" altLang="en-US" dirty="0" smtClean="0"/>
              <a:t> </a:t>
            </a:r>
            <a:r>
              <a:rPr lang="en-US" altLang="zh-CN" dirty="0" smtClean="0"/>
              <a:t>a</a:t>
            </a:r>
            <a:r>
              <a:rPr lang="zh-CN" altLang="en-US" dirty="0" smtClean="0"/>
              <a:t> </a:t>
            </a:r>
            <a:r>
              <a:rPr lang="en-US" altLang="zh-CN" dirty="0" smtClean="0"/>
              <a:t>python</a:t>
            </a:r>
            <a:r>
              <a:rPr lang="zh-CN" altLang="en-US" dirty="0" smtClean="0"/>
              <a:t> </a:t>
            </a:r>
            <a:r>
              <a:rPr lang="en-US" altLang="zh-CN" dirty="0" smtClean="0"/>
              <a:t>tutorial</a:t>
            </a:r>
            <a:r>
              <a:rPr lang="zh-CN" altLang="en-US" dirty="0" smtClean="0"/>
              <a:t> </a:t>
            </a:r>
            <a:r>
              <a:rPr lang="en-US" altLang="zh-CN" dirty="0" smtClean="0"/>
              <a:t>on</a:t>
            </a:r>
            <a:r>
              <a:rPr lang="zh-CN" altLang="en-US" dirty="0" smtClean="0"/>
              <a:t> </a:t>
            </a:r>
            <a:r>
              <a:rPr lang="en-US" altLang="zh-CN" dirty="0" smtClean="0"/>
              <a:t>how</a:t>
            </a:r>
            <a:r>
              <a:rPr lang="zh-CN" altLang="en-US" dirty="0" smtClean="0"/>
              <a:t> </a:t>
            </a:r>
            <a:r>
              <a:rPr lang="en-US" altLang="zh-CN" dirty="0" smtClean="0"/>
              <a:t>to</a:t>
            </a:r>
            <a:r>
              <a:rPr lang="zh-CN" altLang="en-US" dirty="0" smtClean="0"/>
              <a:t> </a:t>
            </a:r>
            <a:r>
              <a:rPr lang="en-US" altLang="zh-CN" dirty="0" smtClean="0"/>
              <a:t>visualize</a:t>
            </a:r>
            <a:r>
              <a:rPr lang="zh-CN" altLang="en-US" dirty="0" smtClean="0"/>
              <a:t> </a:t>
            </a:r>
            <a:r>
              <a:rPr lang="en-US" altLang="zh-CN" dirty="0" smtClean="0"/>
              <a:t>high-dimensional</a:t>
            </a:r>
            <a:r>
              <a:rPr lang="zh-CN" altLang="en-US" dirty="0" smtClean="0"/>
              <a:t> </a:t>
            </a:r>
            <a:r>
              <a:rPr lang="en-US" altLang="zh-CN" dirty="0" smtClean="0"/>
              <a:t>data</a:t>
            </a:r>
            <a:r>
              <a:rPr lang="zh-CN" altLang="en-US" dirty="0" smtClean="0"/>
              <a:t> </a:t>
            </a:r>
            <a:r>
              <a:rPr lang="en-US" altLang="zh-CN" dirty="0" smtClean="0"/>
              <a:t>with</a:t>
            </a:r>
            <a:r>
              <a:rPr lang="zh-CN" altLang="en-US" dirty="0" smtClean="0"/>
              <a:t> </a:t>
            </a:r>
            <a:r>
              <a:rPr lang="en-US" altLang="zh-CN" dirty="0" err="1" smtClean="0"/>
              <a:t>LargeVis</a:t>
            </a:r>
            <a:r>
              <a:rPr lang="zh-CN" altLang="en-US" dirty="0" smtClean="0"/>
              <a:t> </a:t>
            </a:r>
            <a:r>
              <a:rPr lang="en-US" altLang="zh-CN" dirty="0" smtClean="0"/>
              <a:t>from</a:t>
            </a:r>
            <a:r>
              <a:rPr lang="zh-CN" altLang="en-US" dirty="0" smtClean="0"/>
              <a:t> </a:t>
            </a:r>
            <a:r>
              <a:rPr lang="en-US" altLang="zh-CN" dirty="0" smtClean="0"/>
              <a:t>scratch.</a:t>
            </a:r>
            <a:r>
              <a:rPr lang="zh-CN" altLang="en-US" dirty="0" smtClean="0"/>
              <a:t> </a:t>
            </a:r>
            <a:r>
              <a:rPr lang="en-US" altLang="zh-CN" dirty="0" smtClean="0"/>
              <a:t>There</a:t>
            </a:r>
            <a:r>
              <a:rPr lang="zh-CN" altLang="en-US" dirty="0" smtClean="0"/>
              <a:t> </a:t>
            </a:r>
            <a:r>
              <a:rPr lang="en-US" altLang="zh-CN" dirty="0" smtClean="0"/>
              <a:t>is</a:t>
            </a:r>
            <a:r>
              <a:rPr lang="zh-CN" altLang="en-US" dirty="0" smtClean="0"/>
              <a:t> </a:t>
            </a:r>
            <a:r>
              <a:rPr lang="en-US" altLang="zh-CN" dirty="0" smtClean="0"/>
              <a:t>a</a:t>
            </a:r>
            <a:r>
              <a:rPr lang="zh-CN" altLang="en-US" dirty="0" smtClean="0"/>
              <a:t> </a:t>
            </a:r>
            <a:r>
              <a:rPr lang="en-US" altLang="zh-CN" dirty="0" smtClean="0"/>
              <a:t>interactive</a:t>
            </a:r>
            <a:r>
              <a:rPr lang="zh-CN" altLang="en-US" dirty="0" smtClean="0"/>
              <a:t> </a:t>
            </a:r>
            <a:r>
              <a:rPr lang="en-US" altLang="zh-CN" dirty="0" smtClean="0"/>
              <a:t>visualization</a:t>
            </a:r>
            <a:r>
              <a:rPr lang="zh-CN" altLang="en-US" dirty="0" smtClean="0"/>
              <a:t> </a:t>
            </a:r>
            <a:r>
              <a:rPr lang="en-US" altLang="zh-CN" dirty="0" smtClean="0"/>
              <a:t>tool</a:t>
            </a:r>
            <a:r>
              <a:rPr lang="zh-CN" altLang="en-US" dirty="0" smtClean="0"/>
              <a:t> </a:t>
            </a:r>
            <a:r>
              <a:rPr lang="en-US" altLang="zh-CN" dirty="0" smtClean="0"/>
              <a:t>to</a:t>
            </a:r>
            <a:r>
              <a:rPr lang="zh-CN" altLang="en-US" dirty="0" smtClean="0"/>
              <a:t> </a:t>
            </a:r>
            <a:r>
              <a:rPr lang="en-US" altLang="zh-CN" dirty="0" smtClean="0"/>
              <a:t>explore</a:t>
            </a:r>
            <a:r>
              <a:rPr lang="zh-CN" altLang="en-US" dirty="0" smtClean="0"/>
              <a:t> </a:t>
            </a:r>
            <a:r>
              <a:rPr lang="en-US" altLang="zh-CN" dirty="0" smtClean="0"/>
              <a:t>high-dimensional</a:t>
            </a:r>
            <a:r>
              <a:rPr lang="zh-CN" altLang="en-US" dirty="0" smtClean="0"/>
              <a:t> </a:t>
            </a:r>
            <a:r>
              <a:rPr lang="en-US" altLang="zh-CN" dirty="0" smtClean="0"/>
              <a:t>data</a:t>
            </a:r>
            <a:r>
              <a:rPr lang="zh-CN" altLang="en-US" dirty="0" smtClean="0"/>
              <a:t> </a:t>
            </a:r>
            <a:r>
              <a:rPr lang="en-US" altLang="zh-CN" dirty="0" smtClean="0"/>
              <a:t>based</a:t>
            </a:r>
            <a:r>
              <a:rPr lang="zh-CN" altLang="en-US" dirty="0" smtClean="0"/>
              <a:t> </a:t>
            </a:r>
            <a:r>
              <a:rPr lang="en-US" altLang="zh-CN" dirty="0" smtClean="0"/>
              <a:t>on</a:t>
            </a:r>
            <a:r>
              <a:rPr lang="zh-CN" altLang="en-US" dirty="0" smtClean="0"/>
              <a:t> </a:t>
            </a:r>
            <a:r>
              <a:rPr lang="en-US" altLang="zh-CN" dirty="0" err="1" smtClean="0"/>
              <a:t>LargeVis</a:t>
            </a:r>
            <a:r>
              <a:rPr lang="en-US" altLang="zh-CN" dirty="0" smtClean="0"/>
              <a:t>.</a:t>
            </a:r>
            <a:r>
              <a:rPr lang="zh-CN" altLang="en-US" dirty="0" smtClean="0"/>
              <a:t> </a:t>
            </a:r>
            <a:r>
              <a:rPr lang="en-US" altLang="zh-CN" dirty="0" err="1" smtClean="0"/>
              <a:t>LargeVis</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particularly</a:t>
            </a:r>
            <a:r>
              <a:rPr lang="zh-CN" altLang="en-US" dirty="0" smtClean="0"/>
              <a:t> </a:t>
            </a:r>
            <a:r>
              <a:rPr lang="en-US" altLang="zh-CN" dirty="0" smtClean="0"/>
              <a:t>useful</a:t>
            </a:r>
            <a:r>
              <a:rPr lang="zh-CN" altLang="en-US" dirty="0" smtClean="0"/>
              <a:t> </a:t>
            </a:r>
            <a:r>
              <a:rPr lang="en-US" altLang="zh-CN" dirty="0" smtClean="0"/>
              <a:t>in</a:t>
            </a:r>
            <a:r>
              <a:rPr lang="zh-CN" altLang="en-US" dirty="0" smtClean="0"/>
              <a:t> </a:t>
            </a:r>
            <a:r>
              <a:rPr lang="en-US" altLang="zh-CN" dirty="0" smtClean="0"/>
              <a:t>understanding</a:t>
            </a:r>
            <a:r>
              <a:rPr lang="zh-CN" altLang="en-US" dirty="0" smtClean="0"/>
              <a:t> </a:t>
            </a:r>
            <a:r>
              <a:rPr lang="en-US" altLang="zh-CN" dirty="0" smtClean="0"/>
              <a:t>deep</a:t>
            </a:r>
            <a:r>
              <a:rPr lang="zh-CN" altLang="en-US" dirty="0" smtClean="0"/>
              <a:t> </a:t>
            </a:r>
            <a:r>
              <a:rPr lang="en-US" altLang="zh-CN" dirty="0" smtClean="0"/>
              <a:t>neural</a:t>
            </a:r>
            <a:r>
              <a:rPr lang="zh-CN" altLang="en-US" dirty="0" smtClean="0"/>
              <a:t> </a:t>
            </a:r>
            <a:r>
              <a:rPr lang="en-US" altLang="zh-CN" dirty="0" smtClean="0"/>
              <a:t>networks</a:t>
            </a:r>
            <a:r>
              <a:rPr lang="zh-CN" altLang="en-US" dirty="0" smtClean="0"/>
              <a:t> </a:t>
            </a:r>
            <a:r>
              <a:rPr lang="en-US" altLang="zh-CN" dirty="0" smtClean="0"/>
              <a:t>by</a:t>
            </a:r>
            <a:r>
              <a:rPr lang="zh-CN" altLang="en-US" dirty="0" smtClean="0"/>
              <a:t> </a:t>
            </a:r>
            <a:r>
              <a:rPr lang="en-US" altLang="zh-CN" dirty="0" smtClean="0"/>
              <a:t>visualizing</a:t>
            </a:r>
            <a:r>
              <a:rPr lang="zh-CN" altLang="en-US" dirty="0" smtClean="0"/>
              <a:t> </a:t>
            </a:r>
            <a:r>
              <a:rPr lang="en-US" altLang="zh-CN" dirty="0" smtClean="0"/>
              <a:t>the</a:t>
            </a:r>
            <a:r>
              <a:rPr lang="zh-CN" altLang="en-US" dirty="0" smtClean="0"/>
              <a:t> </a:t>
            </a:r>
            <a:r>
              <a:rPr lang="en-US" altLang="zh-CN" dirty="0" smtClean="0"/>
              <a:t>representations</a:t>
            </a:r>
            <a:r>
              <a:rPr lang="zh-CN" altLang="en-US" dirty="0" smtClean="0"/>
              <a:t> </a:t>
            </a:r>
            <a:r>
              <a:rPr lang="en-US" altLang="zh-CN" dirty="0" smtClean="0"/>
              <a:t>learned</a:t>
            </a:r>
            <a:r>
              <a:rPr lang="zh-CN" altLang="en-US" dirty="0" smtClean="0"/>
              <a:t> </a:t>
            </a:r>
            <a:r>
              <a:rPr lang="en-US" altLang="zh-CN" dirty="0" smtClean="0"/>
              <a:t>by</a:t>
            </a:r>
            <a:r>
              <a:rPr lang="zh-CN" altLang="en-US" dirty="0" smtClean="0"/>
              <a:t> </a:t>
            </a:r>
            <a:r>
              <a:rPr lang="en-US" altLang="zh-CN" dirty="0" smtClean="0"/>
              <a:t>neural</a:t>
            </a:r>
            <a:r>
              <a:rPr lang="zh-CN" altLang="en-US" dirty="0" smtClean="0"/>
              <a:t> </a:t>
            </a:r>
            <a:r>
              <a:rPr lang="en-US" altLang="zh-CN" dirty="0" smtClean="0"/>
              <a:t>networks.</a:t>
            </a:r>
            <a:r>
              <a:rPr lang="zh-CN" altLang="en-US" dirty="0" smtClean="0"/>
              <a:t> </a:t>
            </a:r>
            <a:endParaRPr lang="en-US" dirty="0"/>
          </a:p>
        </p:txBody>
      </p:sp>
    </p:spTree>
    <p:extLst>
      <p:ext uri="{BB962C8B-B14F-4D97-AF65-F5344CB8AC3E}">
        <p14:creationId xmlns:p14="http://schemas.microsoft.com/office/powerpoint/2010/main" val="7191062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zh-CN" altLang="en-US" dirty="0" smtClean="0"/>
              <a:t> </a:t>
            </a:r>
            <a:r>
              <a:rPr lang="en-US" altLang="zh-CN" dirty="0" smtClean="0"/>
              <a:t>rest</a:t>
            </a:r>
            <a:r>
              <a:rPr lang="zh-CN" altLang="en-US" dirty="0" smtClean="0"/>
              <a:t> </a:t>
            </a:r>
            <a:r>
              <a:rPr lang="en-US" altLang="zh-CN" dirty="0" smtClean="0"/>
              <a:t>of</a:t>
            </a:r>
            <a:r>
              <a:rPr lang="zh-CN" altLang="en-US" dirty="0" smtClean="0"/>
              <a:t> </a:t>
            </a:r>
            <a:r>
              <a:rPr lang="en-US" altLang="zh-CN" dirty="0" smtClean="0"/>
              <a:t>my</a:t>
            </a:r>
            <a:r>
              <a:rPr lang="zh-CN" altLang="en-US" dirty="0" smtClean="0"/>
              <a:t> </a:t>
            </a:r>
            <a:r>
              <a:rPr lang="en-US" altLang="zh-CN" dirty="0" smtClean="0"/>
              <a:t>talk</a:t>
            </a:r>
            <a:r>
              <a:rPr lang="zh-CN" altLang="en-US" dirty="0" smtClean="0"/>
              <a:t> </a:t>
            </a:r>
            <a:r>
              <a:rPr lang="en-US" altLang="zh-CN" dirty="0" smtClean="0"/>
              <a:t>is</a:t>
            </a:r>
            <a:r>
              <a:rPr lang="zh-CN" altLang="en-US" dirty="0" smtClean="0"/>
              <a:t> </a:t>
            </a:r>
            <a:r>
              <a:rPr lang="en-US" altLang="zh-CN" dirty="0" smtClean="0"/>
              <a:t>organized</a:t>
            </a:r>
            <a:r>
              <a:rPr lang="zh-CN" altLang="en-US" dirty="0" smtClean="0"/>
              <a:t> </a:t>
            </a:r>
            <a:r>
              <a:rPr lang="en-US" altLang="zh-CN" dirty="0" smtClean="0"/>
              <a:t>as</a:t>
            </a:r>
            <a:r>
              <a:rPr lang="zh-CN" altLang="en-US" dirty="0" smtClean="0"/>
              <a:t> </a:t>
            </a:r>
            <a:r>
              <a:rPr lang="en-US" altLang="zh-CN" dirty="0" smtClean="0"/>
              <a:t>follows.</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first</a:t>
            </a:r>
            <a:r>
              <a:rPr lang="zh-CN" altLang="en-US" dirty="0" smtClean="0"/>
              <a:t> </a:t>
            </a:r>
            <a:r>
              <a:rPr lang="en-US" altLang="zh-CN" dirty="0" smtClean="0"/>
              <a:t>talk</a:t>
            </a:r>
            <a:r>
              <a:rPr lang="zh-CN" altLang="en-US" dirty="0" smtClean="0"/>
              <a:t> </a:t>
            </a:r>
            <a:r>
              <a:rPr lang="en-US" altLang="zh-CN" dirty="0" smtClean="0"/>
              <a:t>about</a:t>
            </a:r>
            <a:r>
              <a:rPr lang="zh-CN" altLang="en-US" dirty="0" smtClean="0"/>
              <a:t> </a:t>
            </a:r>
            <a:r>
              <a:rPr lang="en-US" altLang="zh-CN" dirty="0" smtClean="0"/>
              <a:t>learning</a:t>
            </a:r>
            <a:r>
              <a:rPr lang="zh-CN" altLang="en-US" dirty="0" smtClean="0"/>
              <a:t> </a:t>
            </a:r>
            <a:r>
              <a:rPr lang="en-US" altLang="zh-CN" dirty="0" smtClean="0"/>
              <a:t>node representations</a:t>
            </a:r>
            <a:r>
              <a:rPr lang="zh-CN" altLang="en-US" dirty="0" smtClean="0"/>
              <a:t> </a:t>
            </a:r>
            <a:r>
              <a:rPr lang="en-US" altLang="zh-CN" dirty="0" smtClean="0"/>
              <a:t>for</a:t>
            </a:r>
            <a:r>
              <a:rPr lang="zh-CN" altLang="en-US" dirty="0" smtClean="0"/>
              <a:t> </a:t>
            </a:r>
            <a:r>
              <a:rPr lang="en-US" altLang="zh-CN" dirty="0" smtClean="0"/>
              <a:t>networks</a:t>
            </a:r>
            <a:r>
              <a:rPr lang="zh-CN" altLang="en-US" dirty="0" smtClean="0"/>
              <a:t>. </a:t>
            </a:r>
            <a:r>
              <a:rPr lang="en-US" altLang="zh-CN" dirty="0" smtClean="0"/>
              <a:t>Then</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introduce</a:t>
            </a:r>
            <a:r>
              <a:rPr lang="zh-CN" altLang="en-US" dirty="0" smtClean="0"/>
              <a:t> </a:t>
            </a:r>
            <a:r>
              <a:rPr lang="en-US" altLang="zh-CN" dirty="0" smtClean="0"/>
              <a:t>how</a:t>
            </a:r>
            <a:r>
              <a:rPr lang="zh-CN" altLang="en-US" dirty="0" smtClean="0"/>
              <a:t> </a:t>
            </a:r>
            <a:r>
              <a:rPr lang="en-US" altLang="zh-CN" dirty="0" smtClean="0"/>
              <a:t>to</a:t>
            </a:r>
            <a:r>
              <a:rPr lang="zh-CN" altLang="en-US" dirty="0" smtClean="0"/>
              <a:t> </a:t>
            </a:r>
            <a:r>
              <a:rPr lang="en-US" altLang="zh-CN" dirty="0" smtClean="0"/>
              <a:t>learn</a:t>
            </a:r>
            <a:r>
              <a:rPr lang="zh-CN" altLang="en-US" dirty="0" smtClean="0"/>
              <a:t> </a:t>
            </a:r>
            <a:r>
              <a:rPr lang="en-US" altLang="zh-CN" dirty="0" smtClean="0"/>
              <a:t>extremely</a:t>
            </a:r>
            <a:r>
              <a:rPr lang="zh-CN" altLang="en-US" dirty="0" smtClean="0"/>
              <a:t> </a:t>
            </a:r>
            <a:r>
              <a:rPr lang="en-US" altLang="zh-CN" dirty="0" smtClean="0"/>
              <a:t>low-dimensional</a:t>
            </a:r>
            <a:r>
              <a:rPr lang="zh-CN" altLang="en-US" dirty="0" smtClean="0"/>
              <a:t>-</a:t>
            </a:r>
            <a:r>
              <a:rPr lang="en-US" altLang="zh-CN" dirty="0" smtClean="0"/>
              <a:t>representations,</a:t>
            </a:r>
            <a:r>
              <a:rPr lang="zh-CN" altLang="en-US" dirty="0" smtClean="0"/>
              <a:t> </a:t>
            </a:r>
            <a:r>
              <a:rPr lang="en-US" altLang="zh-CN" dirty="0" smtClean="0"/>
              <a:t>2D/3D</a:t>
            </a:r>
            <a:r>
              <a:rPr lang="zh-CN" altLang="en-US" dirty="0" smtClean="0"/>
              <a:t> </a:t>
            </a:r>
            <a:r>
              <a:rPr lang="en-US" altLang="zh-CN" dirty="0" smtClean="0"/>
              <a:t>representations</a:t>
            </a:r>
            <a:r>
              <a:rPr lang="zh-CN" altLang="en-US" dirty="0" smtClean="0"/>
              <a:t> </a:t>
            </a:r>
            <a:r>
              <a:rPr lang="en-US" altLang="zh-CN" dirty="0" smtClean="0"/>
              <a:t>for</a:t>
            </a:r>
            <a:r>
              <a:rPr lang="zh-CN" altLang="en-US" dirty="0" smtClean="0"/>
              <a:t> </a:t>
            </a:r>
            <a:r>
              <a:rPr lang="en-US" altLang="zh-CN" dirty="0" smtClean="0"/>
              <a:t>visualizing</a:t>
            </a:r>
            <a:r>
              <a:rPr lang="zh-CN" altLang="en-US" dirty="0" smtClean="0"/>
              <a:t> </a:t>
            </a:r>
            <a:r>
              <a:rPr lang="en-US" altLang="zh-CN" dirty="0" smtClean="0"/>
              <a:t>networks.</a:t>
            </a:r>
            <a:r>
              <a:rPr lang="zh-CN" altLang="en-US" dirty="0" smtClean="0"/>
              <a:t> </a:t>
            </a:r>
            <a:r>
              <a:rPr lang="en-US" altLang="zh-CN" dirty="0" smtClean="0"/>
              <a:t>Finally,</a:t>
            </a:r>
            <a:r>
              <a:rPr lang="zh-CN" altLang="en-US" dirty="0" smtClean="0"/>
              <a:t> </a:t>
            </a:r>
            <a:r>
              <a:rPr lang="en-US" altLang="zh-CN" dirty="0" smtClean="0"/>
              <a:t>I</a:t>
            </a:r>
            <a:r>
              <a:rPr lang="zh-CN" altLang="en-US" dirty="0" smtClean="0"/>
              <a:t> </a:t>
            </a:r>
            <a:r>
              <a:rPr lang="en-US" altLang="zh-CN" dirty="0" smtClean="0"/>
              <a:t>will</a:t>
            </a:r>
            <a:r>
              <a:rPr lang="zh-CN" altLang="en-US" dirty="0" smtClean="0"/>
              <a:t> </a:t>
            </a:r>
            <a:r>
              <a:rPr lang="en-US" altLang="zh-CN" dirty="0" smtClean="0"/>
              <a:t>discuss</a:t>
            </a:r>
            <a:r>
              <a:rPr lang="zh-CN" altLang="en-US" dirty="0" smtClean="0"/>
              <a:t> </a:t>
            </a:r>
            <a:r>
              <a:rPr lang="en-US" altLang="zh-CN" dirty="0" smtClean="0"/>
              <a:t>my</a:t>
            </a:r>
            <a:r>
              <a:rPr lang="zh-CN" altLang="en-US" dirty="0" smtClean="0"/>
              <a:t> </a:t>
            </a:r>
            <a:r>
              <a:rPr lang="en-US" altLang="zh-CN" dirty="0" smtClean="0"/>
              <a:t>future</a:t>
            </a:r>
            <a:r>
              <a:rPr lang="zh-CN" altLang="en-US" dirty="0" smtClean="0"/>
              <a:t> </a:t>
            </a:r>
            <a:r>
              <a:rPr lang="en-US" altLang="zh-CN" dirty="0" smtClean="0"/>
              <a:t>plans.</a:t>
            </a:r>
            <a:r>
              <a:rPr lang="zh-CN" altLang="en-US" dirty="0" smtClean="0"/>
              <a:t> </a:t>
            </a:r>
            <a:endParaRPr lang="en-US" dirty="0"/>
          </a:p>
        </p:txBody>
      </p:sp>
    </p:spTree>
    <p:extLst>
      <p:ext uri="{BB962C8B-B14F-4D97-AF65-F5344CB8AC3E}">
        <p14:creationId xmlns:p14="http://schemas.microsoft.com/office/powerpoint/2010/main" val="39329892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work by </a:t>
            </a:r>
            <a:r>
              <a:rPr lang="en-US" dirty="0" err="1" smtClean="0"/>
              <a:t>Kipf</a:t>
            </a:r>
            <a:r>
              <a:rPr lang="en-US" dirty="0" smtClean="0"/>
              <a:t> studied learning semi-supervised node</a:t>
            </a:r>
            <a:r>
              <a:rPr lang="en-US" baseline="0" dirty="0" smtClean="0"/>
              <a:t> </a:t>
            </a:r>
            <a:r>
              <a:rPr lang="en-US" baseline="0" dirty="0" err="1" smtClean="0"/>
              <a:t>embeddings</a:t>
            </a:r>
            <a:r>
              <a:rPr lang="en-US" baseline="0" dirty="0" smtClean="0"/>
              <a:t> with graph convolutional neural networks. In this work, each node is associated with a D-dimensional feature vector. Some labels of the nodes are given and the goal is to classify the rest of the unlabeled nodes. </a:t>
            </a:r>
          </a:p>
          <a:p>
            <a:endParaRPr lang="en-US" baseline="0" dirty="0" smtClean="0"/>
          </a:p>
          <a:p>
            <a:r>
              <a:rPr lang="en-US" baseline="0" dirty="0" smtClean="0"/>
              <a:t>In this work, a multi-layer graph convolutional network is proposed to learn the node </a:t>
            </a:r>
            <a:r>
              <a:rPr lang="en-US" baseline="0" dirty="0" err="1" smtClean="0"/>
              <a:t>embeddings</a:t>
            </a:r>
            <a:r>
              <a:rPr lang="en-US" baseline="0" dirty="0" smtClean="0"/>
              <a:t>, which essentially update the node </a:t>
            </a:r>
            <a:r>
              <a:rPr lang="en-US" baseline="0" dirty="0" err="1" smtClean="0"/>
              <a:t>embeddings</a:t>
            </a:r>
            <a:r>
              <a:rPr lang="en-US" baseline="0" dirty="0" smtClean="0"/>
              <a:t> by combining the </a:t>
            </a:r>
            <a:r>
              <a:rPr lang="en-US" baseline="0" dirty="0" err="1" smtClean="0"/>
              <a:t>embeddings</a:t>
            </a:r>
            <a:r>
              <a:rPr lang="en-US" baseline="0" dirty="0" smtClean="0"/>
              <a:t> of the node itself and the </a:t>
            </a:r>
            <a:r>
              <a:rPr lang="en-US" baseline="0" dirty="0" err="1" smtClean="0"/>
              <a:t>embeddings</a:t>
            </a:r>
            <a:r>
              <a:rPr lang="en-US" baseline="0" dirty="0" smtClean="0"/>
              <a:t> of its neighbors. </a:t>
            </a:r>
          </a:p>
          <a:p>
            <a:endParaRPr lang="en-US" baseline="0" dirty="0" smtClean="0"/>
          </a:p>
        </p:txBody>
      </p:sp>
    </p:spTree>
    <p:extLst>
      <p:ext uri="{BB962C8B-B14F-4D97-AF65-F5344CB8AC3E}">
        <p14:creationId xmlns:p14="http://schemas.microsoft.com/office/powerpoint/2010/main" val="21605234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specifically,</a:t>
            </a:r>
            <a:r>
              <a:rPr lang="en-US" baseline="0" dirty="0" smtClean="0"/>
              <a:t> the </a:t>
            </a:r>
            <a:r>
              <a:rPr lang="en-US" baseline="0" dirty="0" err="1" smtClean="0"/>
              <a:t>intitial</a:t>
            </a:r>
            <a:r>
              <a:rPr lang="en-US" baseline="0" dirty="0" smtClean="0"/>
              <a:t> node embedding is set as the node features. Then one layer of graph convolutional neural network is applied to the node </a:t>
            </a:r>
            <a:r>
              <a:rPr lang="en-US" baseline="0" dirty="0" err="1" smtClean="0"/>
              <a:t>embeddings</a:t>
            </a:r>
            <a:r>
              <a:rPr lang="en-US" baseline="0" dirty="0" smtClean="0"/>
              <a:t> of previous layer, which will update of the node </a:t>
            </a:r>
            <a:r>
              <a:rPr lang="en-US" baseline="0" dirty="0" err="1" smtClean="0"/>
              <a:t>embeddings</a:t>
            </a:r>
            <a:r>
              <a:rPr lang="en-US" baseline="0" dirty="0" smtClean="0"/>
              <a:t>. </a:t>
            </a:r>
          </a:p>
          <a:p>
            <a:endParaRPr lang="en-US" baseline="0" dirty="0" smtClean="0"/>
          </a:p>
          <a:p>
            <a:r>
              <a:rPr lang="en-US" baseline="0" dirty="0" smtClean="0"/>
              <a:t>We can take a closer look at the graph convolutional neural networks. The </a:t>
            </a:r>
            <a:r>
              <a:rPr lang="en-US" baseline="0" dirty="0" err="1" smtClean="0"/>
              <a:t>adjancy</a:t>
            </a:r>
            <a:r>
              <a:rPr lang="en-US" baseline="0" dirty="0" smtClean="0"/>
              <a:t> matrix is first added to the identity matrix, which essentially adds the self-links, and then normalized. Multiplying the normalized matrix with node </a:t>
            </a:r>
            <a:r>
              <a:rPr lang="en-US" baseline="0" dirty="0" err="1" smtClean="0"/>
              <a:t>embeddings</a:t>
            </a:r>
            <a:r>
              <a:rPr lang="en-US" baseline="0" dirty="0" smtClean="0"/>
              <a:t> of previous layer Hl, followed up by a non-linear transformation. By doing this, we can update the node </a:t>
            </a:r>
            <a:r>
              <a:rPr lang="en-US" baseline="0" dirty="0" err="1" smtClean="0"/>
              <a:t>embeddings</a:t>
            </a:r>
            <a:r>
              <a:rPr lang="en-US" baseline="0" dirty="0" smtClean="0"/>
              <a:t>. </a:t>
            </a:r>
          </a:p>
          <a:p>
            <a:endParaRPr lang="en-US" baseline="0" dirty="0" smtClean="0"/>
          </a:p>
          <a:p>
            <a:r>
              <a:rPr lang="en-US" baseline="0" dirty="0" smtClean="0"/>
              <a:t>The node </a:t>
            </a:r>
            <a:r>
              <a:rPr lang="en-US" baseline="0" dirty="0" err="1" smtClean="0"/>
              <a:t>embeddings</a:t>
            </a:r>
            <a:r>
              <a:rPr lang="en-US" baseline="0" dirty="0" smtClean="0"/>
              <a:t> of final layers are used to for classification and the whole network is trained by </a:t>
            </a:r>
            <a:r>
              <a:rPr lang="en-US" baseline="0" dirty="0" err="1" smtClean="0"/>
              <a:t>backprogation</a:t>
            </a:r>
            <a:r>
              <a:rPr lang="en-US" baseline="0" dirty="0" smtClean="0"/>
              <a:t>.</a:t>
            </a:r>
            <a:endParaRPr lang="en-US" dirty="0" smtClean="0"/>
          </a:p>
        </p:txBody>
      </p:sp>
    </p:spTree>
    <p:extLst>
      <p:ext uri="{BB962C8B-B14F-4D97-AF65-F5344CB8AC3E}">
        <p14:creationId xmlns:p14="http://schemas.microsoft.com/office/powerpoint/2010/main" val="21605234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far we have talked about how can we learn representations for nodes, which are good for tasks like Node classification, Recommendation, Link prediction.</a:t>
            </a:r>
          </a:p>
          <a:p>
            <a:endParaRPr lang="en-US" dirty="0" smtClean="0"/>
          </a:p>
          <a:p>
            <a:r>
              <a:rPr lang="en-US" dirty="0" smtClean="0"/>
              <a:t>There are some other tasks that are hard for node embedding methods to handle, like Information cascades, Community detection, Protein function prediction.</a:t>
            </a:r>
          </a:p>
          <a:p>
            <a:endParaRPr lang="en-US" dirty="0" smtClean="0"/>
          </a:p>
          <a:p>
            <a:r>
              <a:rPr lang="en-US" dirty="0" smtClean="0"/>
              <a:t>This</a:t>
            </a:r>
            <a:r>
              <a:rPr lang="en-US" baseline="0" dirty="0" smtClean="0"/>
              <a:t> is where we want to go beyond </a:t>
            </a:r>
            <a:r>
              <a:rPr lang="en-US" dirty="0" smtClean="0"/>
              <a:t>node representations, and learn a representation</a:t>
            </a:r>
            <a:r>
              <a:rPr lang="en-US" baseline="0" dirty="0" smtClean="0"/>
              <a:t> of the entire graph.</a:t>
            </a:r>
            <a:endParaRPr lang="en-US" dirty="0"/>
          </a:p>
        </p:txBody>
      </p:sp>
    </p:spTree>
    <p:extLst>
      <p:ext uri="{BB962C8B-B14F-4D97-AF65-F5344CB8AC3E}">
        <p14:creationId xmlns:p14="http://schemas.microsoft.com/office/powerpoint/2010/main" val="27711435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forward,</a:t>
            </a:r>
            <a:r>
              <a:rPr lang="en-US" baseline="0" dirty="0" smtClean="0"/>
              <a:t> learning network representation is still a very new and promising direction to explore. There still exists many challenges for network representation learning. One challenging is how to scale up to very large networks, for example, networks with billions of nodes. Most of existing work is able to scale up to networks with tens of millions of nodes on a single machine. How to scale up to billions of nodes with multiple machines remains unexplored. </a:t>
            </a:r>
          </a:p>
          <a:p>
            <a:endParaRPr lang="en-US" baseline="0" dirty="0" smtClean="0"/>
          </a:p>
          <a:p>
            <a:r>
              <a:rPr lang="en-US" baseline="0" dirty="0" smtClean="0"/>
              <a:t>Another direction is how can we learn </a:t>
            </a:r>
            <a:r>
              <a:rPr lang="en-US" baseline="0" dirty="0" err="1" smtClean="0"/>
              <a:t>hierachical</a:t>
            </a:r>
            <a:r>
              <a:rPr lang="en-US" baseline="0" dirty="0" smtClean="0"/>
              <a:t> representations of networks. Existing node representations are usually flat. However, some properties of networks such as communities are </a:t>
            </a:r>
            <a:r>
              <a:rPr lang="en-US" baseline="0" dirty="0" err="1" smtClean="0"/>
              <a:t>essentilly</a:t>
            </a:r>
            <a:r>
              <a:rPr lang="en-US" baseline="0" dirty="0" smtClean="0"/>
              <a:t> a hierarchical structure. Therefore, in the future, it would be very interesting if we can learn </a:t>
            </a:r>
            <a:r>
              <a:rPr lang="en-US" baseline="0" dirty="0" err="1" smtClean="0"/>
              <a:t>hiearchical</a:t>
            </a:r>
            <a:r>
              <a:rPr lang="en-US" baseline="0" dirty="0" smtClean="0"/>
              <a:t> representations of networks. </a:t>
            </a:r>
          </a:p>
          <a:p>
            <a:endParaRPr lang="en-US" baseline="0" dirty="0" smtClean="0"/>
          </a:p>
          <a:p>
            <a:r>
              <a:rPr lang="en-US" baseline="0" dirty="0" smtClean="0"/>
              <a:t>Real-world networks are dynamic and </a:t>
            </a:r>
            <a:r>
              <a:rPr lang="en-US" baseline="0" dirty="0" err="1" smtClean="0"/>
              <a:t>heterogenous</a:t>
            </a:r>
            <a:r>
              <a:rPr lang="en-US" baseline="0" dirty="0" smtClean="0"/>
              <a:t>, how can we learn the representations of such kind of networks. </a:t>
            </a:r>
          </a:p>
          <a:p>
            <a:r>
              <a:rPr lang="en-US" dirty="0" smtClean="0"/>
              <a:t/>
            </a:r>
            <a:br>
              <a:rPr lang="en-US" dirty="0" smtClean="0"/>
            </a:br>
            <a:r>
              <a:rPr lang="en-US" dirty="0" smtClean="0"/>
              <a:t>Finally, how to effective learn </a:t>
            </a:r>
            <a:r>
              <a:rPr lang="en-US" dirty="0" err="1" smtClean="0"/>
              <a:t>ismorphism</a:t>
            </a:r>
            <a:r>
              <a:rPr lang="en-US" dirty="0" smtClean="0"/>
              <a:t>-invariance</a:t>
            </a:r>
            <a:r>
              <a:rPr lang="en-US" baseline="0" dirty="0" smtClean="0"/>
              <a:t> representations of networks remains to be very </a:t>
            </a:r>
            <a:r>
              <a:rPr lang="en-US" baseline="0" dirty="0" err="1" smtClean="0"/>
              <a:t>challening</a:t>
            </a:r>
            <a:r>
              <a:rPr lang="en-US" baseline="0" dirty="0" smtClean="0"/>
              <a:t>. In other words, if two </a:t>
            </a:r>
            <a:r>
              <a:rPr lang="en-US" baseline="0" dirty="0" err="1" smtClean="0"/>
              <a:t>networsk</a:t>
            </a:r>
            <a:r>
              <a:rPr lang="en-US" baseline="0" dirty="0" smtClean="0"/>
              <a:t> are </a:t>
            </a:r>
            <a:r>
              <a:rPr lang="en-US" baseline="0" dirty="0" err="1" smtClean="0"/>
              <a:t>ismorphis</a:t>
            </a:r>
            <a:r>
              <a:rPr lang="en-US" baseline="0" dirty="0" smtClean="0"/>
              <a:t>, we should able to learn similar representations from them. This is still a very challenging problem. </a:t>
            </a:r>
          </a:p>
          <a:p>
            <a:endParaRPr lang="en-US" dirty="0"/>
          </a:p>
        </p:txBody>
      </p:sp>
    </p:spTree>
    <p:extLst>
      <p:ext uri="{BB962C8B-B14F-4D97-AF65-F5344CB8AC3E}">
        <p14:creationId xmlns:p14="http://schemas.microsoft.com/office/powerpoint/2010/main" val="13000908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a:t>
            </a:r>
            <a:r>
              <a:rPr lang="en-US" altLang="zh-CN" dirty="0" smtClean="0"/>
              <a:t>,</a:t>
            </a:r>
            <a:r>
              <a:rPr lang="zh-CN" altLang="en-US" dirty="0" smtClean="0"/>
              <a:t> </a:t>
            </a:r>
            <a:r>
              <a:rPr lang="en-US" altLang="zh-CN" dirty="0" smtClean="0"/>
              <a:t>the</a:t>
            </a:r>
            <a:r>
              <a:rPr lang="zh-CN" altLang="en-US" dirty="0" smtClean="0"/>
              <a:t> </a:t>
            </a:r>
            <a:r>
              <a:rPr lang="en-US" altLang="zh-CN" dirty="0" smtClean="0"/>
              <a:t>research</a:t>
            </a:r>
            <a:r>
              <a:rPr lang="zh-CN" altLang="en-US" dirty="0" smtClean="0"/>
              <a:t> </a:t>
            </a:r>
            <a:r>
              <a:rPr lang="en-US" altLang="zh-CN" dirty="0" smtClean="0"/>
              <a:t>question</a:t>
            </a:r>
            <a:r>
              <a:rPr lang="zh-CN" altLang="en-US" dirty="0" smtClean="0"/>
              <a:t> </a:t>
            </a:r>
            <a:r>
              <a:rPr lang="en-US" altLang="zh-CN" dirty="0" smtClean="0"/>
              <a:t>I</a:t>
            </a:r>
            <a:r>
              <a:rPr lang="zh-CN" altLang="en-US" dirty="0" smtClean="0"/>
              <a:t> </a:t>
            </a:r>
            <a:r>
              <a:rPr lang="en-US" altLang="zh-CN" dirty="0" smtClean="0"/>
              <a:t>try</a:t>
            </a:r>
            <a:r>
              <a:rPr lang="zh-CN" altLang="en-US" dirty="0" smtClean="0"/>
              <a:t> </a:t>
            </a:r>
            <a:r>
              <a:rPr lang="en-US" altLang="zh-CN" dirty="0" smtClean="0"/>
              <a:t>to</a:t>
            </a:r>
            <a:r>
              <a:rPr lang="zh-CN" altLang="en-US" dirty="0" smtClean="0"/>
              <a:t> </a:t>
            </a:r>
            <a:r>
              <a:rPr lang="en-US" altLang="zh-CN" dirty="0" smtClean="0"/>
              <a:t>answer</a:t>
            </a:r>
            <a:r>
              <a:rPr lang="zh-CN" altLang="en-US" dirty="0" smtClean="0"/>
              <a:t> </a:t>
            </a:r>
            <a:r>
              <a:rPr lang="en-US" altLang="zh-CN" dirty="0" smtClean="0"/>
              <a:t>is:</a:t>
            </a:r>
            <a:r>
              <a:rPr lang="zh-CN" altLang="en-US" dirty="0" smtClean="0"/>
              <a:t> </a:t>
            </a:r>
            <a:r>
              <a:rPr lang="en-US" altLang="zh-CN" dirty="0" smtClean="0"/>
              <a:t>how</a:t>
            </a:r>
            <a:r>
              <a:rPr lang="zh-CN" altLang="en-US" dirty="0" smtClean="0"/>
              <a:t> </a:t>
            </a:r>
            <a:r>
              <a:rPr lang="en-US" altLang="zh-CN" dirty="0" smtClean="0"/>
              <a:t>to</a:t>
            </a:r>
            <a:r>
              <a:rPr lang="zh-CN" altLang="en-US" dirty="0" smtClean="0"/>
              <a:t> </a:t>
            </a:r>
            <a:r>
              <a:rPr lang="en-US" altLang="zh-CN" dirty="0" smtClean="0"/>
              <a:t>effectively</a:t>
            </a:r>
            <a:r>
              <a:rPr lang="zh-CN" altLang="en-US" dirty="0" smtClean="0"/>
              <a:t> </a:t>
            </a:r>
            <a:r>
              <a:rPr lang="en-US" altLang="zh-CN" dirty="0" smtClean="0"/>
              <a:t>and</a:t>
            </a:r>
            <a:r>
              <a:rPr lang="zh-CN" altLang="en-US" dirty="0" smtClean="0"/>
              <a:t> </a:t>
            </a:r>
            <a:r>
              <a:rPr lang="en-US" altLang="zh-CN" dirty="0" smtClean="0"/>
              <a:t>efficiently</a:t>
            </a:r>
            <a:r>
              <a:rPr lang="zh-CN" altLang="en-US" dirty="0" smtClean="0"/>
              <a:t> </a:t>
            </a:r>
            <a:r>
              <a:rPr lang="en-US" altLang="zh-CN" dirty="0" smtClean="0"/>
              <a:t>learn</a:t>
            </a:r>
            <a:r>
              <a:rPr lang="zh-CN" altLang="en-US" dirty="0" smtClean="0"/>
              <a:t> </a:t>
            </a:r>
            <a:r>
              <a:rPr lang="en-US" altLang="zh-CN" dirty="0" smtClean="0"/>
              <a:t>the</a:t>
            </a:r>
            <a:r>
              <a:rPr lang="zh-CN" altLang="en-US" dirty="0" smtClean="0"/>
              <a:t> </a:t>
            </a:r>
            <a:r>
              <a:rPr lang="en-US" altLang="zh-CN" dirty="0" smtClean="0"/>
              <a:t>representation</a:t>
            </a:r>
            <a:r>
              <a:rPr lang="zh-CN" altLang="en-US" dirty="0" smtClean="0"/>
              <a:t> </a:t>
            </a:r>
            <a:r>
              <a:rPr lang="en-US" altLang="zh-CN" dirty="0" smtClean="0"/>
              <a:t>of</a:t>
            </a:r>
            <a:r>
              <a:rPr lang="zh-CN" altLang="en-US" dirty="0" smtClean="0"/>
              <a:t> </a:t>
            </a:r>
            <a:r>
              <a:rPr lang="en-US" altLang="zh-CN" dirty="0" smtClean="0"/>
              <a:t>networks</a:t>
            </a:r>
            <a:r>
              <a:rPr lang="zh-CN" altLang="en-US" dirty="0" smtClean="0"/>
              <a:t>?</a:t>
            </a:r>
            <a:endParaRPr lang="en-US" altLang="zh-CN" dirty="0" smtClean="0"/>
          </a:p>
          <a:p>
            <a:endParaRPr lang="en-US" altLang="zh-CN" dirty="0" smtClean="0"/>
          </a:p>
          <a:p>
            <a:r>
              <a:rPr lang="en-US" altLang="zh-CN" dirty="0" smtClean="0"/>
              <a:t>This</a:t>
            </a:r>
            <a:r>
              <a:rPr lang="zh-CN" altLang="en-US" dirty="0" smtClean="0"/>
              <a:t> </a:t>
            </a:r>
            <a:r>
              <a:rPr lang="en-US" altLang="zh-CN" dirty="0" smtClean="0"/>
              <a:t>is</a:t>
            </a:r>
            <a:r>
              <a:rPr lang="zh-CN" altLang="en-US" dirty="0" smtClean="0"/>
              <a:t> </a:t>
            </a:r>
            <a:r>
              <a:rPr lang="en-US" altLang="zh-CN" dirty="0" smtClean="0"/>
              <a:t>a</a:t>
            </a:r>
            <a:r>
              <a:rPr lang="zh-CN" altLang="en-US" dirty="0" smtClean="0"/>
              <a:t> </a:t>
            </a:r>
            <a:r>
              <a:rPr lang="en-US" altLang="zh-CN" dirty="0" smtClean="0"/>
              <a:t>very</a:t>
            </a:r>
            <a:r>
              <a:rPr lang="zh-CN" altLang="en-US" dirty="0" smtClean="0"/>
              <a:t> </a:t>
            </a:r>
            <a:r>
              <a:rPr lang="en-US" altLang="zh-CN" dirty="0" smtClean="0"/>
              <a:t>challenging</a:t>
            </a:r>
            <a:r>
              <a:rPr lang="zh-CN" altLang="en-US" dirty="0" smtClean="0"/>
              <a:t> </a:t>
            </a:r>
            <a:r>
              <a:rPr lang="en-US" altLang="zh-CN" dirty="0" smtClean="0"/>
              <a:t>problem</a:t>
            </a:r>
            <a:r>
              <a:rPr lang="zh-CN" altLang="en-US" dirty="0" smtClean="0"/>
              <a:t> </a:t>
            </a:r>
            <a:r>
              <a:rPr lang="en-US" altLang="zh-CN" dirty="0" smtClean="0"/>
              <a:t>since</a:t>
            </a:r>
            <a:r>
              <a:rPr lang="zh-CN" altLang="en-US" dirty="0" smtClean="0"/>
              <a:t> </a:t>
            </a:r>
            <a:r>
              <a:rPr lang="en-US" altLang="zh-CN" dirty="0" smtClean="0"/>
              <a:t>real-world</a:t>
            </a:r>
            <a:r>
              <a:rPr lang="zh-CN" altLang="en-US" dirty="0" smtClean="0"/>
              <a:t> </a:t>
            </a:r>
            <a:r>
              <a:rPr lang="en-US" altLang="zh-CN" dirty="0" smtClean="0"/>
              <a:t>networks</a:t>
            </a:r>
            <a:r>
              <a:rPr lang="zh-CN" altLang="en-US" dirty="0" smtClean="0"/>
              <a:t> </a:t>
            </a:r>
            <a:r>
              <a:rPr lang="en-US" altLang="zh-CN" dirty="0" smtClean="0"/>
              <a:t>are</a:t>
            </a:r>
            <a:r>
              <a:rPr lang="zh-CN" altLang="en-US" dirty="0" smtClean="0"/>
              <a:t> </a:t>
            </a:r>
            <a:r>
              <a:rPr lang="en-US" altLang="zh-CN" dirty="0" smtClean="0"/>
              <a:t>very</a:t>
            </a:r>
            <a:r>
              <a:rPr lang="zh-CN" altLang="en-US" dirty="0" smtClean="0"/>
              <a:t> </a:t>
            </a:r>
            <a:r>
              <a:rPr lang="en-US" altLang="zh-CN" dirty="0" smtClean="0"/>
              <a:t>large-scale,</a:t>
            </a:r>
            <a:r>
              <a:rPr lang="zh-CN" altLang="en-US" dirty="0" smtClean="0"/>
              <a:t> </a:t>
            </a:r>
            <a:r>
              <a:rPr lang="en-US" altLang="zh-CN" dirty="0" smtClean="0"/>
              <a:t>which</a:t>
            </a:r>
            <a:r>
              <a:rPr lang="zh-CN" altLang="en-US" dirty="0" smtClean="0"/>
              <a:t> </a:t>
            </a:r>
            <a:r>
              <a:rPr lang="en-US" altLang="zh-CN" dirty="0" smtClean="0"/>
              <a:t>usually</a:t>
            </a:r>
            <a:r>
              <a:rPr lang="zh-CN" altLang="en-US" dirty="0" smtClean="0"/>
              <a:t> </a:t>
            </a:r>
            <a:r>
              <a:rPr lang="en-US" altLang="zh-CN" dirty="0" smtClean="0"/>
              <a:t>contain</a:t>
            </a:r>
            <a:r>
              <a:rPr lang="zh-CN" altLang="en-US" dirty="0" smtClean="0"/>
              <a:t> </a:t>
            </a:r>
            <a:r>
              <a:rPr lang="en-US" altLang="zh-CN" dirty="0" smtClean="0"/>
              <a:t>millions</a:t>
            </a:r>
            <a:r>
              <a:rPr lang="zh-CN" altLang="en-US" dirty="0" smtClean="0"/>
              <a:t> </a:t>
            </a:r>
            <a:r>
              <a:rPr lang="en-US" altLang="zh-CN" dirty="0" smtClean="0"/>
              <a:t>of</a:t>
            </a:r>
            <a:r>
              <a:rPr lang="zh-CN" altLang="en-US" dirty="0" smtClean="0"/>
              <a:t> </a:t>
            </a:r>
            <a:r>
              <a:rPr lang="en-US" altLang="zh-CN" dirty="0" smtClean="0"/>
              <a:t>nodes</a:t>
            </a:r>
            <a:r>
              <a:rPr lang="zh-CN" altLang="en-US" dirty="0" smtClean="0"/>
              <a:t> </a:t>
            </a:r>
            <a:r>
              <a:rPr lang="en-US" altLang="zh-CN" dirty="0" smtClean="0"/>
              <a:t>and</a:t>
            </a:r>
            <a:r>
              <a:rPr lang="zh-CN" altLang="en-US" dirty="0" smtClean="0"/>
              <a:t> </a:t>
            </a:r>
            <a:r>
              <a:rPr lang="en-US" altLang="zh-CN" dirty="0" smtClean="0"/>
              <a:t>billions</a:t>
            </a:r>
            <a:r>
              <a:rPr lang="zh-CN" altLang="en-US" dirty="0" smtClean="0"/>
              <a:t> </a:t>
            </a:r>
            <a:r>
              <a:rPr lang="en-US" altLang="zh-CN" dirty="0" smtClean="0"/>
              <a:t>of</a:t>
            </a:r>
            <a:r>
              <a:rPr lang="zh-CN" altLang="en-US" dirty="0" smtClean="0"/>
              <a:t> </a:t>
            </a:r>
            <a:r>
              <a:rPr lang="en-US" altLang="zh-CN" dirty="0" smtClean="0"/>
              <a:t>edges</a:t>
            </a:r>
            <a:r>
              <a:rPr lang="zh-CN" altLang="en-US" dirty="0" smtClean="0"/>
              <a:t> </a:t>
            </a:r>
            <a:r>
              <a:rPr lang="en-US" altLang="zh-CN" dirty="0" smtClean="0"/>
              <a:t>or</a:t>
            </a:r>
            <a:r>
              <a:rPr lang="zh-CN" altLang="en-US" dirty="0" smtClean="0"/>
              <a:t> </a:t>
            </a:r>
            <a:r>
              <a:rPr lang="en-US" altLang="zh-CN" dirty="0" smtClean="0"/>
              <a:t>even</a:t>
            </a:r>
            <a:r>
              <a:rPr lang="zh-CN" altLang="en-US" dirty="0" smtClean="0"/>
              <a:t> </a:t>
            </a:r>
            <a:r>
              <a:rPr lang="en-US" altLang="zh-CN" dirty="0" smtClean="0"/>
              <a:t>beyond</a:t>
            </a:r>
            <a:r>
              <a:rPr lang="zh-CN" altLang="en-US" dirty="0" smtClean="0"/>
              <a:t> </a:t>
            </a:r>
            <a:r>
              <a:rPr lang="en-US" altLang="zh-CN" dirty="0" smtClean="0"/>
              <a:t>this.</a:t>
            </a:r>
            <a:r>
              <a:rPr lang="zh-CN" altLang="en-US" dirty="0" smtClean="0"/>
              <a:t>  </a:t>
            </a:r>
            <a:r>
              <a:rPr lang="en-US" altLang="zh-CN" dirty="0" smtClean="0"/>
              <a:t>Besides,</a:t>
            </a:r>
            <a:r>
              <a:rPr lang="zh-CN" altLang="en-US" dirty="0" smtClean="0"/>
              <a:t> </a:t>
            </a:r>
            <a:r>
              <a:rPr lang="en-US" altLang="zh-CN" dirty="0" smtClean="0"/>
              <a:t>Real</a:t>
            </a:r>
            <a:r>
              <a:rPr lang="zh-CN" altLang="en-US" dirty="0" smtClean="0"/>
              <a:t>-</a:t>
            </a:r>
            <a:r>
              <a:rPr lang="en-US" altLang="zh-CN" dirty="0" smtClean="0"/>
              <a:t>world</a:t>
            </a:r>
            <a:r>
              <a:rPr lang="zh-CN" altLang="en-US" dirty="0" smtClean="0"/>
              <a:t> </a:t>
            </a:r>
            <a:r>
              <a:rPr lang="en-US" altLang="zh-CN" dirty="0" smtClean="0"/>
              <a:t>networks</a:t>
            </a:r>
            <a:r>
              <a:rPr lang="zh-CN" altLang="en-US" dirty="0" smtClean="0"/>
              <a:t> </a:t>
            </a:r>
            <a:r>
              <a:rPr lang="en-US" altLang="zh-CN" dirty="0" smtClean="0"/>
              <a:t>are</a:t>
            </a:r>
            <a:r>
              <a:rPr lang="zh-CN" altLang="en-US" dirty="0" smtClean="0"/>
              <a:t> </a:t>
            </a:r>
            <a:r>
              <a:rPr lang="en-US" altLang="zh-CN" dirty="0" smtClean="0"/>
              <a:t>also</a:t>
            </a:r>
            <a:r>
              <a:rPr lang="zh-CN" altLang="en-US" dirty="0" smtClean="0"/>
              <a:t> </a:t>
            </a:r>
            <a:r>
              <a:rPr lang="en-US" altLang="zh-CN" dirty="0" smtClean="0"/>
              <a:t>heterogeneous.</a:t>
            </a:r>
            <a:r>
              <a:rPr lang="zh-CN" altLang="en-US" dirty="0" smtClean="0"/>
              <a:t> </a:t>
            </a:r>
            <a:r>
              <a:rPr lang="en-US" altLang="zh-CN" dirty="0" smtClean="0"/>
              <a:t>The</a:t>
            </a:r>
            <a:r>
              <a:rPr lang="zh-CN" altLang="en-US" dirty="0" smtClean="0"/>
              <a:t> </a:t>
            </a:r>
            <a:r>
              <a:rPr lang="en-US" altLang="zh-CN" dirty="0" smtClean="0"/>
              <a:t>edges</a:t>
            </a:r>
            <a:r>
              <a:rPr lang="zh-CN" altLang="en-US" dirty="0" smtClean="0"/>
              <a:t> </a:t>
            </a:r>
            <a:r>
              <a:rPr lang="en-US" altLang="zh-CN" dirty="0" smtClean="0"/>
              <a:t>of</a:t>
            </a:r>
            <a:r>
              <a:rPr lang="zh-CN" altLang="en-US" dirty="0" smtClean="0"/>
              <a:t> </a:t>
            </a:r>
            <a:r>
              <a:rPr lang="en-US" altLang="zh-CN" dirty="0" smtClean="0"/>
              <a:t>networks</a:t>
            </a:r>
            <a:r>
              <a:rPr lang="zh-CN" altLang="en-US" dirty="0" smtClean="0"/>
              <a:t> </a:t>
            </a:r>
            <a:r>
              <a:rPr lang="en-US" altLang="zh-CN" dirty="0" smtClean="0"/>
              <a:t>can</a:t>
            </a:r>
            <a:r>
              <a:rPr lang="zh-CN" altLang="en-US" dirty="0" smtClean="0"/>
              <a:t> </a:t>
            </a:r>
            <a:r>
              <a:rPr lang="en-US" altLang="zh-CN" dirty="0" smtClean="0"/>
              <a:t>be</a:t>
            </a:r>
            <a:r>
              <a:rPr lang="zh-CN" altLang="en-US" dirty="0" smtClean="0"/>
              <a:t> </a:t>
            </a:r>
            <a:r>
              <a:rPr lang="en-US" altLang="zh-CN" dirty="0" smtClean="0"/>
              <a:t>directed,</a:t>
            </a:r>
            <a:r>
              <a:rPr lang="zh-CN" altLang="en-US" dirty="0" smtClean="0"/>
              <a:t> </a:t>
            </a:r>
            <a:r>
              <a:rPr lang="en-US" altLang="zh-CN" dirty="0" smtClean="0"/>
              <a:t>undirected</a:t>
            </a:r>
            <a:r>
              <a:rPr lang="zh-CN" altLang="en-US" dirty="0" smtClean="0"/>
              <a:t>, </a:t>
            </a:r>
            <a:r>
              <a:rPr lang="en-US" altLang="zh-CN" dirty="0" smtClean="0"/>
              <a:t>binary</a:t>
            </a:r>
            <a:r>
              <a:rPr lang="zh-CN" altLang="en-US" dirty="0" smtClean="0"/>
              <a:t>, </a:t>
            </a:r>
            <a:r>
              <a:rPr lang="en-US" altLang="zh-CN" dirty="0" smtClean="0"/>
              <a:t>or</a:t>
            </a:r>
            <a:r>
              <a:rPr lang="zh-CN" altLang="en-US" dirty="0" smtClean="0"/>
              <a:t>, </a:t>
            </a:r>
            <a:r>
              <a:rPr lang="en-US" altLang="zh-CN" dirty="0" smtClean="0"/>
              <a:t>weighted.</a:t>
            </a:r>
            <a:r>
              <a:rPr lang="zh-CN" altLang="en-US" dirty="0" smtClean="0"/>
              <a:t>  </a:t>
            </a:r>
            <a:endParaRPr lang="en-US" dirty="0" smtClean="0"/>
          </a:p>
          <a:p>
            <a:r>
              <a:rPr lang="en-US" dirty="0" smtClean="0"/>
              <a:t>In</a:t>
            </a:r>
            <a:r>
              <a:rPr lang="zh-CN" altLang="en-US" dirty="0" smtClean="0"/>
              <a:t> </a:t>
            </a:r>
            <a:r>
              <a:rPr lang="en-US" altLang="zh-CN" dirty="0" smtClean="0"/>
              <a:t>machine</a:t>
            </a:r>
            <a:r>
              <a:rPr lang="zh-CN" altLang="en-US" dirty="0" smtClean="0"/>
              <a:t> </a:t>
            </a:r>
            <a:r>
              <a:rPr lang="en-US" altLang="zh-CN" dirty="0" smtClean="0"/>
              <a:t>learning</a:t>
            </a:r>
            <a:r>
              <a:rPr lang="zh-CN" altLang="en-US" dirty="0" smtClean="0"/>
              <a:t> </a:t>
            </a:r>
            <a:r>
              <a:rPr lang="en-US" altLang="zh-CN" dirty="0" smtClean="0"/>
              <a:t>literature,</a:t>
            </a:r>
            <a:r>
              <a:rPr lang="zh-CN" altLang="en-US" dirty="0" smtClean="0"/>
              <a:t> </a:t>
            </a:r>
            <a:r>
              <a:rPr lang="en-US" altLang="zh-CN" dirty="0" smtClean="0"/>
              <a:t>although</a:t>
            </a:r>
            <a:r>
              <a:rPr lang="zh-CN" altLang="en-US" dirty="0" smtClean="0"/>
              <a:t> </a:t>
            </a:r>
            <a:r>
              <a:rPr lang="en-US" altLang="zh-CN" dirty="0" smtClean="0"/>
              <a:t>there</a:t>
            </a:r>
            <a:r>
              <a:rPr lang="zh-CN" altLang="en-US" dirty="0" smtClean="0"/>
              <a:t> </a:t>
            </a:r>
            <a:r>
              <a:rPr lang="en-US" altLang="zh-CN" dirty="0" smtClean="0"/>
              <a:t>are</a:t>
            </a:r>
            <a:r>
              <a:rPr lang="zh-CN" altLang="en-US" dirty="0" smtClean="0"/>
              <a:t> </a:t>
            </a:r>
            <a:r>
              <a:rPr lang="en-US" altLang="zh-CN" dirty="0" smtClean="0"/>
              <a:t>many</a:t>
            </a:r>
            <a:r>
              <a:rPr lang="zh-CN" altLang="en-US" dirty="0" smtClean="0"/>
              <a:t> </a:t>
            </a:r>
            <a:r>
              <a:rPr lang="en-US" altLang="zh-CN" dirty="0" smtClean="0"/>
              <a:t>work</a:t>
            </a:r>
            <a:r>
              <a:rPr lang="zh-CN" altLang="en-US" dirty="0" smtClean="0"/>
              <a:t> </a:t>
            </a:r>
            <a:r>
              <a:rPr lang="en-US" altLang="zh-CN" dirty="0" smtClean="0"/>
              <a:t>study</a:t>
            </a:r>
            <a:r>
              <a:rPr lang="zh-CN" altLang="en-US" dirty="0" smtClean="0"/>
              <a:t> </a:t>
            </a:r>
            <a:r>
              <a:rPr lang="en-US" altLang="zh-CN" dirty="0" smtClean="0"/>
              <a:t>learning</a:t>
            </a:r>
            <a:r>
              <a:rPr lang="zh-CN" altLang="en-US" dirty="0" smtClean="0"/>
              <a:t> </a:t>
            </a:r>
            <a:r>
              <a:rPr lang="en-US" altLang="zh-CN" dirty="0" smtClean="0"/>
              <a:t>representations</a:t>
            </a:r>
            <a:r>
              <a:rPr lang="zh-CN" altLang="en-US" dirty="0" smtClean="0"/>
              <a:t> </a:t>
            </a:r>
            <a:r>
              <a:rPr lang="en-US" altLang="zh-CN" dirty="0" smtClean="0"/>
              <a:t>of</a:t>
            </a:r>
            <a:r>
              <a:rPr lang="zh-CN" altLang="en-US" dirty="0" smtClean="0"/>
              <a:t> </a:t>
            </a:r>
            <a:r>
              <a:rPr lang="en-US" altLang="zh-CN" dirty="0" smtClean="0"/>
              <a:t>images,</a:t>
            </a:r>
            <a:r>
              <a:rPr lang="zh-CN" altLang="en-US" dirty="0" smtClean="0"/>
              <a:t> </a:t>
            </a:r>
            <a:r>
              <a:rPr lang="en-US" altLang="zh-CN" dirty="0" smtClean="0"/>
              <a:t>speeches</a:t>
            </a:r>
            <a:r>
              <a:rPr lang="zh-CN" altLang="en-US" dirty="0" smtClean="0"/>
              <a:t> </a:t>
            </a:r>
            <a:r>
              <a:rPr lang="en-US" altLang="zh-CN" dirty="0" smtClean="0"/>
              <a:t>or</a:t>
            </a:r>
            <a:r>
              <a:rPr lang="zh-CN" altLang="en-US" dirty="0" smtClean="0"/>
              <a:t> </a:t>
            </a:r>
            <a:r>
              <a:rPr lang="en-US" altLang="zh-CN" dirty="0" smtClean="0"/>
              <a:t>natural</a:t>
            </a:r>
            <a:r>
              <a:rPr lang="zh-CN" altLang="en-US" dirty="0" smtClean="0"/>
              <a:t> </a:t>
            </a:r>
            <a:r>
              <a:rPr lang="en-US" altLang="zh-CN" dirty="0" smtClean="0"/>
              <a:t>languages,</a:t>
            </a:r>
            <a:r>
              <a:rPr lang="zh-CN" altLang="en-US" dirty="0" smtClean="0"/>
              <a:t> </a:t>
            </a:r>
            <a:r>
              <a:rPr lang="en-US" altLang="zh-CN" dirty="0" smtClean="0"/>
              <a:t>there</a:t>
            </a:r>
            <a:r>
              <a:rPr lang="zh-CN" altLang="en-US" dirty="0" smtClean="0"/>
              <a:t> </a:t>
            </a:r>
            <a:r>
              <a:rPr lang="en-US" altLang="zh-CN" dirty="0" smtClean="0"/>
              <a:t>is</a:t>
            </a:r>
            <a:r>
              <a:rPr lang="zh-CN" altLang="en-US" dirty="0" smtClean="0"/>
              <a:t> </a:t>
            </a:r>
            <a:r>
              <a:rPr lang="en-US" altLang="zh-CN" dirty="0" smtClean="0"/>
              <a:t>little</a:t>
            </a:r>
            <a:r>
              <a:rPr lang="zh-CN" altLang="en-US" dirty="0" smtClean="0"/>
              <a:t> </a:t>
            </a:r>
            <a:r>
              <a:rPr lang="en-US" altLang="zh-CN" dirty="0" smtClean="0"/>
              <a:t>work</a:t>
            </a:r>
            <a:r>
              <a:rPr lang="zh-CN" altLang="en-US" dirty="0" smtClean="0"/>
              <a:t> </a:t>
            </a:r>
            <a:r>
              <a:rPr lang="en-US" altLang="zh-CN" dirty="0" smtClean="0"/>
              <a:t>on</a:t>
            </a:r>
            <a:r>
              <a:rPr lang="zh-CN" altLang="en-US" dirty="0" smtClean="0"/>
              <a:t> </a:t>
            </a:r>
            <a:r>
              <a:rPr lang="en-US" altLang="zh-CN" dirty="0" smtClean="0"/>
              <a:t>learning</a:t>
            </a:r>
            <a:r>
              <a:rPr lang="zh-CN" altLang="en-US" dirty="0" smtClean="0"/>
              <a:t> </a:t>
            </a:r>
            <a:r>
              <a:rPr lang="en-US" altLang="zh-CN" dirty="0" smtClean="0"/>
              <a:t>representations</a:t>
            </a:r>
            <a:r>
              <a:rPr lang="zh-CN" altLang="en-US" dirty="0" smtClean="0"/>
              <a:t> </a:t>
            </a:r>
            <a:r>
              <a:rPr lang="en-US" altLang="zh-CN" dirty="0" smtClean="0"/>
              <a:t>of</a:t>
            </a:r>
            <a:r>
              <a:rPr lang="zh-CN" altLang="en-US" dirty="0" smtClean="0"/>
              <a:t> </a:t>
            </a:r>
            <a:r>
              <a:rPr lang="en-US" altLang="zh-CN" dirty="0" smtClean="0"/>
              <a:t>networks.</a:t>
            </a:r>
            <a:r>
              <a:rPr lang="zh-CN" altLang="en-US" dirty="0" smtClean="0"/>
              <a:t> </a:t>
            </a:r>
            <a:endParaRPr lang="en-US" dirty="0"/>
          </a:p>
        </p:txBody>
      </p:sp>
    </p:spTree>
    <p:extLst>
      <p:ext uri="{BB962C8B-B14F-4D97-AF65-F5344CB8AC3E}">
        <p14:creationId xmlns:p14="http://schemas.microsoft.com/office/powerpoint/2010/main" val="12857013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summarize, we can see that learning</a:t>
            </a:r>
            <a:r>
              <a:rPr lang="en-US" baseline="0" dirty="0" smtClean="0"/>
              <a:t> representations of networks has become a new methodology for analyzing and mining networks. Existing state-of-the-art </a:t>
            </a:r>
            <a:r>
              <a:rPr lang="en-US" baseline="0" dirty="0" err="1" smtClean="0"/>
              <a:t>appraoches</a:t>
            </a:r>
            <a:r>
              <a:rPr lang="en-US" baseline="0" dirty="0" smtClean="0"/>
              <a:t> for node representation learning </a:t>
            </a:r>
            <a:r>
              <a:rPr lang="en-US" baseline="0" dirty="0" err="1" smtClean="0"/>
              <a:t>inculding</a:t>
            </a:r>
            <a:r>
              <a:rPr lang="en-US" baseline="0" dirty="0" smtClean="0"/>
              <a:t> LINE, </a:t>
            </a:r>
            <a:r>
              <a:rPr lang="en-US" baseline="0" dirty="0" err="1" smtClean="0"/>
              <a:t>DeepWalk</a:t>
            </a:r>
            <a:r>
              <a:rPr lang="en-US" baseline="0" dirty="0" smtClean="0"/>
              <a:t> and Node2VEC has achieve great success in a variety of tasks, and now it is moving towards learning task-specific node </a:t>
            </a:r>
            <a:r>
              <a:rPr lang="en-US" baseline="0" dirty="0" err="1" smtClean="0"/>
              <a:t>represenations</a:t>
            </a:r>
            <a:r>
              <a:rPr lang="en-US" baseline="0" dirty="0" smtClean="0"/>
              <a:t> such as the PTE and Graph convolution model. </a:t>
            </a:r>
          </a:p>
          <a:p>
            <a:r>
              <a:rPr lang="en-US" baseline="0" dirty="0" smtClean="0"/>
              <a:t>For visualizing networks and high-dimensional data, </a:t>
            </a:r>
            <a:r>
              <a:rPr lang="en-US" baseline="0" dirty="0" err="1" smtClean="0"/>
              <a:t>LargeVis</a:t>
            </a:r>
            <a:r>
              <a:rPr lang="en-US" baseline="0" dirty="0" smtClean="0"/>
              <a:t> has become the new state-of-the-art </a:t>
            </a:r>
            <a:r>
              <a:rPr lang="en-US" baseline="0" dirty="0" err="1" smtClean="0"/>
              <a:t>appraoch</a:t>
            </a:r>
            <a:r>
              <a:rPr lang="en-US" baseline="0" dirty="0" smtClean="0"/>
              <a:t>, which makes it feasible to </a:t>
            </a:r>
            <a:r>
              <a:rPr lang="en-US" baseline="0" dirty="0" err="1" smtClean="0"/>
              <a:t>visualzie</a:t>
            </a:r>
            <a:r>
              <a:rPr lang="en-US" baseline="0" dirty="0" smtClean="0"/>
              <a:t> tens of millions of nodes or data points. </a:t>
            </a:r>
          </a:p>
          <a:p>
            <a:endParaRPr lang="en-US" baseline="0" dirty="0" smtClean="0"/>
          </a:p>
          <a:p>
            <a:r>
              <a:rPr lang="en-US" baseline="0" dirty="0" smtClean="0"/>
              <a:t>Beside learning node representations, there are also increasing interest in learning representations of network </a:t>
            </a:r>
            <a:r>
              <a:rPr lang="en-US" baseline="0" dirty="0" err="1" smtClean="0"/>
              <a:t>substrutures</a:t>
            </a:r>
            <a:r>
              <a:rPr lang="en-US" baseline="0" dirty="0" smtClean="0"/>
              <a:t> such as applications in information cascades and protein function prediction.</a:t>
            </a:r>
          </a:p>
          <a:p>
            <a:endParaRPr lang="en-US" baseline="0" dirty="0" smtClean="0"/>
          </a:p>
        </p:txBody>
      </p:sp>
    </p:spTree>
    <p:extLst>
      <p:ext uri="{BB962C8B-B14F-4D97-AF65-F5344CB8AC3E}">
        <p14:creationId xmlns:p14="http://schemas.microsoft.com/office/powerpoint/2010/main" val="424689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1270000" y="1638300"/>
            <a:ext cx="10464800" cy="3302000"/>
          </a:xfrm>
          <a:prstGeom prst="rect">
            <a:avLst/>
          </a:prstGeom>
        </p:spPr>
        <p:txBody>
          <a:bodyPr anchor="b"/>
          <a:lstStyle/>
          <a:p>
            <a:r>
              <a:t>Title Text</a:t>
            </a:r>
          </a:p>
        </p:txBody>
      </p:sp>
      <p:sp>
        <p:nvSpPr>
          <p:cNvPr id="12" name="Shape 12"/>
          <p:cNvSpPr>
            <a:spLocks noGrp="1"/>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Shape 30"/>
          <p:cNvSpPr>
            <a:spLocks noGrp="1"/>
          </p:cNvSpPr>
          <p:nvPr>
            <p:ph type="title"/>
          </p:nvPr>
        </p:nvSpPr>
        <p:spPr>
          <a:xfrm>
            <a:off x="1270000" y="3225800"/>
            <a:ext cx="10464800" cy="3302000"/>
          </a:xfrm>
          <a:prstGeom prst="rect">
            <a:avLst/>
          </a:prstGeom>
        </p:spPr>
        <p:txBody>
          <a:bodyPr/>
          <a:lstStyle/>
          <a:p>
            <a:r>
              <a:t>Title Text</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Shape 38"/>
          <p:cNvSpPr>
            <a:spLocks noGrp="1"/>
          </p:cNvSpPr>
          <p:nvPr>
            <p:ph type="pic" sz="half" idx="13"/>
          </p:nvPr>
        </p:nvSpPr>
        <p:spPr>
          <a:xfrm>
            <a:off x="6718300" y="635000"/>
            <a:ext cx="5334000" cy="8229600"/>
          </a:xfrm>
          <a:prstGeom prst="rect">
            <a:avLst/>
          </a:prstGeom>
        </p:spPr>
        <p:txBody>
          <a:bodyPr lIns="91439" tIns="45719" rIns="91439" bIns="45719" anchor="t">
            <a:noAutofit/>
          </a:bodyPr>
          <a:lstStyle/>
          <a:p>
            <a:endParaRPr/>
          </a:p>
        </p:txBody>
      </p:sp>
      <p:sp>
        <p:nvSpPr>
          <p:cNvPr id="39" name="Shape 39"/>
          <p:cNvSpPr>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Shape 40"/>
          <p:cNvSpPr>
            <a:spLocks noGrp="1"/>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Title Text</a:t>
            </a:r>
          </a:p>
        </p:txBody>
      </p:sp>
      <p:sp>
        <p:nvSpPr>
          <p:cNvPr id="49" name="Shape 4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Title Text</a:t>
            </a:r>
          </a:p>
        </p:txBody>
      </p:sp>
      <p:sp>
        <p:nvSpPr>
          <p:cNvPr id="57" name="Shape 5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hape 65"/>
          <p:cNvSpPr>
            <a:spLocks noGrp="1"/>
          </p:cNvSpPr>
          <p:nvPr>
            <p:ph type="pic" sz="half" idx="13"/>
          </p:nvPr>
        </p:nvSpPr>
        <p:spPr>
          <a:xfrm>
            <a:off x="6718300" y="2603500"/>
            <a:ext cx="5334000" cy="6286500"/>
          </a:xfrm>
          <a:prstGeom prst="rect">
            <a:avLst/>
          </a:prstGeom>
        </p:spPr>
        <p:txBody>
          <a:bodyPr lIns="91439" tIns="45719" rIns="91439" bIns="45719" anchor="t">
            <a:noAutofit/>
          </a:bodyPr>
          <a:lstStyle/>
          <a:p>
            <a:endParaRPr/>
          </a:p>
        </p:txBody>
      </p:sp>
      <p:sp>
        <p:nvSpPr>
          <p:cNvPr id="66" name="Shape 66"/>
          <p:cNvSpPr>
            <a:spLocks noGrp="1"/>
          </p:cNvSpPr>
          <p:nvPr>
            <p:ph type="title"/>
          </p:nvPr>
        </p:nvSpPr>
        <p:spPr>
          <a:prstGeom prst="rect">
            <a:avLst/>
          </a:prstGeom>
        </p:spPr>
        <p:txBody>
          <a:bodyPr/>
          <a:lstStyle/>
          <a:p>
            <a:r>
              <a:t>Title Text</a:t>
            </a:r>
          </a:p>
        </p:txBody>
      </p:sp>
      <p:sp>
        <p:nvSpPr>
          <p:cNvPr id="67" name="Shape 67"/>
          <p:cNvSpPr>
            <a:spLocks noGrp="1"/>
          </p:cNvSpPr>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Shape 75"/>
          <p:cNvSpPr>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hape 7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hape 83"/>
          <p:cNvSpPr>
            <a:spLocks noGrp="1"/>
          </p:cNvSpPr>
          <p:nvPr>
            <p:ph type="pic" sz="half" idx="13"/>
          </p:nvPr>
        </p:nvSpPr>
        <p:spPr>
          <a:xfrm>
            <a:off x="952500" y="889000"/>
            <a:ext cx="5334000" cy="7975600"/>
          </a:xfrm>
          <a:prstGeom prst="rect">
            <a:avLst/>
          </a:prstGeom>
        </p:spPr>
        <p:txBody>
          <a:bodyPr lIns="91439" tIns="45719" rIns="91439" bIns="45719" anchor="t">
            <a:noAutofit/>
          </a:bodyPr>
          <a:lstStyle/>
          <a:p>
            <a:endParaRPr/>
          </a:p>
        </p:txBody>
      </p:sp>
      <p:sp>
        <p:nvSpPr>
          <p:cNvPr id="84" name="Shape 84"/>
          <p:cNvSpPr>
            <a:spLocks noGrp="1"/>
          </p:cNvSpPr>
          <p:nvPr>
            <p:ph type="pic" sz="quarter" idx="14"/>
          </p:nvPr>
        </p:nvSpPr>
        <p:spPr>
          <a:xfrm>
            <a:off x="6718300" y="5092700"/>
            <a:ext cx="5334000" cy="3771900"/>
          </a:xfrm>
          <a:prstGeom prst="rect">
            <a:avLst/>
          </a:prstGeom>
        </p:spPr>
        <p:txBody>
          <a:bodyPr lIns="91439" tIns="45719" rIns="91439" bIns="45719" anchor="t">
            <a:noAutofit/>
          </a:bodyPr>
          <a:lstStyle/>
          <a:p>
            <a:endParaRPr/>
          </a:p>
        </p:txBody>
      </p:sp>
      <p:sp>
        <p:nvSpPr>
          <p:cNvPr id="85" name="Shape 85"/>
          <p:cNvSpPr>
            <a:spLocks noGrp="1"/>
          </p:cNvSpPr>
          <p:nvPr>
            <p:ph type="pic" sz="quarter" idx="15"/>
          </p:nvPr>
        </p:nvSpPr>
        <p:spPr>
          <a:xfrm>
            <a:off x="6724518" y="889000"/>
            <a:ext cx="5334001" cy="3771900"/>
          </a:xfrm>
          <a:prstGeom prst="rect">
            <a:avLst/>
          </a:prstGeom>
        </p:spPr>
        <p:txBody>
          <a:bodyPr lIns="91439" tIns="45719" rIns="91439" bIns="45719" anchor="t">
            <a:noAutofit/>
          </a:bodyPr>
          <a:lstStyle/>
          <a:p>
            <a:endParaRPr/>
          </a:p>
        </p:txBody>
      </p:sp>
      <p:sp>
        <p:nvSpPr>
          <p:cNvPr id="86" name="Shape 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Shape 93"/>
          <p:cNvSpPr>
            <a:spLocks noGrp="1"/>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a:latin typeface="Helvetica"/>
                <a:ea typeface="Helvetica"/>
                <a:cs typeface="Helvetica"/>
                <a:sym typeface="Helvetica"/>
              </a:defRPr>
            </a:lvl1pPr>
          </a:lstStyle>
          <a:p>
            <a:r>
              <a:t>–Johnny Appleseed</a:t>
            </a:r>
          </a:p>
        </p:txBody>
      </p:sp>
      <p:sp>
        <p:nvSpPr>
          <p:cNvPr id="94" name="Shape 94"/>
          <p:cNvSpPr>
            <a:spLocks noGrp="1"/>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defRPr sz="3800"/>
            </a:lvl1pPr>
          </a:lstStyle>
          <a:p>
            <a:r>
              <a:t>“Type a quote here.” </a:t>
            </a:r>
          </a:p>
        </p:txBody>
      </p:sp>
      <p:sp>
        <p:nvSpPr>
          <p:cNvPr id="95" name="Shape 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2999418"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26" name="Shape 126"/>
          <p:cNvSpPr>
            <a:spLocks noGrp="1"/>
          </p:cNvSpPr>
          <p:nvPr>
            <p:ph type="title"/>
          </p:nvPr>
        </p:nvSpPr>
        <p:spPr>
          <a:prstGeom prst="rect">
            <a:avLst/>
          </a:prstGeom>
        </p:spPr>
        <p:txBody>
          <a:bodyPr/>
          <a:lstStyle/>
          <a:p>
            <a:r>
              <a:t>Title Text</a:t>
            </a:r>
          </a:p>
        </p:txBody>
      </p:sp>
      <p:sp>
        <p:nvSpPr>
          <p:cNvPr id="127" name="Shape 12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28" name="Shape 1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50240" y="9040143"/>
            <a:ext cx="3034453" cy="519289"/>
          </a:xfrm>
          <a:prstGeom prst="rect">
            <a:avLst/>
          </a:prstGeom>
        </p:spPr>
        <p:txBody>
          <a:bodyPr lIns="130046" tIns="65023" rIns="130046" bIns="65023"/>
          <a:lstStyle/>
          <a:p>
            <a:fld id="{83F030EC-4A56-4E41-B60C-166A98610DA4}" type="datetime1">
              <a:rPr lang="en-US" smtClean="0"/>
              <a:t>11/4/17</a:t>
            </a:fld>
            <a:endParaRPr lang="en-US"/>
          </a:p>
        </p:txBody>
      </p:sp>
      <p:sp>
        <p:nvSpPr>
          <p:cNvPr id="5" name="Footer Placeholder 4"/>
          <p:cNvSpPr>
            <a:spLocks noGrp="1"/>
          </p:cNvSpPr>
          <p:nvPr>
            <p:ph type="ftr" sz="quarter" idx="11"/>
          </p:nvPr>
        </p:nvSpPr>
        <p:spPr>
          <a:xfrm>
            <a:off x="4443307" y="9040143"/>
            <a:ext cx="4118187" cy="519289"/>
          </a:xfrm>
          <a:prstGeom prst="rect">
            <a:avLst/>
          </a:prstGeom>
        </p:spPr>
        <p:txBody>
          <a:bodyPr lIns="130046" tIns="65023" rIns="130046" bIns="65023"/>
          <a:lstStyle/>
          <a:p>
            <a:endParaRPr lang="en-US"/>
          </a:p>
        </p:txBody>
      </p:sp>
      <p:sp>
        <p:nvSpPr>
          <p:cNvPr id="6" name="Slide Number Placeholder 5"/>
          <p:cNvSpPr>
            <a:spLocks noGrp="1"/>
          </p:cNvSpPr>
          <p:nvPr>
            <p:ph type="sldNum" sz="quarter" idx="12"/>
          </p:nvPr>
        </p:nvSpPr>
        <p:spPr>
          <a:xfrm>
            <a:off x="6290791" y="9251950"/>
            <a:ext cx="410519" cy="379591"/>
          </a:xfrm>
        </p:spPr>
        <p:txBody>
          <a:bodyPr/>
          <a:lstStyle/>
          <a:p>
            <a:fld id="{E37CA901-7BCF-264E-97ED-BE3C4249D5B8}" type="slidenum">
              <a:rPr lang="en-US" smtClean="0"/>
              <a:t>‹#›</a:t>
            </a:fld>
            <a:endParaRPr lang="en-US"/>
          </a:p>
        </p:txBody>
      </p:sp>
    </p:spTree>
    <p:extLst>
      <p:ext uri="{BB962C8B-B14F-4D97-AF65-F5344CB8AC3E}">
        <p14:creationId xmlns:p14="http://schemas.microsoft.com/office/powerpoint/2010/main" val="10366282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rPr dirty="0"/>
              <a:t>Title Text</a:t>
            </a:r>
          </a:p>
        </p:txBody>
      </p:sp>
      <p:sp>
        <p:nvSpPr>
          <p:cNvPr id="3" name="Shape 3"/>
          <p:cNvSpPr>
            <a:spLocks noGrp="1"/>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fld id="{86CB4B4D-7CA3-9044-876B-883B54F8677D}" type="slidenum">
              <a:t>‹#›</a:t>
            </a:fld>
            <a:endParaRPr/>
          </a:p>
        </p:txBody>
      </p:sp>
      <p:sp>
        <p:nvSpPr>
          <p:cNvPr id="4" name="Shape 4"/>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2" r:id="rId12"/>
    <p:sldLayoutId id="2147483663" r:id="rId13"/>
  </p:sldLayoutIdLst>
  <p:transition xmlns:p14="http://schemas.microsoft.com/office/powerpoint/2010/main" spd="med"/>
  <p:hf hdr="0" ftr="0" dt="0"/>
  <p:txStyles>
    <p:titleStyle>
      <a:lvl1pPr marL="0" marR="0" indent="0" algn="ctr" defTabSz="584200" rtl="0" latinLnBrk="0">
        <a:lnSpc>
          <a:spcPct val="100000"/>
        </a:lnSpc>
        <a:spcBef>
          <a:spcPts val="0"/>
        </a:spcBef>
        <a:spcAft>
          <a:spcPts val="0"/>
        </a:spcAft>
        <a:buClrTx/>
        <a:buSzTx/>
        <a:buFontTx/>
        <a:buNone/>
        <a:tabLst/>
        <a:defRPr sz="4000" b="0" i="0" u="none" strike="noStrike" cap="none" spc="0" baseline="0">
          <a:ln>
            <a:noFill/>
          </a:ln>
          <a:solidFill>
            <a:srgbClr val="FF0000"/>
          </a:solidFill>
          <a:uFillTx/>
          <a:latin typeface="Hannotate TC Bold"/>
          <a:ea typeface="+mn-ea"/>
          <a:cs typeface="Hannotate TC Bold"/>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angjianpku@gmail.com" TargetMode="External"/><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1" Type="http://schemas.openxmlformats.org/officeDocument/2006/relationships/slideLayout" Target="../slideLayouts/slideLayout13.xml"/><Relationship Id="rId2"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png"/><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1.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jp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0.png"/><Relationship Id="rId5" Type="http://schemas.openxmlformats.org/officeDocument/2006/relationships/image" Target="../media/image1.png"/><Relationship Id="rId6" Type="http://schemas.openxmlformats.org/officeDocument/2006/relationships/image" Target="../media/image18.png"/><Relationship Id="rId7" Type="http://schemas.openxmlformats.org/officeDocument/2006/relationships/image" Target="../media/image26.png"/><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0.png"/><Relationship Id="rId5" Type="http://schemas.openxmlformats.org/officeDocument/2006/relationships/image" Target="../media/image1.png"/><Relationship Id="rId6" Type="http://schemas.openxmlformats.org/officeDocument/2006/relationships/image" Target="../media/image18.png"/><Relationship Id="rId7" Type="http://schemas.openxmlformats.org/officeDocument/2006/relationships/image" Target="../media/image26.png"/><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1.png"/><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1.bin"/><Relationship Id="rId5" Type="http://schemas.openxmlformats.org/officeDocument/2006/relationships/image" Target="../media/image27.emf"/><Relationship Id="rId6" Type="http://schemas.openxmlformats.org/officeDocument/2006/relationships/oleObject" Target="../embeddings/oleObject2.bin"/><Relationship Id="rId7" Type="http://schemas.openxmlformats.org/officeDocument/2006/relationships/image" Target="../media/image28.emf"/><Relationship Id="rId8" Type="http://schemas.openxmlformats.org/officeDocument/2006/relationships/oleObject" Target="../embeddings/oleObject3.bin"/><Relationship Id="rId9" Type="http://schemas.openxmlformats.org/officeDocument/2006/relationships/image" Target="../media/image29.emf"/><Relationship Id="rId10" Type="http://schemas.openxmlformats.org/officeDocument/2006/relationships/oleObject" Target="../embeddings/oleObject4.bin"/><Relationship Id="rId11" Type="http://schemas.openxmlformats.org/officeDocument/2006/relationships/image" Target="../media/image30.emf"/><Relationship Id="rId1" Type="http://schemas.openxmlformats.org/officeDocument/2006/relationships/vmlDrawing" Target="../drawings/vmlDrawing1.vml"/><Relationship Id="rId2"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5.bin"/><Relationship Id="rId5" Type="http://schemas.openxmlformats.org/officeDocument/2006/relationships/image" Target="../media/image31.emf"/><Relationship Id="rId6" Type="http://schemas.openxmlformats.org/officeDocument/2006/relationships/oleObject" Target="../embeddings/oleObject6.bin"/><Relationship Id="rId7" Type="http://schemas.openxmlformats.org/officeDocument/2006/relationships/image" Target="../media/image32.emf"/><Relationship Id="rId8" Type="http://schemas.openxmlformats.org/officeDocument/2006/relationships/oleObject" Target="../embeddings/oleObject7.bin"/><Relationship Id="rId9" Type="http://schemas.openxmlformats.org/officeDocument/2006/relationships/image" Target="../media/image33.emf"/><Relationship Id="rId1" Type="http://schemas.openxmlformats.org/officeDocument/2006/relationships/vmlDrawing" Target="../drawings/vmlDrawing2.vml"/><Relationship Id="rId2"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6.emf"/></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0.png"/><Relationship Id="rId5" Type="http://schemas.openxmlformats.org/officeDocument/2006/relationships/image" Target="../media/image1.png"/><Relationship Id="rId6" Type="http://schemas.openxmlformats.org/officeDocument/2006/relationships/image" Target="../media/image18.png"/><Relationship Id="rId7" Type="http://schemas.openxmlformats.org/officeDocument/2006/relationships/image" Target="../media/image26.png"/><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jpg"/><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4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hyperlink" Target="https://github.com/tangjianpku/LINE" TargetMode="External"/><Relationship Id="rId4" Type="http://schemas.openxmlformats.org/officeDocument/2006/relationships/hyperlink" Target="https://github.com/lferry007/LargeVis" TargetMode="External"/><Relationship Id="rId5" Type="http://schemas.openxmlformats.org/officeDocument/2006/relationships/hyperlink" Target="https://github.com/elbamos/largeVis" TargetMode="External"/><Relationship Id="rId6" Type="http://schemas.openxmlformats.org/officeDocument/2006/relationships/hyperlink" Target="https://jlorince.github.io/viz-tutorial/" TargetMode="External"/><Relationship Id="rId7" Type="http://schemas.openxmlformats.org/officeDocument/2006/relationships/hyperlink" Target="https://github.com/NLeSC/DiVE" TargetMode="External"/><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0.png"/><Relationship Id="rId5" Type="http://schemas.openxmlformats.org/officeDocument/2006/relationships/image" Target="../media/image1.png"/><Relationship Id="rId6" Type="http://schemas.openxmlformats.org/officeDocument/2006/relationships/image" Target="../media/image18.png"/><Relationship Id="rId7" Type="http://schemas.openxmlformats.org/officeDocument/2006/relationships/image" Target="../media/image26.png"/><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image" Target="../media/image48.png"/><Relationship Id="rId8" Type="http://schemas.openxmlformats.org/officeDocument/2006/relationships/oleObject" Target="../embeddings/oleObject8.bin"/><Relationship Id="rId9" Type="http://schemas.openxmlformats.org/officeDocument/2006/relationships/image" Target="../media/image44.emf"/><Relationship Id="rId1" Type="http://schemas.openxmlformats.org/officeDocument/2006/relationships/vmlDrawing" Target="../drawings/vmlDrawing3.vml"/><Relationship Id="rId2"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13.xml"/><Relationship Id="rId2" Type="http://schemas.openxmlformats.org/officeDocument/2006/relationships/notesSlide" Target="../notesSlides/notesSlide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4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p:cNvSpPr>
          <p:nvPr>
            <p:ph type="ctrTitle"/>
          </p:nvPr>
        </p:nvSpPr>
        <p:spPr>
          <a:xfrm>
            <a:off x="1269999" y="1111369"/>
            <a:ext cx="11204898" cy="2527475"/>
          </a:xfrm>
          <a:prstGeom prst="rect">
            <a:avLst/>
          </a:prstGeom>
        </p:spPr>
        <p:txBody>
          <a:bodyPr>
            <a:normAutofit/>
          </a:bodyPr>
          <a:lstStyle>
            <a:lvl1pPr algn="l">
              <a:defRPr sz="4800" b="1">
                <a:solidFill>
                  <a:schemeClr val="accent5"/>
                </a:solidFill>
                <a:latin typeface="Helvetica"/>
                <a:ea typeface="Helvetica"/>
                <a:cs typeface="Helvetica"/>
                <a:sym typeface="Helvetica"/>
              </a:defRPr>
            </a:lvl1pPr>
          </a:lstStyle>
          <a:p>
            <a:r>
              <a:rPr lang="en-US" dirty="0" smtClean="0"/>
              <a:t>Progress on Network Representation Learning and Future Directions</a:t>
            </a:r>
            <a:endParaRPr dirty="0"/>
          </a:p>
        </p:txBody>
      </p:sp>
      <p:sp>
        <p:nvSpPr>
          <p:cNvPr id="138" name="Shape 138"/>
          <p:cNvSpPr>
            <a:spLocks noGrp="1"/>
          </p:cNvSpPr>
          <p:nvPr>
            <p:ph type="subTitle" sz="half" idx="1"/>
          </p:nvPr>
        </p:nvSpPr>
        <p:spPr>
          <a:xfrm>
            <a:off x="1270000" y="4017429"/>
            <a:ext cx="10464800" cy="3302000"/>
          </a:xfrm>
          <a:prstGeom prst="rect">
            <a:avLst/>
          </a:prstGeom>
        </p:spPr>
        <p:txBody>
          <a:bodyPr/>
          <a:lstStyle/>
          <a:p>
            <a:pPr algn="l">
              <a:defRPr sz="2400" b="1">
                <a:latin typeface="Helvetica"/>
                <a:ea typeface="Helvetica"/>
                <a:cs typeface="Helvetica"/>
                <a:sym typeface="Helvetica"/>
              </a:defRPr>
            </a:pPr>
            <a:r>
              <a:rPr lang="en-US" dirty="0" smtClean="0"/>
              <a:t>Jian Tang</a:t>
            </a:r>
            <a:endParaRPr dirty="0" smtClean="0"/>
          </a:p>
          <a:p>
            <a:pPr algn="l">
              <a:defRPr sz="2400"/>
            </a:pPr>
            <a:endParaRPr dirty="0" smtClean="0"/>
          </a:p>
          <a:p>
            <a:pPr algn="l">
              <a:defRPr sz="2400"/>
            </a:pPr>
            <a:r>
              <a:rPr lang="en-US" dirty="0" smtClean="0"/>
              <a:t>HEC </a:t>
            </a:r>
            <a:r>
              <a:rPr lang="en-US" dirty="0"/>
              <a:t>Montréal </a:t>
            </a:r>
          </a:p>
          <a:p>
            <a:pPr algn="l">
              <a:defRPr sz="2400"/>
            </a:pPr>
            <a:r>
              <a:rPr lang="en-US" dirty="0"/>
              <a:t>Montréal Institute of Learning Algorithms (MILA)</a:t>
            </a:r>
          </a:p>
          <a:p>
            <a:pPr algn="l">
              <a:defRPr sz="2400"/>
            </a:pPr>
            <a:r>
              <a:rPr lang="en-US" u="sng" dirty="0" smtClean="0">
                <a:hlinkClick r:id="rId3"/>
              </a:rPr>
              <a:t>tangjianpku@gmail.com</a:t>
            </a:r>
            <a:endParaRPr lang="en-US" u="sng" dirty="0" smtClean="0"/>
          </a:p>
          <a:p>
            <a:pPr algn="l">
              <a:defRPr sz="2400"/>
            </a:pPr>
            <a:endParaRPr dirty="0"/>
          </a:p>
        </p:txBody>
      </p:sp>
      <p:sp>
        <p:nvSpPr>
          <p:cNvPr id="141" name="Shape 141"/>
          <p:cNvSpPr>
            <a:spLocks noGrp="1"/>
          </p:cNvSpPr>
          <p:nvPr>
            <p:ph type="sldNum" sz="quarter" idx="2"/>
          </p:nvPr>
        </p:nvSpPr>
        <p:spPr>
          <a:xfrm>
            <a:off x="6375349" y="9251950"/>
            <a:ext cx="241402" cy="381000"/>
          </a:xfrm>
          <a:prstGeom prst="rect">
            <a:avLst/>
          </a:prstGeom>
          <a:extLst>
            <a:ext uri="{C572A759-6A51-4108-AA02-DFA0A04FC94B}">
              <ma14:wrappingTextBoxFlag xmlns:ma14="http://schemas.microsoft.com/office/mac/drawingml/2011/main" val="1"/>
            </a:ext>
          </a:extLst>
        </p:spPr>
        <p:txBody>
          <a:bodyPr/>
          <a:lstStyle/>
          <a:p>
            <a:fld id="{86CB4B4D-7CA3-9044-876B-883B54F8677D}" type="slidenum">
              <a:t>1</a:t>
            </a:fld>
            <a:endParaRPr/>
          </a:p>
        </p:txBody>
      </p:sp>
      <p:pic>
        <p:nvPicPr>
          <p:cNvPr id="6" name="Picture 5"/>
          <p:cNvPicPr>
            <a:picLocks noChangeAspect="1"/>
          </p:cNvPicPr>
          <p:nvPr/>
        </p:nvPicPr>
        <p:blipFill>
          <a:blip r:embed="rId4"/>
          <a:stretch>
            <a:fillRect/>
          </a:stretch>
        </p:blipFill>
        <p:spPr>
          <a:xfrm>
            <a:off x="1317717" y="6053230"/>
            <a:ext cx="3359785" cy="1094281"/>
          </a:xfrm>
          <a:prstGeom prst="rect">
            <a:avLst/>
          </a:prstGeom>
        </p:spPr>
      </p:pic>
      <p:pic>
        <p:nvPicPr>
          <p:cNvPr id="7" name="Picture 6"/>
          <p:cNvPicPr>
            <a:picLocks noChangeAspect="1"/>
          </p:cNvPicPr>
          <p:nvPr/>
        </p:nvPicPr>
        <p:blipFill>
          <a:blip r:embed="rId5"/>
          <a:stretch>
            <a:fillRect/>
          </a:stretch>
        </p:blipFill>
        <p:spPr>
          <a:xfrm>
            <a:off x="4972222" y="6053230"/>
            <a:ext cx="2821682" cy="1094281"/>
          </a:xfrm>
          <a:prstGeom prst="rect">
            <a:avLst/>
          </a:prstGeom>
        </p:spPr>
      </p:pic>
    </p:spTree>
    <p:extLst>
      <p:ext uri="{BB962C8B-B14F-4D97-AF65-F5344CB8AC3E}">
        <p14:creationId xmlns:p14="http://schemas.microsoft.com/office/powerpoint/2010/main" val="97356788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Shape 307"/>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a:t>
            </a:fld>
            <a:endParaRPr/>
          </a:p>
        </p:txBody>
      </p:sp>
      <p:sp>
        <p:nvSpPr>
          <p:cNvPr id="309" name="Shape 309"/>
          <p:cNvSpPr/>
          <p:nvPr/>
        </p:nvSpPr>
        <p:spPr>
          <a:xfrm>
            <a:off x="683753" y="648461"/>
            <a:ext cx="2213426"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4000">
                <a:solidFill>
                  <a:schemeClr val="accent5"/>
                </a:solidFill>
                <a:latin typeface="Hannotate SC Regular"/>
                <a:ea typeface="Hannotate SC Regular"/>
                <a:cs typeface="Hannotate SC Regular"/>
                <a:sym typeface="Hannotate SC Regular"/>
              </a:defRPr>
            </a:lvl1pPr>
          </a:lstStyle>
          <a:p>
            <a:r>
              <a:rPr dirty="0" smtClean="0"/>
              <a:t>Networks</a:t>
            </a:r>
            <a:endParaRPr dirty="0"/>
          </a:p>
        </p:txBody>
      </p:sp>
      <p:grpSp>
        <p:nvGrpSpPr>
          <p:cNvPr id="3" name="Group 2"/>
          <p:cNvGrpSpPr/>
          <p:nvPr/>
        </p:nvGrpSpPr>
        <p:grpSpPr>
          <a:xfrm>
            <a:off x="3229594" y="2542197"/>
            <a:ext cx="6395008" cy="4901100"/>
            <a:chOff x="2692604" y="1847439"/>
            <a:chExt cx="8259812" cy="6537106"/>
          </a:xfrm>
        </p:grpSpPr>
        <p:grpSp>
          <p:nvGrpSpPr>
            <p:cNvPr id="17" name="Group 16"/>
            <p:cNvGrpSpPr/>
            <p:nvPr/>
          </p:nvGrpSpPr>
          <p:grpSpPr>
            <a:xfrm>
              <a:off x="2692604" y="1847439"/>
              <a:ext cx="7077094" cy="6537106"/>
              <a:chOff x="174170" y="1745524"/>
              <a:chExt cx="4544962" cy="4686641"/>
            </a:xfrm>
          </p:grpSpPr>
          <p:sp>
            <p:nvSpPr>
              <p:cNvPr id="19" name="TextBox 18"/>
              <p:cNvSpPr txBox="1"/>
              <p:nvPr/>
            </p:nvSpPr>
            <p:spPr>
              <a:xfrm>
                <a:off x="786729" y="3699425"/>
                <a:ext cx="1246882" cy="286850"/>
              </a:xfrm>
              <a:prstGeom prst="rect">
                <a:avLst/>
              </a:prstGeom>
              <a:noFill/>
            </p:spPr>
            <p:txBody>
              <a:bodyPr wrap="none" rtlCol="0">
                <a:spAutoFit/>
              </a:bodyPr>
              <a:lstStyle/>
              <a:p>
                <a:r>
                  <a:rPr lang="en-US" altLang="zh-CN" sz="2000" b="1" dirty="0">
                    <a:latin typeface="Hannotate TC Bold"/>
                    <a:cs typeface="Hannotate TC Bold"/>
                  </a:rPr>
                  <a:t>Social </a:t>
                </a:r>
                <a:r>
                  <a:rPr lang="en-US" altLang="zh-CN" sz="2000" b="1" dirty="0" smtClean="0">
                    <a:latin typeface="Hannotate TC Bold"/>
                    <a:cs typeface="Hannotate TC Bold"/>
                  </a:rPr>
                  <a:t>Network</a:t>
                </a:r>
                <a:endParaRPr lang="en-US" sz="2000" b="1" dirty="0">
                  <a:latin typeface="Hannotate TC Bold"/>
                  <a:cs typeface="Hannotate TC Bold"/>
                </a:endParaRPr>
              </a:p>
            </p:txBody>
          </p:sp>
          <p:sp>
            <p:nvSpPr>
              <p:cNvPr id="20" name="TextBox 19"/>
              <p:cNvSpPr txBox="1"/>
              <p:nvPr/>
            </p:nvSpPr>
            <p:spPr>
              <a:xfrm>
                <a:off x="761856" y="6145315"/>
                <a:ext cx="1296625" cy="286850"/>
              </a:xfrm>
              <a:prstGeom prst="rect">
                <a:avLst/>
              </a:prstGeom>
              <a:noFill/>
            </p:spPr>
            <p:txBody>
              <a:bodyPr wrap="none" rtlCol="0">
                <a:spAutoFit/>
              </a:bodyPr>
              <a:lstStyle/>
              <a:p>
                <a:r>
                  <a:rPr lang="en-US" altLang="zh-CN" sz="2000" b="1" dirty="0">
                    <a:latin typeface="Hannotate TC Bold"/>
                    <a:cs typeface="Hannotate TC Bold"/>
                  </a:rPr>
                  <a:t>World Wide Web</a:t>
                </a:r>
                <a:endParaRPr lang="en-US" sz="2000" b="1" dirty="0">
                  <a:latin typeface="Hannotate TC Bold"/>
                  <a:cs typeface="Hannotate TC Bold"/>
                </a:endParaRPr>
              </a:p>
            </p:txBody>
          </p:sp>
          <p:pic>
            <p:nvPicPr>
              <p:cNvPr id="21" name="Picture 4" descr="http://www.wired.com/images_blogs/wiredscience/2012/04/facebook-social-network-flickr-marc_smit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170" y="1745524"/>
                <a:ext cx="2473234" cy="180450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0" descr="Internet map 1024 - transparen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2975" y="4079598"/>
                <a:ext cx="2024098" cy="202409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218903" y="6145315"/>
                <a:ext cx="1485717" cy="286850"/>
              </a:xfrm>
              <a:prstGeom prst="rect">
                <a:avLst/>
              </a:prstGeom>
              <a:noFill/>
            </p:spPr>
            <p:txBody>
              <a:bodyPr wrap="none" rtlCol="0">
                <a:spAutoFit/>
              </a:bodyPr>
              <a:lstStyle/>
              <a:p>
                <a:r>
                  <a:rPr lang="en-US" sz="2000" b="1" dirty="0">
                    <a:latin typeface="Hannotate TC Bold"/>
                    <a:cs typeface="Hannotate TC Bold"/>
                  </a:rPr>
                  <a:t>Internet</a:t>
                </a:r>
                <a:r>
                  <a:rPr lang="en-US" altLang="zh-CN" sz="2000" b="1" dirty="0">
                    <a:latin typeface="Hannotate TC Bold"/>
                    <a:cs typeface="Hannotate TC Bold"/>
                  </a:rPr>
                  <a:t>-of-Things</a:t>
                </a:r>
                <a:endParaRPr lang="en-US" sz="2000" b="1" dirty="0">
                  <a:latin typeface="Hannotate TC Bold"/>
                  <a:cs typeface="Hannotate TC Bold"/>
                </a:endParaRPr>
              </a:p>
            </p:txBody>
          </p:sp>
          <p:sp>
            <p:nvSpPr>
              <p:cNvPr id="24" name="TextBox 23"/>
              <p:cNvSpPr txBox="1"/>
              <p:nvPr/>
            </p:nvSpPr>
            <p:spPr>
              <a:xfrm>
                <a:off x="3204390" y="3699177"/>
                <a:ext cx="1514742" cy="382602"/>
              </a:xfrm>
              <a:prstGeom prst="rect">
                <a:avLst/>
              </a:prstGeom>
              <a:noFill/>
            </p:spPr>
            <p:txBody>
              <a:bodyPr wrap="none" rtlCol="0">
                <a:spAutoFit/>
              </a:bodyPr>
              <a:lstStyle/>
              <a:p>
                <a:r>
                  <a:rPr lang="en-US" altLang="zh-CN" sz="2000" b="1" dirty="0" smtClean="0">
                    <a:latin typeface="Hannotate TC Bold"/>
                    <a:cs typeface="Hannotate TC Bold"/>
                  </a:rPr>
                  <a:t>Road</a:t>
                </a:r>
                <a:r>
                  <a:rPr lang="zh-CN" altLang="en-US" sz="2000" b="1" dirty="0" smtClean="0">
                    <a:latin typeface="Hannotate TC Bold"/>
                    <a:cs typeface="Hannotate TC Bold"/>
                  </a:rPr>
                  <a:t> </a:t>
                </a:r>
                <a:r>
                  <a:rPr lang="en-US" altLang="zh-CN" sz="2000" b="1" dirty="0" smtClean="0">
                    <a:latin typeface="Hannotate TC Bold"/>
                    <a:cs typeface="Hannotate TC Bold"/>
                  </a:rPr>
                  <a:t>Network</a:t>
                </a:r>
                <a:endParaRPr lang="en-US" sz="2000" b="1" dirty="0">
                  <a:latin typeface="Hannotate TC Bold"/>
                  <a:cs typeface="Hannotate TC Bold"/>
                </a:endParaRPr>
              </a:p>
            </p:txBody>
          </p:sp>
        </p:grpSp>
        <p:pic>
          <p:nvPicPr>
            <p:cNvPr id="2" name="Picture 1"/>
            <p:cNvPicPr>
              <a:picLocks noChangeAspect="1"/>
            </p:cNvPicPr>
            <p:nvPr/>
          </p:nvPicPr>
          <p:blipFill>
            <a:blip r:embed="rId5"/>
            <a:stretch>
              <a:fillRect/>
            </a:stretch>
          </p:blipFill>
          <p:spPr>
            <a:xfrm>
              <a:off x="6543750" y="5254211"/>
              <a:ext cx="4408666" cy="2422344"/>
            </a:xfrm>
            <a:prstGeom prst="rect">
              <a:avLst/>
            </a:prstGeom>
          </p:spPr>
        </p:pic>
      </p:grpSp>
      <p:sp>
        <p:nvSpPr>
          <p:cNvPr id="4" name="TextBox 3"/>
          <p:cNvSpPr txBox="1"/>
          <p:nvPr/>
        </p:nvSpPr>
        <p:spPr>
          <a:xfrm>
            <a:off x="856877" y="1753620"/>
            <a:ext cx="496289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3200" b="0" i="0" u="none" strike="noStrike" cap="none" spc="0" normalizeH="0" baseline="0" dirty="0" smtClean="0">
                <a:ln>
                  <a:noFill/>
                </a:ln>
                <a:solidFill>
                  <a:schemeClr val="tx1"/>
                </a:solidFill>
                <a:effectLst/>
                <a:uFillTx/>
                <a:latin typeface="Hannotate TC Bold"/>
                <a:ea typeface="+mn-ea"/>
                <a:cs typeface="Hannotate TC Bold"/>
                <a:sym typeface="Helvetica Light"/>
              </a:rPr>
              <a:t>Ubiquitous</a:t>
            </a:r>
            <a:r>
              <a:rPr kumimoji="0" lang="zh-CN" altLang="en-US" sz="3200" b="0" i="0" u="none" strike="noStrike" cap="none" spc="0" normalizeH="0" baseline="0" dirty="0" smtClean="0">
                <a:ln>
                  <a:noFill/>
                </a:ln>
                <a:solidFill>
                  <a:schemeClr val="tx1"/>
                </a:solidFill>
                <a:effectLst/>
                <a:uFillTx/>
                <a:latin typeface="Hannotate TC Bold"/>
                <a:ea typeface="+mn-ea"/>
                <a:cs typeface="Hannotate TC Bold"/>
                <a:sym typeface="Helvetica Light"/>
              </a:rPr>
              <a:t> </a:t>
            </a:r>
            <a:r>
              <a:rPr kumimoji="0" lang="en-US" altLang="zh-CN" sz="3200" b="0" i="0" u="none" strike="noStrike" cap="none" spc="0" normalizeH="0" baseline="0" dirty="0" smtClean="0">
                <a:ln>
                  <a:noFill/>
                </a:ln>
                <a:solidFill>
                  <a:schemeClr val="tx1"/>
                </a:solidFill>
                <a:effectLst/>
                <a:uFillTx/>
                <a:latin typeface="Hannotate TC Bold"/>
                <a:ea typeface="+mn-ea"/>
                <a:cs typeface="Hannotate TC Bold"/>
                <a:sym typeface="Helvetica Light"/>
              </a:rPr>
              <a:t>in</a:t>
            </a:r>
            <a:r>
              <a:rPr kumimoji="0" lang="zh-CN" altLang="en-US" sz="3200" b="0" i="0" u="none" strike="noStrike" cap="none" spc="0" normalizeH="0" baseline="0" dirty="0" smtClean="0">
                <a:ln>
                  <a:noFill/>
                </a:ln>
                <a:solidFill>
                  <a:schemeClr val="tx1"/>
                </a:solidFill>
                <a:effectLst/>
                <a:uFillTx/>
                <a:latin typeface="Hannotate TC Bold"/>
                <a:ea typeface="+mn-ea"/>
                <a:cs typeface="Hannotate TC Bold"/>
                <a:sym typeface="Helvetica Light"/>
              </a:rPr>
              <a:t> </a:t>
            </a:r>
            <a:r>
              <a:rPr kumimoji="0" lang="en-US" altLang="zh-CN" sz="3200" b="0" i="0" u="none" strike="noStrike" cap="none" spc="0" normalizeH="0" baseline="0" dirty="0" smtClean="0">
                <a:ln>
                  <a:noFill/>
                </a:ln>
                <a:solidFill>
                  <a:schemeClr val="tx1"/>
                </a:solidFill>
                <a:effectLst/>
                <a:uFillTx/>
                <a:latin typeface="Hannotate TC Bold"/>
                <a:ea typeface="+mn-ea"/>
                <a:cs typeface="Hannotate TC Bold"/>
                <a:sym typeface="Helvetica Light"/>
              </a:rPr>
              <a:t>real</a:t>
            </a:r>
            <a:r>
              <a:rPr kumimoji="0" lang="zh-CN" altLang="en-US" sz="3200" b="0" i="0" u="none" strike="noStrike" cap="none" spc="0" normalizeH="0" baseline="0" dirty="0" smtClean="0">
                <a:ln>
                  <a:noFill/>
                </a:ln>
                <a:solidFill>
                  <a:schemeClr val="tx1"/>
                </a:solidFill>
                <a:effectLst/>
                <a:uFillTx/>
                <a:latin typeface="Hannotate TC Bold"/>
                <a:ea typeface="+mn-ea"/>
                <a:cs typeface="Hannotate TC Bold"/>
                <a:sym typeface="Helvetica Light"/>
              </a:rPr>
              <a:t> </a:t>
            </a:r>
            <a:r>
              <a:rPr kumimoji="0" lang="en-US" altLang="zh-CN" sz="3200" b="0" i="0" u="none" strike="noStrike" cap="none" spc="0" normalizeH="0" baseline="0" dirty="0" smtClean="0">
                <a:ln>
                  <a:noFill/>
                </a:ln>
                <a:solidFill>
                  <a:schemeClr val="tx1"/>
                </a:solidFill>
                <a:effectLst/>
                <a:uFillTx/>
                <a:latin typeface="Hannotate TC Bold"/>
                <a:ea typeface="+mn-ea"/>
                <a:cs typeface="Hannotate TC Bold"/>
                <a:sym typeface="Helvetica Light"/>
              </a:rPr>
              <a:t>world</a:t>
            </a:r>
            <a:endParaRPr kumimoji="0" lang="en-US" sz="3200" b="0" i="0" u="none" strike="noStrike" cap="none" spc="0" normalizeH="0" baseline="0" dirty="0">
              <a:ln>
                <a:noFill/>
              </a:ln>
              <a:solidFill>
                <a:schemeClr val="tx1"/>
              </a:solidFill>
              <a:effectLst/>
              <a:uFillTx/>
              <a:latin typeface="Hannotate TC Bold"/>
              <a:ea typeface="+mn-ea"/>
              <a:cs typeface="Hannotate TC Bold"/>
              <a:sym typeface="Helvetica Light"/>
            </a:endParaRPr>
          </a:p>
        </p:txBody>
      </p:sp>
      <p:sp>
        <p:nvSpPr>
          <p:cNvPr id="15" name="TextBox 14"/>
          <p:cNvSpPr txBox="1"/>
          <p:nvPr/>
        </p:nvSpPr>
        <p:spPr>
          <a:xfrm>
            <a:off x="758298" y="7644461"/>
            <a:ext cx="10905949"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r>
              <a:rPr lang="en-US" sz="3200" dirty="0" smtClean="0">
                <a:latin typeface="Hannotate TC Bold"/>
                <a:cs typeface="Hannotate TC Bold"/>
              </a:rPr>
              <a:t>A</a:t>
            </a:r>
            <a:r>
              <a:rPr lang="zh-CN" altLang="en-US" sz="3200" dirty="0" smtClean="0">
                <a:latin typeface="Hannotate TC Bold"/>
                <a:cs typeface="Hannotate TC Bold"/>
              </a:rPr>
              <a:t> </a:t>
            </a:r>
            <a:r>
              <a:rPr lang="en-US" altLang="zh-CN" sz="3200" dirty="0" smtClean="0">
                <a:latin typeface="Hannotate TC Bold"/>
                <a:cs typeface="Hannotate TC Bold"/>
              </a:rPr>
              <a:t>f</a:t>
            </a:r>
            <a:r>
              <a:rPr kumimoji="0" lang="en-US" sz="3200" b="0" i="0" u="none" strike="noStrike" cap="none" spc="0" normalizeH="0" baseline="0" dirty="0" smtClean="0">
                <a:ln>
                  <a:noFill/>
                </a:ln>
                <a:effectLst/>
                <a:uFillTx/>
                <a:latin typeface="Hannotate TC Bold"/>
                <a:ea typeface="+mn-ea"/>
                <a:cs typeface="Hannotate TC Bold"/>
                <a:sym typeface="Helvetica Light"/>
              </a:rPr>
              <a:t>lexible</a:t>
            </a:r>
            <a:r>
              <a:rPr kumimoji="0" lang="zh-CN" altLang="en-US" sz="3200" b="0" i="0" u="none" strike="noStrike" cap="none" spc="0" normalizeH="0" baseline="0" dirty="0" smtClean="0">
                <a:ln>
                  <a:noFill/>
                </a:ln>
                <a:effectLst/>
                <a:uFillTx/>
                <a:latin typeface="Hannotate TC Bold"/>
                <a:ea typeface="+mn-ea"/>
                <a:cs typeface="Hannotate TC Bold"/>
                <a:sym typeface="Helvetica Light"/>
              </a:rPr>
              <a:t> </a:t>
            </a:r>
            <a:r>
              <a:rPr kumimoji="0" lang="en-US" altLang="zh-CN" sz="3200" b="0" i="0" u="none" strike="noStrike" cap="none" spc="0" normalizeH="0" baseline="0" dirty="0" smtClean="0">
                <a:ln>
                  <a:noFill/>
                </a:ln>
                <a:effectLst/>
                <a:uFillTx/>
                <a:latin typeface="Hannotate TC Bold"/>
                <a:ea typeface="+mn-ea"/>
                <a:cs typeface="Hannotate TC Bold"/>
                <a:sym typeface="Helvetica Light"/>
              </a:rPr>
              <a:t>and</a:t>
            </a:r>
            <a:r>
              <a:rPr kumimoji="0" lang="zh-CN" altLang="en-US" sz="3200" b="0" i="0" u="none" strike="noStrike" cap="none" spc="0" normalizeH="0" baseline="0" dirty="0" smtClean="0">
                <a:ln>
                  <a:noFill/>
                </a:ln>
                <a:effectLst/>
                <a:uFillTx/>
                <a:latin typeface="Hannotate TC Bold"/>
                <a:ea typeface="+mn-ea"/>
                <a:cs typeface="Hannotate TC Bold"/>
                <a:sym typeface="Helvetica Light"/>
              </a:rPr>
              <a:t> </a:t>
            </a:r>
            <a:r>
              <a:rPr kumimoji="0" lang="en-US" altLang="zh-CN" sz="3200" b="0" i="0" u="none" strike="noStrike" cap="none" spc="0" normalizeH="0" baseline="0" dirty="0" smtClean="0">
                <a:ln>
                  <a:noFill/>
                </a:ln>
                <a:effectLst/>
                <a:uFillTx/>
                <a:latin typeface="Hannotate TC Bold"/>
                <a:ea typeface="+mn-ea"/>
                <a:cs typeface="Hannotate TC Bold"/>
                <a:sym typeface="Helvetica Light"/>
              </a:rPr>
              <a:t>general</a:t>
            </a:r>
            <a:r>
              <a:rPr kumimoji="0" lang="zh-CN" altLang="en-US" sz="3200" b="0" i="0" u="none" strike="noStrike" cap="none" spc="0" normalizeH="0" baseline="0" dirty="0" smtClean="0">
                <a:ln>
                  <a:noFill/>
                </a:ln>
                <a:effectLst/>
                <a:uFillTx/>
                <a:latin typeface="Hannotate TC Bold"/>
                <a:ea typeface="+mn-ea"/>
                <a:cs typeface="Hannotate TC Bold"/>
                <a:sym typeface="Helvetica Light"/>
              </a:rPr>
              <a:t> </a:t>
            </a:r>
            <a:r>
              <a:rPr kumimoji="0" lang="en-US" altLang="zh-CN" sz="3200" b="0" i="0" u="none" strike="noStrike" cap="none" spc="0" normalizeH="0" baseline="0" dirty="0" smtClean="0">
                <a:ln>
                  <a:noFill/>
                </a:ln>
                <a:effectLst/>
                <a:uFillTx/>
                <a:latin typeface="Hannotate TC Bold"/>
                <a:ea typeface="+mn-ea"/>
                <a:cs typeface="Hannotate TC Bold"/>
                <a:sym typeface="Helvetica Light"/>
              </a:rPr>
              <a:t>data</a:t>
            </a:r>
            <a:r>
              <a:rPr kumimoji="0" lang="zh-CN" altLang="en-US" sz="3200" b="0" i="0" u="none" strike="noStrike" cap="none" spc="0" normalizeH="0" baseline="0" dirty="0" smtClean="0">
                <a:ln>
                  <a:noFill/>
                </a:ln>
                <a:effectLst/>
                <a:uFillTx/>
                <a:latin typeface="Hannotate TC Bold"/>
                <a:ea typeface="+mn-ea"/>
                <a:cs typeface="Hannotate TC Bold"/>
                <a:sym typeface="Helvetica Light"/>
              </a:rPr>
              <a:t> </a:t>
            </a:r>
            <a:r>
              <a:rPr lang="en-US" altLang="zh-CN" sz="3200" dirty="0" smtClean="0">
                <a:latin typeface="Hannotate TC Bold"/>
                <a:cs typeface="Hannotate TC Bold"/>
              </a:rPr>
              <a:t>structure</a:t>
            </a:r>
            <a:endParaRPr kumimoji="0" lang="en-US" sz="3200" b="0" i="0" u="none" strike="noStrike" cap="none" spc="0" normalizeH="0" baseline="0" dirty="0" smtClean="0">
              <a:ln>
                <a:noFill/>
              </a:ln>
              <a:effectLst/>
              <a:uFillTx/>
              <a:latin typeface="Hannotate TC Bold"/>
              <a:ea typeface="+mn-ea"/>
              <a:cs typeface="Hannotate TC Bold"/>
              <a:sym typeface="Helvetica Light"/>
            </a:endParaRPr>
          </a:p>
          <a:p>
            <a:pPr marL="571500" lvl="1" indent="572400" algn="l">
              <a:buFont typeface="Arial"/>
              <a:buChar char="•"/>
            </a:pPr>
            <a:r>
              <a:rPr lang="en-US" sz="2800" dirty="0" smtClean="0">
                <a:latin typeface="Hannotate TC Bold"/>
                <a:cs typeface="Hannotate TC Bold"/>
              </a:rPr>
              <a:t>Many</a:t>
            </a:r>
            <a:r>
              <a:rPr lang="zh-CN" altLang="en-US" sz="2800" dirty="0" smtClean="0">
                <a:latin typeface="Hannotate TC Bold"/>
                <a:cs typeface="Hannotate TC Bold"/>
              </a:rPr>
              <a:t> </a:t>
            </a:r>
            <a:r>
              <a:rPr lang="en-US" altLang="zh-CN" sz="2800" dirty="0" smtClean="0">
                <a:latin typeface="Hannotate TC Bold"/>
                <a:cs typeface="Hannotate TC Bold"/>
              </a:rPr>
              <a:t>types of data</a:t>
            </a:r>
            <a:r>
              <a:rPr lang="zh-CN" altLang="en-US" sz="2800" dirty="0" smtClean="0">
                <a:latin typeface="Hannotate TC Bold"/>
                <a:cs typeface="Hannotate TC Bold"/>
              </a:rPr>
              <a:t> </a:t>
            </a:r>
            <a:r>
              <a:rPr lang="en-US" altLang="zh-CN" sz="2800" dirty="0" smtClean="0">
                <a:latin typeface="Hannotate TC Bold"/>
                <a:cs typeface="Hannotate TC Bold"/>
              </a:rPr>
              <a:t>can</a:t>
            </a:r>
            <a:r>
              <a:rPr lang="zh-CN" altLang="en-US" sz="2800" dirty="0" smtClean="0">
                <a:latin typeface="Hannotate TC Bold"/>
                <a:cs typeface="Hannotate TC Bold"/>
              </a:rPr>
              <a:t> </a:t>
            </a:r>
            <a:r>
              <a:rPr lang="en-US" altLang="zh-CN" sz="2800" dirty="0" smtClean="0">
                <a:latin typeface="Hannotate TC Bold"/>
                <a:cs typeface="Hannotate TC Bold"/>
              </a:rPr>
              <a:t>be</a:t>
            </a:r>
            <a:r>
              <a:rPr lang="zh-CN" altLang="en-US" sz="2800" dirty="0" smtClean="0">
                <a:latin typeface="Hannotate TC Bold"/>
                <a:cs typeface="Hannotate TC Bold"/>
              </a:rPr>
              <a:t> </a:t>
            </a:r>
            <a:r>
              <a:rPr lang="en-US" altLang="zh-CN" sz="2800" dirty="0" smtClean="0">
                <a:latin typeface="Hannotate TC Bold"/>
                <a:cs typeface="Hannotate TC Bold"/>
              </a:rPr>
              <a:t>formulated</a:t>
            </a:r>
            <a:r>
              <a:rPr lang="zh-CN" altLang="en-US" sz="2800" dirty="0" smtClean="0">
                <a:latin typeface="Hannotate TC Bold"/>
                <a:cs typeface="Hannotate TC Bold"/>
              </a:rPr>
              <a:t> </a:t>
            </a:r>
            <a:r>
              <a:rPr lang="en-US" altLang="zh-CN" sz="2800" dirty="0" smtClean="0">
                <a:latin typeface="Hannotate TC Bold"/>
                <a:cs typeface="Hannotate TC Bold"/>
              </a:rPr>
              <a:t>as</a:t>
            </a:r>
            <a:r>
              <a:rPr lang="zh-CN" altLang="en-US" sz="2800" dirty="0" smtClean="0">
                <a:latin typeface="Hannotate TC Bold"/>
                <a:cs typeface="Hannotate TC Bold"/>
              </a:rPr>
              <a:t> </a:t>
            </a:r>
            <a:r>
              <a:rPr lang="en-US" altLang="zh-CN" sz="2800" dirty="0" smtClean="0">
                <a:latin typeface="Hannotate TC Bold"/>
                <a:cs typeface="Hannotate TC Bold"/>
              </a:rPr>
              <a:t>networks</a:t>
            </a:r>
          </a:p>
        </p:txBody>
      </p:sp>
      <p:sp>
        <p:nvSpPr>
          <p:cNvPr id="16" name="TextBox 15"/>
          <p:cNvSpPr txBox="1"/>
          <p:nvPr/>
        </p:nvSpPr>
        <p:spPr>
          <a:xfrm>
            <a:off x="856877" y="7527211"/>
            <a:ext cx="228303"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endParaRPr kumimoji="0" lang="en-US" sz="2800" b="0" i="0" u="none" strike="noStrike" cap="none" spc="0" normalizeH="0" baseline="0" dirty="0">
              <a:ln>
                <a:noFill/>
              </a:ln>
              <a:solidFill>
                <a:srgbClr val="D50202"/>
              </a:solidFill>
              <a:effectLst/>
              <a:uFillTx/>
              <a:latin typeface="Hannotate TC Bold"/>
              <a:cs typeface="Hannotate TC Bold"/>
              <a:sym typeface="Helvetica Light"/>
            </a:endParaRPr>
          </a:p>
        </p:txBody>
      </p:sp>
      <p:pic>
        <p:nvPicPr>
          <p:cNvPr id="5" name="Picture 4"/>
          <p:cNvPicPr>
            <a:picLocks noChangeAspect="1"/>
          </p:cNvPicPr>
          <p:nvPr/>
        </p:nvPicPr>
        <p:blipFill rotWithShape="1">
          <a:blip r:embed="rId6"/>
          <a:srcRect/>
          <a:stretch/>
        </p:blipFill>
        <p:spPr>
          <a:xfrm>
            <a:off x="6533817" y="2801861"/>
            <a:ext cx="2497887" cy="1783647"/>
          </a:xfrm>
          <a:prstGeom prst="rect">
            <a:avLst/>
          </a:prstGeom>
        </p:spPr>
      </p:pic>
    </p:spTree>
    <p:extLst>
      <p:ext uri="{BB962C8B-B14F-4D97-AF65-F5344CB8AC3E}">
        <p14:creationId xmlns:p14="http://schemas.microsoft.com/office/powerpoint/2010/main" val="2721453690"/>
      </p:ext>
    </p:extLst>
  </p:cSld>
  <p:clrMapOvr>
    <a:masterClrMapping/>
  </p:clrMapOvr>
  <p:transition xmlns:p14="http://schemas.microsoft.com/office/powerpoint/2010/main" spd="med"/>
  <p:timing>
    <p:tnLst>
      <p:par>
        <p:cTn xmlns:p14="http://schemas.microsoft.com/office/powerpoint/2010/main" id="1" dur="indefinite" restart="never" fill="hold"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86CB4B4D-7CA3-9044-876B-883B54F8677D}" type="slidenum">
              <a:rPr lang="en-US" smtClean="0"/>
              <a:t>3</a:t>
            </a:fld>
            <a:endParaRPr lang="en-US"/>
          </a:p>
        </p:txBody>
      </p:sp>
      <p:pic>
        <p:nvPicPr>
          <p:cNvPr id="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a:xfrm>
            <a:off x="531220" y="987705"/>
            <a:ext cx="12028283" cy="7649612"/>
          </a:xfrm>
          <a:prstGeom prst="rect">
            <a:avLst/>
          </a:prstGeom>
          <a:noFill/>
          <a:ln w="12700">
            <a:miter lim="400000"/>
          </a:ln>
          <a:extLst>
            <a:ext uri="{C572A759-6A51-4108-AA02-DFA0A04FC94B}">
              <ma14:wrappingTextBoxFlag xmlns:ma14="http://schemas.microsoft.com/office/mac/drawingml/2011/main" val="1"/>
            </a:ext>
          </a:extLst>
        </p:spPr>
      </p:pic>
      <p:sp>
        <p:nvSpPr>
          <p:cNvPr id="6" name="Text Box 5"/>
          <p:cNvSpPr txBox="1">
            <a:spLocks noChangeArrowheads="1"/>
          </p:cNvSpPr>
          <p:nvPr/>
        </p:nvSpPr>
        <p:spPr bwMode="auto">
          <a:xfrm>
            <a:off x="7091404" y="8975725"/>
            <a:ext cx="5814412" cy="338554"/>
          </a:xfrm>
          <a:prstGeom prst="rect">
            <a:avLst/>
          </a:prstGeom>
          <a:noFill/>
          <a:ln w="38100">
            <a:noFill/>
            <a:miter lim="800000"/>
            <a:headEnd/>
            <a:tailEnd/>
          </a:ln>
        </p:spPr>
        <p:txBody>
          <a:bodyPr wrap="none">
            <a:spAutoFit/>
          </a:bodyPr>
          <a:lstStyle/>
          <a:p>
            <a:r>
              <a:rPr lang="en-US" sz="1600" b="1" dirty="0"/>
              <a:t>Continental Airline: Source: http://</a:t>
            </a:r>
            <a:r>
              <a:rPr lang="en-US" sz="1600" b="1" dirty="0" err="1"/>
              <a:t>www.airlineroutemaps.com</a:t>
            </a:r>
            <a:r>
              <a:rPr lang="en-US" sz="1600" b="1" dirty="0"/>
              <a:t>/</a:t>
            </a:r>
          </a:p>
        </p:txBody>
      </p:sp>
    </p:spTree>
    <p:extLst>
      <p:ext uri="{BB962C8B-B14F-4D97-AF65-F5344CB8AC3E}">
        <p14:creationId xmlns:p14="http://schemas.microsoft.com/office/powerpoint/2010/main" val="58010355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86CB4B4D-7CA3-9044-876B-883B54F8677D}" type="slidenum">
              <a:rPr lang="en-US" smtClean="0"/>
              <a:t>4</a:t>
            </a:fld>
            <a:endParaRPr lang="en-US"/>
          </a:p>
        </p:txBody>
      </p:sp>
      <p:pic>
        <p:nvPicPr>
          <p:cNvPr id="6" name="Picture 2" descr="hal1"/>
          <p:cNvPicPr>
            <a:picLocks noChangeAspect="1" noChangeArrowheads="1"/>
          </p:cNvPicPr>
          <p:nvPr/>
        </p:nvPicPr>
        <p:blipFill>
          <a:blip r:embed="rId2" cstate="email"/>
          <a:srcRect/>
          <a:stretch>
            <a:fillRect/>
          </a:stretch>
        </p:blipFill>
        <p:spPr bwMode="auto">
          <a:xfrm>
            <a:off x="-47033" y="-83930"/>
            <a:ext cx="13098867" cy="9867359"/>
          </a:xfrm>
          <a:prstGeom prst="rect">
            <a:avLst/>
          </a:prstGeom>
          <a:noFill/>
          <a:ln w="9525">
            <a:noFill/>
            <a:miter lim="800000"/>
            <a:headEnd/>
            <a:tailEnd/>
          </a:ln>
        </p:spPr>
      </p:pic>
      <p:sp>
        <p:nvSpPr>
          <p:cNvPr id="7" name="Rectangle 7"/>
          <p:cNvSpPr>
            <a:spLocks noChangeArrowheads="1"/>
          </p:cNvSpPr>
          <p:nvPr/>
        </p:nvSpPr>
        <p:spPr bwMode="auto">
          <a:xfrm>
            <a:off x="8240623" y="9346018"/>
            <a:ext cx="4516438" cy="307975"/>
          </a:xfrm>
          <a:prstGeom prst="rect">
            <a:avLst/>
          </a:prstGeom>
          <a:noFill/>
          <a:ln w="9525">
            <a:noFill/>
            <a:miter lim="800000"/>
            <a:headEnd/>
            <a:tailEnd/>
          </a:ln>
        </p:spPr>
        <p:txBody>
          <a:bodyPr wrap="none">
            <a:spAutoFit/>
          </a:bodyPr>
          <a:lstStyle/>
          <a:p>
            <a:r>
              <a:rPr lang="en-US" sz="1400" dirty="0">
                <a:solidFill>
                  <a:schemeClr val="bg1"/>
                </a:solidFill>
              </a:rPr>
              <a:t>Graph from Albert-</a:t>
            </a:r>
            <a:r>
              <a:rPr lang="en-US" sz="1400" dirty="0" err="1">
                <a:solidFill>
                  <a:schemeClr val="bg1"/>
                </a:solidFill>
              </a:rPr>
              <a:t>László</a:t>
            </a:r>
            <a:r>
              <a:rPr lang="en-US" sz="1400" dirty="0">
                <a:solidFill>
                  <a:schemeClr val="bg1"/>
                </a:solidFill>
              </a:rPr>
              <a:t> </a:t>
            </a:r>
            <a:r>
              <a:rPr lang="en-US" sz="1400" dirty="0" err="1">
                <a:solidFill>
                  <a:schemeClr val="bg1"/>
                </a:solidFill>
              </a:rPr>
              <a:t>Barabási</a:t>
            </a:r>
            <a:r>
              <a:rPr lang="en-US" sz="1400" dirty="0">
                <a:solidFill>
                  <a:schemeClr val="bg1"/>
                </a:solidFill>
              </a:rPr>
              <a:t>’ s SIGIR09 keynote</a:t>
            </a:r>
          </a:p>
        </p:txBody>
      </p:sp>
    </p:spTree>
    <p:extLst>
      <p:ext uri="{BB962C8B-B14F-4D97-AF65-F5344CB8AC3E}">
        <p14:creationId xmlns:p14="http://schemas.microsoft.com/office/powerpoint/2010/main" val="158922640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86CB4B4D-7CA3-9044-876B-883B54F8677D}" type="slidenum">
              <a:rPr lang="en-US" smtClean="0"/>
              <a:t>5</a:t>
            </a:fld>
            <a:endParaRPr lang="en-US"/>
          </a:p>
        </p:txBody>
      </p:sp>
      <p:pic>
        <p:nvPicPr>
          <p:cNvPr id="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2755" y="399787"/>
            <a:ext cx="12498337" cy="7793907"/>
          </a:xfrm>
          <a:prstGeom prst="rect">
            <a:avLst/>
          </a:prstGeom>
          <a:noFill/>
          <a:ln w="38100" algn="ctr">
            <a:noFill/>
            <a:miter lim="800000"/>
            <a:headEnd/>
            <a:tailEnd/>
          </a:ln>
        </p:spPr>
      </p:pic>
      <p:sp>
        <p:nvSpPr>
          <p:cNvPr id="6" name="Title 1"/>
          <p:cNvSpPr txBox="1">
            <a:spLocks/>
          </p:cNvSpPr>
          <p:nvPr/>
        </p:nvSpPr>
        <p:spPr>
          <a:xfrm>
            <a:off x="7213600" y="8337550"/>
            <a:ext cx="5791200" cy="914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92500"/>
          </a:bodyPr>
          <a:lstStyle>
            <a:lvl1pPr marL="0" marR="0" indent="0" algn="ctr" defTabSz="584200" rtl="0" latinLnBrk="0">
              <a:lnSpc>
                <a:spcPct val="100000"/>
              </a:lnSpc>
              <a:spcBef>
                <a:spcPts val="0"/>
              </a:spcBef>
              <a:spcAft>
                <a:spcPts val="0"/>
              </a:spcAft>
              <a:buClrTx/>
              <a:buSzTx/>
              <a:buFontTx/>
              <a:buNone/>
              <a:tabLst/>
              <a:defRPr sz="4000" b="0" i="0" u="none" strike="noStrike" cap="none" spc="0" baseline="0">
                <a:ln>
                  <a:noFill/>
                </a:ln>
                <a:solidFill>
                  <a:srgbClr val="FF0000"/>
                </a:solidFill>
                <a:uFillTx/>
                <a:latin typeface="Hannotate TC Bold"/>
                <a:ea typeface="+mn-ea"/>
                <a:cs typeface="Hannotate TC Bold"/>
                <a:sym typeface="Helvetica Light"/>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r>
              <a:rPr lang="en-US" dirty="0" smtClean="0">
                <a:solidFill>
                  <a:srgbClr val="D50202"/>
                </a:solidFill>
              </a:rPr>
              <a:t>Gene-Regulatory Network</a:t>
            </a:r>
          </a:p>
        </p:txBody>
      </p:sp>
      <p:sp>
        <p:nvSpPr>
          <p:cNvPr id="7" name="Rectangle 6"/>
          <p:cNvSpPr>
            <a:spLocks noChangeArrowheads="1"/>
          </p:cNvSpPr>
          <p:nvPr/>
        </p:nvSpPr>
        <p:spPr bwMode="auto">
          <a:xfrm>
            <a:off x="352755" y="8337550"/>
            <a:ext cx="8915400" cy="276225"/>
          </a:xfrm>
          <a:prstGeom prst="rect">
            <a:avLst/>
          </a:prstGeom>
          <a:noFill/>
          <a:ln w="9525">
            <a:noFill/>
            <a:miter lim="800000"/>
            <a:headEnd/>
            <a:tailEnd/>
          </a:ln>
        </p:spPr>
        <p:txBody>
          <a:bodyPr>
            <a:spAutoFit/>
          </a:bodyPr>
          <a:lstStyle/>
          <a:p>
            <a:r>
              <a:rPr lang="en-US" sz="1200" dirty="0"/>
              <a:t>- </a:t>
            </a:r>
            <a:r>
              <a:rPr lang="en-US" sz="1200" dirty="0" err="1"/>
              <a:t>Abdollahi</a:t>
            </a:r>
            <a:r>
              <a:rPr lang="en-US" sz="1200" dirty="0"/>
              <a:t> et al. Transcriptional network governing the </a:t>
            </a:r>
            <a:r>
              <a:rPr lang="en-US" sz="1200" dirty="0" err="1"/>
              <a:t>angiogenic</a:t>
            </a:r>
            <a:r>
              <a:rPr lang="en-US" sz="1200" dirty="0"/>
              <a:t> switch in human pancreatic cancer. PNAS vol. 104 no. 31,2007</a:t>
            </a:r>
          </a:p>
        </p:txBody>
      </p:sp>
    </p:spTree>
    <p:extLst>
      <p:ext uri="{BB962C8B-B14F-4D97-AF65-F5344CB8AC3E}">
        <p14:creationId xmlns:p14="http://schemas.microsoft.com/office/powerpoint/2010/main" val="374792987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itle 1"/>
          <p:cNvSpPr txBox="1">
            <a:spLocks noGrp="1"/>
          </p:cNvSpPr>
          <p:nvPr>
            <p:ph type="title"/>
          </p:nvPr>
        </p:nvSpPr>
        <p:spPr>
          <a:prstGeom prst="rect">
            <a:avLst/>
          </a:prstGeom>
        </p:spPr>
        <p:txBody>
          <a:bodyPr/>
          <a:lstStyle>
            <a:lvl1pPr>
              <a:defRPr sz="4000">
                <a:latin typeface="Hannotate SC Regular"/>
                <a:ea typeface="Hannotate SC Regular"/>
                <a:cs typeface="Hannotate SC Regular"/>
                <a:sym typeface="Hannotate SC Regular"/>
              </a:defRPr>
            </a:lvl1pPr>
          </a:lstStyle>
          <a:p>
            <a:pPr algn="l"/>
            <a:r>
              <a:rPr dirty="0">
                <a:solidFill>
                  <a:srgbClr val="D50202"/>
                </a:solidFill>
              </a:rPr>
              <a:t>Network Mining: Link Prediction</a:t>
            </a:r>
          </a:p>
        </p:txBody>
      </p:sp>
      <p:pic>
        <p:nvPicPr>
          <p:cNvPr id="162" name="Picture 4" descr="Picture 4"/>
          <p:cNvPicPr>
            <a:picLocks noChangeAspect="1"/>
          </p:cNvPicPr>
          <p:nvPr/>
        </p:nvPicPr>
        <p:blipFill>
          <a:blip r:embed="rId2">
            <a:extLst/>
          </a:blip>
          <a:stretch>
            <a:fillRect/>
          </a:stretch>
        </p:blipFill>
        <p:spPr>
          <a:xfrm>
            <a:off x="2167466" y="1733973"/>
            <a:ext cx="7911255" cy="7362615"/>
          </a:xfrm>
          <a:prstGeom prst="rect">
            <a:avLst/>
          </a:prstGeom>
          <a:ln w="12700">
            <a:miter lim="400000"/>
          </a:ln>
        </p:spPr>
      </p:pic>
      <p:pic>
        <p:nvPicPr>
          <p:cNvPr id="163" name="Picture 22" descr="Picture 22"/>
          <p:cNvPicPr>
            <a:picLocks noChangeAspect="1"/>
          </p:cNvPicPr>
          <p:nvPr/>
        </p:nvPicPr>
        <p:blipFill>
          <a:blip r:embed="rId3">
            <a:extLst/>
          </a:blip>
          <a:stretch>
            <a:fillRect/>
          </a:stretch>
        </p:blipFill>
        <p:spPr>
          <a:xfrm>
            <a:off x="10403840" y="6610773"/>
            <a:ext cx="1851378" cy="1950721"/>
          </a:xfrm>
          <a:prstGeom prst="rect">
            <a:avLst/>
          </a:prstGeom>
          <a:ln w="12700">
            <a:miter lim="400000"/>
          </a:ln>
        </p:spPr>
      </p:pic>
      <p:pic>
        <p:nvPicPr>
          <p:cNvPr id="164" name="Picture 2" descr="Picture 2"/>
          <p:cNvPicPr>
            <a:picLocks noChangeAspect="1"/>
          </p:cNvPicPr>
          <p:nvPr/>
        </p:nvPicPr>
        <p:blipFill>
          <a:blip r:embed="rId4">
            <a:extLst/>
          </a:blip>
          <a:stretch>
            <a:fillRect/>
          </a:stretch>
        </p:blipFill>
        <p:spPr>
          <a:xfrm>
            <a:off x="1950719" y="4551679"/>
            <a:ext cx="1040838" cy="1192108"/>
          </a:xfrm>
          <a:prstGeom prst="rect">
            <a:avLst/>
          </a:prstGeom>
          <a:ln w="12700">
            <a:miter lim="400000"/>
          </a:ln>
        </p:spPr>
      </p:pic>
      <p:grpSp>
        <p:nvGrpSpPr>
          <p:cNvPr id="170" name="AutoShape 18"/>
          <p:cNvGrpSpPr/>
          <p:nvPr/>
        </p:nvGrpSpPr>
        <p:grpSpPr>
          <a:xfrm>
            <a:off x="214082" y="2173415"/>
            <a:ext cx="3146995" cy="2181079"/>
            <a:chOff x="0" y="0"/>
            <a:chExt cx="3146994" cy="2181077"/>
          </a:xfrm>
        </p:grpSpPr>
        <p:sp>
          <p:nvSpPr>
            <p:cNvPr id="165" name="Shape"/>
            <p:cNvSpPr/>
            <p:nvPr/>
          </p:nvSpPr>
          <p:spPr>
            <a:xfrm>
              <a:off x="0" y="-1"/>
              <a:ext cx="3146995" cy="1845929"/>
            </a:xfrm>
            <a:custGeom>
              <a:avLst/>
              <a:gdLst/>
              <a:ahLst/>
              <a:cxnLst>
                <a:cxn ang="0">
                  <a:pos x="wd2" y="hd2"/>
                </a:cxn>
                <a:cxn ang="5400000">
                  <a:pos x="wd2" y="hd2"/>
                </a:cxn>
                <a:cxn ang="10800000">
                  <a:pos x="wd2" y="hd2"/>
                </a:cxn>
                <a:cxn ang="16200000">
                  <a:pos x="wd2" y="hd2"/>
                </a:cxn>
              </a:cxnLst>
              <a:rect l="0" t="0" r="r" b="b"/>
              <a:pathLst>
                <a:path w="20879" h="20684" extrusionOk="0">
                  <a:moveTo>
                    <a:pt x="1901" y="6800"/>
                  </a:move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FFFFFF"/>
            </a:solidFill>
            <a:ln w="12700" cap="flat">
              <a:solidFill>
                <a:srgbClr val="000000"/>
              </a:solidFill>
              <a:prstDash val="solid"/>
              <a:round/>
            </a:ln>
            <a:effectLst/>
          </p:spPr>
          <p:txBody>
            <a:bodyPr wrap="square" lIns="65023" tIns="65023" rIns="65023" bIns="65023" numCol="1" anchor="t">
              <a:noAutofit/>
            </a:bodyPr>
            <a:lstStyle/>
            <a:p>
              <a:pPr defTabSz="1300480">
                <a:defRPr sz="2800">
                  <a:latin typeface="Arial"/>
                  <a:ea typeface="Arial"/>
                  <a:cs typeface="Arial"/>
                  <a:sym typeface="Arial"/>
                </a:defRPr>
              </a:pPr>
              <a:endParaRPr/>
            </a:p>
          </p:txBody>
        </p:sp>
        <p:sp>
          <p:nvSpPr>
            <p:cNvPr id="166" name="Circle"/>
            <p:cNvSpPr/>
            <p:nvPr/>
          </p:nvSpPr>
          <p:spPr>
            <a:xfrm>
              <a:off x="2061573" y="1709189"/>
              <a:ext cx="307058" cy="307059"/>
            </a:xfrm>
            <a:prstGeom prst="ellipse">
              <a:avLst/>
            </a:prstGeom>
            <a:solidFill>
              <a:srgbClr val="FFFFFF"/>
            </a:solidFill>
            <a:ln w="12700" cap="flat">
              <a:solidFill>
                <a:srgbClr val="000000"/>
              </a:solidFill>
              <a:prstDash val="solid"/>
              <a:round/>
            </a:ln>
            <a:effectLst/>
          </p:spPr>
          <p:txBody>
            <a:bodyPr wrap="square" lIns="65023" tIns="65023" rIns="65023" bIns="65023" numCol="1" anchor="t">
              <a:noAutofit/>
            </a:bodyPr>
            <a:lstStyle/>
            <a:p>
              <a:pPr defTabSz="1300480">
                <a:defRPr sz="2800">
                  <a:latin typeface="Arial"/>
                  <a:ea typeface="Arial"/>
                  <a:cs typeface="Arial"/>
                  <a:sym typeface="Arial"/>
                </a:defRPr>
              </a:pPr>
              <a:endParaRPr/>
            </a:p>
          </p:txBody>
        </p:sp>
        <p:sp>
          <p:nvSpPr>
            <p:cNvPr id="167" name="Circle"/>
            <p:cNvSpPr/>
            <p:nvPr/>
          </p:nvSpPr>
          <p:spPr>
            <a:xfrm>
              <a:off x="2231805" y="1936344"/>
              <a:ext cx="204708" cy="204707"/>
            </a:xfrm>
            <a:prstGeom prst="ellipse">
              <a:avLst/>
            </a:prstGeom>
            <a:solidFill>
              <a:srgbClr val="FFFFFF"/>
            </a:solidFill>
            <a:ln w="12700" cap="flat">
              <a:solidFill>
                <a:srgbClr val="000000"/>
              </a:solidFill>
              <a:prstDash val="solid"/>
              <a:round/>
            </a:ln>
            <a:effectLst/>
          </p:spPr>
          <p:txBody>
            <a:bodyPr wrap="square" lIns="65023" tIns="65023" rIns="65023" bIns="65023" numCol="1" anchor="t">
              <a:noAutofit/>
            </a:bodyPr>
            <a:lstStyle/>
            <a:p>
              <a:pPr defTabSz="1300480">
                <a:defRPr sz="2800">
                  <a:latin typeface="Arial"/>
                  <a:ea typeface="Arial"/>
                  <a:cs typeface="Arial"/>
                  <a:sym typeface="Arial"/>
                </a:defRPr>
              </a:pPr>
              <a:endParaRPr/>
            </a:p>
          </p:txBody>
        </p:sp>
        <p:sp>
          <p:nvSpPr>
            <p:cNvPr id="168" name="Circle"/>
            <p:cNvSpPr/>
            <p:nvPr/>
          </p:nvSpPr>
          <p:spPr>
            <a:xfrm>
              <a:off x="2344689" y="2078725"/>
              <a:ext cx="102352" cy="102353"/>
            </a:xfrm>
            <a:prstGeom prst="ellipse">
              <a:avLst/>
            </a:prstGeom>
            <a:solidFill>
              <a:srgbClr val="FFFFFF"/>
            </a:solidFill>
            <a:ln w="12700" cap="flat">
              <a:solidFill>
                <a:srgbClr val="000000"/>
              </a:solidFill>
              <a:prstDash val="solid"/>
              <a:round/>
            </a:ln>
            <a:effectLst/>
          </p:spPr>
          <p:txBody>
            <a:bodyPr wrap="square" lIns="65023" tIns="65023" rIns="65023" bIns="65023" numCol="1" anchor="t">
              <a:noAutofit/>
            </a:bodyPr>
            <a:lstStyle/>
            <a:p>
              <a:pPr defTabSz="1300480">
                <a:defRPr sz="2800">
                  <a:latin typeface="Arial"/>
                  <a:ea typeface="Arial"/>
                  <a:cs typeface="Arial"/>
                  <a:sym typeface="Arial"/>
                </a:defRPr>
              </a:pPr>
              <a:endParaRPr/>
            </a:p>
          </p:txBody>
        </p:sp>
        <p:sp>
          <p:nvSpPr>
            <p:cNvPr id="169" name="Shape"/>
            <p:cNvSpPr/>
            <p:nvPr/>
          </p:nvSpPr>
          <p:spPr>
            <a:xfrm>
              <a:off x="159797" y="93863"/>
              <a:ext cx="2883698" cy="1567256"/>
            </a:xfrm>
            <a:custGeom>
              <a:avLst/>
              <a:gdLst/>
              <a:ahLst/>
              <a:cxnLst>
                <a:cxn ang="0">
                  <a:pos x="wd2" y="hd2"/>
                </a:cxn>
                <a:cxn ang="5400000">
                  <a:pos x="wd2" y="hd2"/>
                </a:cxn>
                <a:cxn ang="10800000">
                  <a:pos x="wd2" y="hd2"/>
                </a:cxn>
                <a:cxn ang="16200000">
                  <a:pos x="wd2" y="hd2"/>
                </a:cxn>
              </a:cxnLst>
              <a:rect l="0" t="0" r="r" b="b"/>
              <a:pathLst>
                <a:path w="21600" h="21600" extrusionOk="0">
                  <a:moveTo>
                    <a:pt x="1380" y="14010"/>
                  </a:moveTo>
                  <a:cubicBezTo>
                    <a:pt x="899" y="14066"/>
                    <a:pt x="417" y="13902"/>
                    <a:pt x="0" y="13542"/>
                  </a:cubicBezTo>
                  <a:moveTo>
                    <a:pt x="2598" y="19137"/>
                  </a:moveTo>
                  <a:cubicBezTo>
                    <a:pt x="2405" y="19250"/>
                    <a:pt x="2202" y="19325"/>
                    <a:pt x="1994" y="19361"/>
                  </a:cubicBezTo>
                  <a:moveTo>
                    <a:pt x="7802" y="21600"/>
                  </a:moveTo>
                  <a:cubicBezTo>
                    <a:pt x="7657" y="21279"/>
                    <a:pt x="7535" y="20936"/>
                    <a:pt x="7438" y="20577"/>
                  </a:cubicBezTo>
                  <a:moveTo>
                    <a:pt x="14532" y="19050"/>
                  </a:moveTo>
                  <a:cubicBezTo>
                    <a:pt x="14510" y="19430"/>
                    <a:pt x="14462" y="19806"/>
                    <a:pt x="14386" y="20172"/>
                  </a:cubicBezTo>
                  <a:moveTo>
                    <a:pt x="17421" y="12116"/>
                  </a:moveTo>
                  <a:cubicBezTo>
                    <a:pt x="18505" y="12890"/>
                    <a:pt x="19193" y="14504"/>
                    <a:pt x="19193" y="16273"/>
                  </a:cubicBezTo>
                  <a:moveTo>
                    <a:pt x="21600" y="7649"/>
                  </a:moveTo>
                  <a:cubicBezTo>
                    <a:pt x="21423" y="8256"/>
                    <a:pt x="21153" y="8794"/>
                    <a:pt x="20811" y="9222"/>
                  </a:cubicBezTo>
                  <a:moveTo>
                    <a:pt x="19707" y="1814"/>
                  </a:moveTo>
                  <a:cubicBezTo>
                    <a:pt x="19737" y="2059"/>
                    <a:pt x="19751" y="2307"/>
                    <a:pt x="19749" y="2556"/>
                  </a:cubicBezTo>
                  <a:moveTo>
                    <a:pt x="14668" y="947"/>
                  </a:moveTo>
                  <a:cubicBezTo>
                    <a:pt x="14771" y="605"/>
                    <a:pt x="14907" y="286"/>
                    <a:pt x="15073" y="0"/>
                  </a:cubicBezTo>
                  <a:moveTo>
                    <a:pt x="10888" y="1399"/>
                  </a:moveTo>
                  <a:cubicBezTo>
                    <a:pt x="10930" y="1115"/>
                    <a:pt x="10996" y="841"/>
                    <a:pt x="11084" y="582"/>
                  </a:cubicBezTo>
                  <a:moveTo>
                    <a:pt x="6452" y="1676"/>
                  </a:moveTo>
                  <a:cubicBezTo>
                    <a:pt x="6709" y="1897"/>
                    <a:pt x="6947" y="2163"/>
                    <a:pt x="7160" y="2469"/>
                  </a:cubicBezTo>
                  <a:moveTo>
                    <a:pt x="1072" y="7905"/>
                  </a:moveTo>
                  <a:lnTo>
                    <a:pt x="1072" y="7905"/>
                  </a:lnTo>
                  <a:cubicBezTo>
                    <a:pt x="1016" y="7632"/>
                    <a:pt x="974" y="7353"/>
                    <a:pt x="948" y="7071"/>
                  </a:cubicBezTo>
                </a:path>
              </a:pathLst>
            </a:custGeom>
            <a:noFill/>
            <a:ln w="12700" cap="flat">
              <a:solidFill>
                <a:srgbClr val="000000"/>
              </a:solidFill>
              <a:prstDash val="solid"/>
              <a:round/>
            </a:ln>
            <a:effectLst/>
          </p:spPr>
          <p:txBody>
            <a:bodyPr wrap="square" lIns="65023" tIns="65023" rIns="65023" bIns="65023" numCol="1" anchor="t">
              <a:noAutofit/>
            </a:bodyPr>
            <a:lstStyle/>
            <a:p>
              <a:pPr defTabSz="1300480">
                <a:defRPr sz="2800">
                  <a:latin typeface="Arial"/>
                  <a:ea typeface="Arial"/>
                  <a:cs typeface="Arial"/>
                  <a:sym typeface="Arial"/>
                </a:defRPr>
              </a:pPr>
              <a:endParaRPr/>
            </a:p>
          </p:txBody>
        </p:sp>
      </p:grpSp>
      <p:sp>
        <p:nvSpPr>
          <p:cNvPr id="171" name="Rectangle 8"/>
          <p:cNvSpPr txBox="1"/>
          <p:nvPr/>
        </p:nvSpPr>
        <p:spPr>
          <a:xfrm>
            <a:off x="612139" y="2638213"/>
            <a:ext cx="2600961" cy="869980"/>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p>
            <a:pPr algn="l" defTabSz="1300480">
              <a:defRPr sz="2400">
                <a:latin typeface="Arial"/>
                <a:ea typeface="Arial"/>
                <a:cs typeface="Arial"/>
                <a:sym typeface="Arial"/>
              </a:defRPr>
            </a:pPr>
            <a:r>
              <a:rPr dirty="0">
                <a:latin typeface="Hannotate TC Bold"/>
                <a:cs typeface="Hannotate TC Bold"/>
              </a:rPr>
              <a:t>Does she know</a:t>
            </a:r>
          </a:p>
          <a:p>
            <a:pPr algn="l" defTabSz="1300480">
              <a:defRPr sz="2400">
                <a:latin typeface="Arial"/>
                <a:ea typeface="Arial"/>
                <a:cs typeface="Arial"/>
                <a:sym typeface="Arial"/>
              </a:defRPr>
            </a:pPr>
            <a:r>
              <a:rPr dirty="0">
                <a:latin typeface="Hannotate TC Bold"/>
                <a:cs typeface="Hannotate TC Bold"/>
              </a:rPr>
              <a:t>Richard Gere?</a:t>
            </a:r>
          </a:p>
        </p:txBody>
      </p:sp>
      <p:sp>
        <p:nvSpPr>
          <p:cNvPr id="172" name="Straight Arrow Connector 9"/>
          <p:cNvSpPr/>
          <p:nvPr/>
        </p:nvSpPr>
        <p:spPr>
          <a:xfrm flipH="1" flipV="1">
            <a:off x="9536853" y="7586133"/>
            <a:ext cx="650241" cy="433494"/>
          </a:xfrm>
          <a:prstGeom prst="line">
            <a:avLst/>
          </a:prstGeom>
          <a:ln w="50800">
            <a:solidFill>
              <a:srgbClr val="C00000"/>
            </a:solidFill>
            <a:tailEnd type="triangle"/>
          </a:ln>
        </p:spPr>
        <p:txBody>
          <a:bodyPr lIns="65023" tIns="65023" rIns="65023" bIns="65023"/>
          <a:lstStyle/>
          <a:p>
            <a:pPr algn="l" defTabSz="1300480">
              <a:spcBef>
                <a:spcPts val="600"/>
              </a:spcBef>
              <a:defRPr sz="2400">
                <a:latin typeface="Arial"/>
                <a:ea typeface="Arial"/>
                <a:cs typeface="Arial"/>
                <a:sym typeface="Arial"/>
              </a:defRPr>
            </a:pPr>
            <a:endParaRPr/>
          </a:p>
        </p:txBody>
      </p:sp>
      <p:sp>
        <p:nvSpPr>
          <p:cNvPr id="173" name="Straight Arrow Connector 11"/>
          <p:cNvSpPr/>
          <p:nvPr/>
        </p:nvSpPr>
        <p:spPr>
          <a:xfrm>
            <a:off x="3142826" y="5418666"/>
            <a:ext cx="758615" cy="433494"/>
          </a:xfrm>
          <a:prstGeom prst="line">
            <a:avLst/>
          </a:prstGeom>
          <a:ln w="50800">
            <a:solidFill>
              <a:srgbClr val="C00000"/>
            </a:solidFill>
            <a:tailEnd type="triangle"/>
          </a:ln>
        </p:spPr>
        <p:txBody>
          <a:bodyPr lIns="65023" tIns="65023" rIns="65023" bIns="65023"/>
          <a:lstStyle/>
          <a:p>
            <a:pPr algn="l" defTabSz="1300480">
              <a:spcBef>
                <a:spcPts val="600"/>
              </a:spcBef>
              <a:defRPr sz="2400">
                <a:latin typeface="Arial"/>
                <a:ea typeface="Arial"/>
                <a:cs typeface="Arial"/>
                <a:sym typeface="Arial"/>
              </a:defRPr>
            </a:pPr>
            <a:endParaRPr/>
          </a:p>
        </p:txBody>
      </p:sp>
      <p:sp>
        <p:nvSpPr>
          <p:cNvPr id="2" name="Slide Number Placeholder 1"/>
          <p:cNvSpPr>
            <a:spLocks noGrp="1"/>
          </p:cNvSpPr>
          <p:nvPr>
            <p:ph type="sldNum" sz="quarter" idx="12"/>
          </p:nvPr>
        </p:nvSpPr>
        <p:spPr/>
        <p:txBody>
          <a:bodyPr/>
          <a:lstStyle/>
          <a:p>
            <a:fld id="{E37CA901-7BCF-264E-97ED-BE3C4249D5B8}" type="slidenum">
              <a:rPr lang="en-US" smtClean="0"/>
              <a:t>6</a:t>
            </a:fld>
            <a:endParaRPr lang="en-US"/>
          </a:p>
        </p:txBody>
      </p:sp>
    </p:spTree>
    <p:extLst>
      <p:ext uri="{BB962C8B-B14F-4D97-AF65-F5344CB8AC3E}">
        <p14:creationId xmlns:p14="http://schemas.microsoft.com/office/powerpoint/2010/main" val="1474813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Title 1"/>
          <p:cNvSpPr txBox="1">
            <a:spLocks noGrp="1"/>
          </p:cNvSpPr>
          <p:nvPr>
            <p:ph type="title"/>
          </p:nvPr>
        </p:nvSpPr>
        <p:spPr>
          <a:prstGeom prst="rect">
            <a:avLst/>
          </a:prstGeom>
        </p:spPr>
        <p:txBody>
          <a:bodyPr/>
          <a:lstStyle>
            <a:lvl1pPr>
              <a:defRPr sz="4000">
                <a:latin typeface="Hannotate SC Regular"/>
                <a:ea typeface="Hannotate SC Regular"/>
                <a:cs typeface="Hannotate SC Regular"/>
                <a:sym typeface="Hannotate SC Regular"/>
              </a:defRPr>
            </a:lvl1pPr>
          </a:lstStyle>
          <a:p>
            <a:pPr algn="l"/>
            <a:r>
              <a:rPr dirty="0">
                <a:solidFill>
                  <a:srgbClr val="D50202"/>
                </a:solidFill>
              </a:rPr>
              <a:t>Network Mining: Ranking</a:t>
            </a:r>
          </a:p>
        </p:txBody>
      </p:sp>
      <p:pic>
        <p:nvPicPr>
          <p:cNvPr id="177" name="Picture 3" descr="Picture 3"/>
          <p:cNvPicPr>
            <a:picLocks noChangeAspect="1"/>
          </p:cNvPicPr>
          <p:nvPr/>
        </p:nvPicPr>
        <p:blipFill>
          <a:blip r:embed="rId2">
            <a:extLst/>
          </a:blip>
          <a:stretch>
            <a:fillRect/>
          </a:stretch>
        </p:blipFill>
        <p:spPr>
          <a:xfrm>
            <a:off x="866986" y="1950719"/>
            <a:ext cx="10207416" cy="6610775"/>
          </a:xfrm>
          <a:prstGeom prst="rect">
            <a:avLst/>
          </a:prstGeom>
          <a:ln w="12700">
            <a:miter lim="400000"/>
          </a:ln>
        </p:spPr>
      </p:pic>
      <p:sp>
        <p:nvSpPr>
          <p:cNvPr id="178" name="Rectangle 6"/>
          <p:cNvSpPr txBox="1"/>
          <p:nvPr/>
        </p:nvSpPr>
        <p:spPr>
          <a:xfrm>
            <a:off x="4118186" y="7802880"/>
            <a:ext cx="8344748" cy="1008479"/>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p>
            <a:pPr algn="l" defTabSz="1300480">
              <a:spcBef>
                <a:spcPts val="600"/>
              </a:spcBef>
              <a:defRPr sz="2800">
                <a:latin typeface="Arial"/>
                <a:ea typeface="Arial"/>
                <a:cs typeface="Arial"/>
                <a:sym typeface="Arial"/>
              </a:defRPr>
            </a:pPr>
            <a:r>
              <a:rPr dirty="0">
                <a:latin typeface="Hannotate TC Bold"/>
                <a:cs typeface="Hannotate TC Bold"/>
              </a:rPr>
              <a:t>Co-citation network of Sloan Digital Sky Survey</a:t>
            </a:r>
          </a:p>
          <a:p>
            <a:pPr algn="l" defTabSz="1300480">
              <a:spcBef>
                <a:spcPts val="600"/>
              </a:spcBef>
              <a:defRPr sz="2400">
                <a:latin typeface="Arial"/>
                <a:ea typeface="Arial"/>
                <a:cs typeface="Arial"/>
                <a:sym typeface="Arial"/>
              </a:defRPr>
            </a:pPr>
            <a:r>
              <a:rPr dirty="0"/>
              <a:t>- </a:t>
            </a:r>
            <a:r>
              <a:rPr sz="1800" dirty="0"/>
              <a:t>http://nevac.ischool.drexel.edu/~james/infovis09/FP-tree-visual.html</a:t>
            </a:r>
          </a:p>
        </p:txBody>
      </p:sp>
      <p:sp>
        <p:nvSpPr>
          <p:cNvPr id="179" name="Rectangle 7"/>
          <p:cNvSpPr txBox="1"/>
          <p:nvPr/>
        </p:nvSpPr>
        <p:spPr>
          <a:xfrm>
            <a:off x="8236373" y="4551679"/>
            <a:ext cx="4226561" cy="2224197"/>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p>
            <a:pPr algn="l" defTabSz="1300480">
              <a:buSzPct val="100000"/>
              <a:buFont typeface="Arial"/>
              <a:buChar char="•"/>
              <a:defRPr sz="3400">
                <a:solidFill>
                  <a:srgbClr val="C00000"/>
                </a:solidFill>
                <a:latin typeface="Arial"/>
                <a:ea typeface="Arial"/>
                <a:cs typeface="Arial"/>
                <a:sym typeface="Arial"/>
              </a:defRPr>
            </a:pPr>
            <a:r>
              <a:rPr dirty="0">
                <a:latin typeface="Hannotate TC Bold"/>
                <a:cs typeface="Hannotate TC Bold"/>
              </a:rPr>
              <a:t> Importance of vertices</a:t>
            </a:r>
          </a:p>
          <a:p>
            <a:pPr algn="l" defTabSz="1300480">
              <a:buSzPct val="100000"/>
              <a:buFont typeface="Arial"/>
              <a:buChar char="•"/>
              <a:defRPr sz="3400">
                <a:solidFill>
                  <a:srgbClr val="C00000"/>
                </a:solidFill>
                <a:latin typeface="Arial"/>
                <a:ea typeface="Arial"/>
                <a:cs typeface="Arial"/>
                <a:sym typeface="Arial"/>
              </a:defRPr>
            </a:pPr>
            <a:r>
              <a:rPr dirty="0">
                <a:latin typeface="Hannotate TC Bold"/>
                <a:cs typeface="Hannotate TC Bold"/>
              </a:rPr>
              <a:t> Which is the most influential paper?</a:t>
            </a:r>
          </a:p>
        </p:txBody>
      </p:sp>
      <p:sp>
        <p:nvSpPr>
          <p:cNvPr id="2" name="Slide Number Placeholder 1"/>
          <p:cNvSpPr>
            <a:spLocks noGrp="1"/>
          </p:cNvSpPr>
          <p:nvPr>
            <p:ph type="sldNum" sz="quarter" idx="12"/>
          </p:nvPr>
        </p:nvSpPr>
        <p:spPr/>
        <p:txBody>
          <a:bodyPr/>
          <a:lstStyle/>
          <a:p>
            <a:fld id="{E37CA901-7BCF-264E-97ED-BE3C4249D5B8}" type="slidenum">
              <a:rPr lang="en-US" smtClean="0"/>
              <a:t>7</a:t>
            </a:fld>
            <a:endParaRPr lang="en-US"/>
          </a:p>
        </p:txBody>
      </p:sp>
    </p:spTree>
    <p:extLst>
      <p:ext uri="{BB962C8B-B14F-4D97-AF65-F5344CB8AC3E}">
        <p14:creationId xmlns:p14="http://schemas.microsoft.com/office/powerpoint/2010/main" val="7339605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Title 1"/>
          <p:cNvSpPr txBox="1">
            <a:spLocks noGrp="1"/>
          </p:cNvSpPr>
          <p:nvPr>
            <p:ph type="title"/>
          </p:nvPr>
        </p:nvSpPr>
        <p:spPr>
          <a:prstGeom prst="rect">
            <a:avLst/>
          </a:prstGeom>
        </p:spPr>
        <p:txBody>
          <a:bodyPr/>
          <a:lstStyle>
            <a:lvl1pPr>
              <a:defRPr sz="4000">
                <a:latin typeface="Hannotate SC Regular"/>
                <a:ea typeface="Hannotate SC Regular"/>
                <a:cs typeface="Hannotate SC Regular"/>
                <a:sym typeface="Hannotate SC Regular"/>
              </a:defRPr>
            </a:lvl1pPr>
          </a:lstStyle>
          <a:p>
            <a:pPr algn="l"/>
            <a:r>
              <a:rPr dirty="0">
                <a:solidFill>
                  <a:srgbClr val="D50202"/>
                </a:solidFill>
              </a:rPr>
              <a:t>Network Mining: Community Detection </a:t>
            </a:r>
          </a:p>
        </p:txBody>
      </p:sp>
      <p:pic>
        <p:nvPicPr>
          <p:cNvPr id="183" name="Picture 2" descr="Picture 2"/>
          <p:cNvPicPr>
            <a:picLocks noChangeAspect="1"/>
          </p:cNvPicPr>
          <p:nvPr/>
        </p:nvPicPr>
        <p:blipFill>
          <a:blip r:embed="rId2">
            <a:extLst/>
          </a:blip>
          <a:stretch>
            <a:fillRect/>
          </a:stretch>
        </p:blipFill>
        <p:spPr>
          <a:xfrm>
            <a:off x="6827520" y="2910276"/>
            <a:ext cx="5892801" cy="4459111"/>
          </a:xfrm>
          <a:prstGeom prst="rect">
            <a:avLst/>
          </a:prstGeom>
          <a:ln w="12700">
            <a:miter lim="400000"/>
          </a:ln>
        </p:spPr>
      </p:pic>
      <p:pic>
        <p:nvPicPr>
          <p:cNvPr id="184" name="Picture 5" descr="Picture 5"/>
          <p:cNvPicPr>
            <a:picLocks noChangeAspect="1"/>
          </p:cNvPicPr>
          <p:nvPr/>
        </p:nvPicPr>
        <p:blipFill>
          <a:blip r:embed="rId3">
            <a:extLst/>
          </a:blip>
          <a:stretch>
            <a:fillRect/>
          </a:stretch>
        </p:blipFill>
        <p:spPr>
          <a:xfrm>
            <a:off x="541866" y="3034453"/>
            <a:ext cx="5583486" cy="4226561"/>
          </a:xfrm>
          <a:prstGeom prst="rect">
            <a:avLst/>
          </a:prstGeom>
          <a:ln w="12700">
            <a:miter lim="400000"/>
          </a:ln>
        </p:spPr>
      </p:pic>
      <p:grpSp>
        <p:nvGrpSpPr>
          <p:cNvPr id="187" name="Rectangular Callout 21"/>
          <p:cNvGrpSpPr/>
          <p:nvPr/>
        </p:nvGrpSpPr>
        <p:grpSpPr>
          <a:xfrm>
            <a:off x="4443306" y="2492586"/>
            <a:ext cx="1842348" cy="1353541"/>
            <a:chOff x="0" y="0"/>
            <a:chExt cx="1842346" cy="1353540"/>
          </a:xfrm>
        </p:grpSpPr>
        <p:sp>
          <p:nvSpPr>
            <p:cNvPr id="185" name="Shape"/>
            <p:cNvSpPr/>
            <p:nvPr/>
          </p:nvSpPr>
          <p:spPr>
            <a:xfrm>
              <a:off x="0" y="0"/>
              <a:ext cx="1842347" cy="13535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13836"/>
                  </a:lnTo>
                  <a:lnTo>
                    <a:pt x="9000" y="13836"/>
                  </a:lnTo>
                  <a:lnTo>
                    <a:pt x="3067" y="21600"/>
                  </a:lnTo>
                  <a:lnTo>
                    <a:pt x="3600" y="13836"/>
                  </a:lnTo>
                  <a:lnTo>
                    <a:pt x="0" y="13836"/>
                  </a:lnTo>
                  <a:lnTo>
                    <a:pt x="0" y="8071"/>
                  </a:lnTo>
                  <a:close/>
                </a:path>
              </a:pathLst>
            </a:custGeom>
            <a:noFill/>
            <a:ln w="12700" cap="flat">
              <a:solidFill>
                <a:srgbClr val="00B0F0"/>
              </a:solidFill>
              <a:prstDash val="solid"/>
              <a:round/>
            </a:ln>
            <a:effectLst/>
          </p:spPr>
          <p:txBody>
            <a:bodyPr wrap="square" lIns="65023" tIns="65023" rIns="65023" bIns="65023" numCol="1" anchor="t">
              <a:noAutofit/>
            </a:bodyPr>
            <a:lstStyle/>
            <a:p>
              <a:pPr defTabSz="1300480">
                <a:spcBef>
                  <a:spcPts val="600"/>
                </a:spcBef>
                <a:defRPr sz="2400">
                  <a:latin typeface="Arial"/>
                  <a:ea typeface="Arial"/>
                  <a:cs typeface="Arial"/>
                  <a:sym typeface="Arial"/>
                </a:defRPr>
              </a:pPr>
              <a:endParaRPr/>
            </a:p>
          </p:txBody>
        </p:sp>
        <p:sp>
          <p:nvSpPr>
            <p:cNvPr id="186" name="Coauthor Network"/>
            <p:cNvSpPr txBox="1"/>
            <p:nvPr/>
          </p:nvSpPr>
          <p:spPr>
            <a:xfrm>
              <a:off x="0" y="0"/>
              <a:ext cx="1842347" cy="8666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65023" tIns="65023" rIns="65023" bIns="65023" numCol="1" anchor="t">
              <a:spAutoFit/>
            </a:bodyPr>
            <a:lstStyle>
              <a:lvl1pPr defTabSz="1300480">
                <a:spcBef>
                  <a:spcPts val="600"/>
                </a:spcBef>
                <a:defRPr sz="2400">
                  <a:latin typeface="Gill Sans MT"/>
                  <a:ea typeface="Gill Sans MT"/>
                  <a:cs typeface="Gill Sans MT"/>
                  <a:sym typeface="Gill Sans MT"/>
                </a:defRPr>
              </a:lvl1pPr>
            </a:lstStyle>
            <a:p>
              <a:r>
                <a:t>Coauthor Network</a:t>
              </a:r>
            </a:p>
          </p:txBody>
        </p:sp>
      </p:grpSp>
      <p:sp>
        <p:nvSpPr>
          <p:cNvPr id="188" name="AutoShape 14"/>
          <p:cNvSpPr/>
          <p:nvPr/>
        </p:nvSpPr>
        <p:spPr>
          <a:xfrm>
            <a:off x="6394026" y="5093546"/>
            <a:ext cx="650241" cy="650241"/>
          </a:xfrm>
          <a:prstGeom prst="rightArrow">
            <a:avLst>
              <a:gd name="adj1" fmla="val 50000"/>
              <a:gd name="adj2" fmla="val 81481"/>
            </a:avLst>
          </a:prstGeom>
          <a:solidFill>
            <a:srgbClr val="00B050"/>
          </a:solidFill>
          <a:ln w="12700">
            <a:miter lim="400000"/>
          </a:ln>
        </p:spPr>
        <p:txBody>
          <a:bodyPr lIns="65023" tIns="65023" rIns="65023" bIns="65023" anchor="ctr"/>
          <a:lstStyle/>
          <a:p>
            <a:pPr algn="l" defTabSz="1300480">
              <a:spcBef>
                <a:spcPts val="600"/>
              </a:spcBef>
              <a:defRPr sz="2400">
                <a:latin typeface="Arial"/>
                <a:ea typeface="Arial"/>
                <a:cs typeface="Arial"/>
                <a:sym typeface="Arial"/>
              </a:defRPr>
            </a:pPr>
            <a:endParaRPr/>
          </a:p>
        </p:txBody>
      </p:sp>
      <p:sp>
        <p:nvSpPr>
          <p:cNvPr id="189" name="Oval 24"/>
          <p:cNvSpPr/>
          <p:nvPr/>
        </p:nvSpPr>
        <p:spPr>
          <a:xfrm rot="13719664">
            <a:off x="7748693" y="3585351"/>
            <a:ext cx="3377637" cy="1670756"/>
          </a:xfrm>
          <a:prstGeom prst="ellipse">
            <a:avLst/>
          </a:prstGeom>
          <a:ln w="12700">
            <a:solidFill>
              <a:srgbClr val="002060"/>
            </a:solidFill>
            <a:prstDash val="dash"/>
          </a:ln>
        </p:spPr>
        <p:txBody>
          <a:bodyPr lIns="65023" tIns="65023" rIns="65023" bIns="65023"/>
          <a:lstStyle/>
          <a:p>
            <a:pPr defTabSz="1300480">
              <a:spcBef>
                <a:spcPts val="600"/>
              </a:spcBef>
              <a:defRPr sz="3400">
                <a:latin typeface="Gill Sans MT"/>
                <a:ea typeface="Gill Sans MT"/>
                <a:cs typeface="Gill Sans MT"/>
                <a:sym typeface="Gill Sans MT"/>
              </a:defRPr>
            </a:pPr>
            <a:endParaRPr/>
          </a:p>
        </p:txBody>
      </p:sp>
      <p:sp>
        <p:nvSpPr>
          <p:cNvPr id="190" name="Rectangle 27"/>
          <p:cNvSpPr/>
          <p:nvPr/>
        </p:nvSpPr>
        <p:spPr>
          <a:xfrm>
            <a:off x="10187093" y="2600959"/>
            <a:ext cx="2167468" cy="968249"/>
          </a:xfrm>
          <a:prstGeom prst="rect">
            <a:avLst/>
          </a:prstGeom>
          <a:solidFill>
            <a:srgbClr val="FFE9E5"/>
          </a:solidFill>
          <a:ln w="12700">
            <a:miter lim="400000"/>
          </a:ln>
          <a:extLst>
            <a:ext uri="{C572A759-6A51-4108-AA02-DFA0A04FC94B}">
              <ma14:wrappingTextBoxFlag xmlns:ma14="http://schemas.microsoft.com/office/mac/drawingml/2011/main" val="1"/>
            </a:ext>
          </a:extLst>
        </p:spPr>
        <p:txBody>
          <a:bodyPr lIns="65023" tIns="65023" rIns="65023" bIns="65023">
            <a:spAutoFit/>
          </a:bodyPr>
          <a:lstStyle>
            <a:lvl1pPr algn="l" defTabSz="1300480">
              <a:spcBef>
                <a:spcPts val="600"/>
              </a:spcBef>
              <a:defRPr sz="2400">
                <a:solidFill>
                  <a:srgbClr val="C00000"/>
                </a:solidFill>
                <a:latin typeface="Comic Sans MS"/>
                <a:ea typeface="Comic Sans MS"/>
                <a:cs typeface="Comic Sans MS"/>
                <a:sym typeface="Comic Sans MS"/>
              </a:defRPr>
            </a:lvl1pPr>
          </a:lstStyle>
          <a:p>
            <a:r>
              <a:t>Information retrieval</a:t>
            </a:r>
          </a:p>
        </p:txBody>
      </p:sp>
      <p:sp>
        <p:nvSpPr>
          <p:cNvPr id="191" name="Oval 23"/>
          <p:cNvSpPr/>
          <p:nvPr/>
        </p:nvSpPr>
        <p:spPr>
          <a:xfrm rot="16200000">
            <a:off x="6935893" y="4551679"/>
            <a:ext cx="2600961" cy="2167468"/>
          </a:xfrm>
          <a:prstGeom prst="ellipse">
            <a:avLst/>
          </a:prstGeom>
          <a:ln w="12700">
            <a:solidFill>
              <a:srgbClr val="002060"/>
            </a:solidFill>
            <a:prstDash val="dash"/>
          </a:ln>
        </p:spPr>
        <p:txBody>
          <a:bodyPr lIns="65023" tIns="65023" rIns="65023" bIns="65023"/>
          <a:lstStyle/>
          <a:p>
            <a:pPr defTabSz="1300480">
              <a:spcBef>
                <a:spcPts val="600"/>
              </a:spcBef>
              <a:defRPr sz="3400">
                <a:latin typeface="Gill Sans MT"/>
                <a:ea typeface="Gill Sans MT"/>
                <a:cs typeface="Gill Sans MT"/>
                <a:sym typeface="Gill Sans MT"/>
              </a:defRPr>
            </a:pPr>
            <a:endParaRPr/>
          </a:p>
        </p:txBody>
      </p:sp>
      <p:sp>
        <p:nvSpPr>
          <p:cNvPr id="192" name="Rectangle 26"/>
          <p:cNvSpPr/>
          <p:nvPr/>
        </p:nvSpPr>
        <p:spPr>
          <a:xfrm>
            <a:off x="5960533" y="7044266"/>
            <a:ext cx="2522659" cy="549149"/>
          </a:xfrm>
          <a:prstGeom prst="rect">
            <a:avLst/>
          </a:prstGeom>
          <a:solidFill>
            <a:srgbClr val="EFFFEB"/>
          </a:solidFill>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1300480">
              <a:spcBef>
                <a:spcPts val="600"/>
              </a:spcBef>
              <a:defRPr sz="2400">
                <a:solidFill>
                  <a:srgbClr val="002060"/>
                </a:solidFill>
                <a:latin typeface="Comic Sans MS"/>
                <a:ea typeface="Comic Sans MS"/>
                <a:cs typeface="Comic Sans MS"/>
                <a:sym typeface="Comic Sans MS"/>
              </a:defRPr>
            </a:lvl1pPr>
          </a:lstStyle>
          <a:p>
            <a:r>
              <a:t>Machine learning</a:t>
            </a:r>
          </a:p>
        </p:txBody>
      </p:sp>
      <p:sp>
        <p:nvSpPr>
          <p:cNvPr id="193" name="Oval 22"/>
          <p:cNvSpPr/>
          <p:nvPr/>
        </p:nvSpPr>
        <p:spPr>
          <a:xfrm rot="19817659">
            <a:off x="9430738" y="5260621"/>
            <a:ext cx="2388732" cy="1521745"/>
          </a:xfrm>
          <a:prstGeom prst="ellipse">
            <a:avLst/>
          </a:prstGeom>
          <a:ln w="12700">
            <a:solidFill>
              <a:srgbClr val="002060"/>
            </a:solidFill>
            <a:prstDash val="dash"/>
          </a:ln>
        </p:spPr>
        <p:txBody>
          <a:bodyPr lIns="65023" tIns="65023" rIns="65023" bIns="65023"/>
          <a:lstStyle/>
          <a:p>
            <a:pPr defTabSz="1300480">
              <a:spcBef>
                <a:spcPts val="600"/>
              </a:spcBef>
              <a:defRPr sz="3400">
                <a:latin typeface="Gill Sans MT"/>
                <a:ea typeface="Gill Sans MT"/>
                <a:cs typeface="Gill Sans MT"/>
                <a:sym typeface="Gill Sans MT"/>
              </a:defRPr>
            </a:pPr>
            <a:endParaRPr/>
          </a:p>
        </p:txBody>
      </p:sp>
      <p:sp>
        <p:nvSpPr>
          <p:cNvPr id="194" name="Rectangle 25"/>
          <p:cNvSpPr/>
          <p:nvPr/>
        </p:nvSpPr>
        <p:spPr>
          <a:xfrm>
            <a:off x="10512213" y="6935893"/>
            <a:ext cx="1797867" cy="549149"/>
          </a:xfrm>
          <a:prstGeom prst="rect">
            <a:avLst/>
          </a:prstGeom>
          <a:solidFill>
            <a:srgbClr val="F2F2F2"/>
          </a:solidFill>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1300480">
              <a:spcBef>
                <a:spcPts val="600"/>
              </a:spcBef>
              <a:defRPr sz="2400">
                <a:latin typeface="Comic Sans MS"/>
                <a:ea typeface="Comic Sans MS"/>
                <a:cs typeface="Comic Sans MS"/>
                <a:sym typeface="Comic Sans MS"/>
              </a:defRPr>
            </a:lvl1pPr>
          </a:lstStyle>
          <a:p>
            <a:r>
              <a:t>Data mining</a:t>
            </a:r>
          </a:p>
        </p:txBody>
      </p:sp>
      <p:sp>
        <p:nvSpPr>
          <p:cNvPr id="195" name="Rectangle 14"/>
          <p:cNvSpPr txBox="1"/>
          <p:nvPr/>
        </p:nvSpPr>
        <p:spPr>
          <a:xfrm>
            <a:off x="1517226" y="7586133"/>
            <a:ext cx="5743788" cy="654536"/>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lvl1pPr algn="l" defTabSz="1300480">
              <a:defRPr sz="3400">
                <a:solidFill>
                  <a:srgbClr val="C00000"/>
                </a:solidFill>
                <a:latin typeface="Arial"/>
                <a:ea typeface="Arial"/>
                <a:cs typeface="Arial"/>
                <a:sym typeface="Arial"/>
              </a:defRPr>
            </a:lvl1pPr>
          </a:lstStyle>
          <a:p>
            <a:r>
              <a:rPr dirty="0">
                <a:latin typeface="Hannotate TC Bold"/>
                <a:cs typeface="Hannotate TC Bold"/>
              </a:rPr>
              <a:t>Who tend to work together?</a:t>
            </a:r>
          </a:p>
        </p:txBody>
      </p:sp>
      <p:sp>
        <p:nvSpPr>
          <p:cNvPr id="196" name="Rectangle 15"/>
          <p:cNvSpPr txBox="1"/>
          <p:nvPr/>
        </p:nvSpPr>
        <p:spPr>
          <a:xfrm>
            <a:off x="2817706" y="8344746"/>
            <a:ext cx="9842621" cy="408315"/>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1300480">
              <a:spcBef>
                <a:spcPts val="400"/>
              </a:spcBef>
              <a:defRPr sz="1800">
                <a:latin typeface="Arial"/>
                <a:ea typeface="Arial"/>
                <a:cs typeface="Arial"/>
                <a:sym typeface="Arial"/>
              </a:defRPr>
            </a:lvl1pPr>
          </a:lstStyle>
          <a:p>
            <a:r>
              <a:rPr dirty="0"/>
              <a:t>- Q.Mei, D.Cai, D.Zhang, and C.Zhai, Topic Modeling with </a:t>
            </a:r>
            <a:r>
              <a:rPr lang="en-US" dirty="0" smtClean="0"/>
              <a:t>Network Regularization</a:t>
            </a:r>
            <a:r>
              <a:rPr dirty="0" smtClean="0"/>
              <a:t>, </a:t>
            </a:r>
            <a:r>
              <a:rPr dirty="0"/>
              <a:t>WWW 2008</a:t>
            </a:r>
          </a:p>
        </p:txBody>
      </p:sp>
      <p:sp>
        <p:nvSpPr>
          <p:cNvPr id="2" name="Slide Number Placeholder 1"/>
          <p:cNvSpPr>
            <a:spLocks noGrp="1"/>
          </p:cNvSpPr>
          <p:nvPr>
            <p:ph type="sldNum" sz="quarter" idx="12"/>
          </p:nvPr>
        </p:nvSpPr>
        <p:spPr/>
        <p:txBody>
          <a:bodyPr/>
          <a:lstStyle/>
          <a:p>
            <a:fld id="{E37CA901-7BCF-264E-97ED-BE3C4249D5B8}" type="slidenum">
              <a:rPr lang="en-US" smtClean="0"/>
              <a:t>8</a:t>
            </a:fld>
            <a:endParaRPr lang="en-US"/>
          </a:p>
        </p:txBody>
      </p:sp>
    </p:spTree>
    <p:extLst>
      <p:ext uri="{BB962C8B-B14F-4D97-AF65-F5344CB8AC3E}">
        <p14:creationId xmlns:p14="http://schemas.microsoft.com/office/powerpoint/2010/main" val="1024898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Title 1"/>
          <p:cNvSpPr txBox="1">
            <a:spLocks noGrp="1"/>
          </p:cNvSpPr>
          <p:nvPr>
            <p:ph type="title"/>
          </p:nvPr>
        </p:nvSpPr>
        <p:spPr>
          <a:prstGeom prst="rect">
            <a:avLst/>
          </a:prstGeom>
        </p:spPr>
        <p:txBody>
          <a:bodyPr/>
          <a:lstStyle>
            <a:lvl1pPr>
              <a:defRPr sz="4000">
                <a:latin typeface="Hannotate SC Regular"/>
                <a:ea typeface="Hannotate SC Regular"/>
                <a:cs typeface="Hannotate SC Regular"/>
                <a:sym typeface="Hannotate SC Regular"/>
              </a:defRPr>
            </a:lvl1pPr>
          </a:lstStyle>
          <a:p>
            <a:pPr algn="l"/>
            <a:r>
              <a:rPr dirty="0">
                <a:solidFill>
                  <a:srgbClr val="D50202"/>
                </a:solidFill>
              </a:rPr>
              <a:t>Network Mining: Classification</a:t>
            </a:r>
          </a:p>
        </p:txBody>
      </p:sp>
      <p:pic>
        <p:nvPicPr>
          <p:cNvPr id="200" name="Picture 2" descr="Picture 2"/>
          <p:cNvPicPr>
            <a:picLocks noChangeAspect="1"/>
          </p:cNvPicPr>
          <p:nvPr/>
        </p:nvPicPr>
        <p:blipFill>
          <a:blip r:embed="rId3">
            <a:extLst/>
          </a:blip>
          <a:stretch>
            <a:fillRect/>
          </a:stretch>
        </p:blipFill>
        <p:spPr>
          <a:xfrm>
            <a:off x="650239" y="2600959"/>
            <a:ext cx="6922348" cy="4876802"/>
          </a:xfrm>
          <a:prstGeom prst="rect">
            <a:avLst/>
          </a:prstGeom>
          <a:ln w="12700">
            <a:miter lim="400000"/>
          </a:ln>
        </p:spPr>
      </p:pic>
      <p:sp>
        <p:nvSpPr>
          <p:cNvPr id="201" name="Rectangle 11"/>
          <p:cNvSpPr txBox="1"/>
          <p:nvPr/>
        </p:nvSpPr>
        <p:spPr>
          <a:xfrm>
            <a:off x="7586133" y="3142826"/>
            <a:ext cx="4226561" cy="2224197"/>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p>
            <a:pPr algn="l" defTabSz="1300480">
              <a:buSzPct val="100000"/>
              <a:buFont typeface="Arial"/>
              <a:buChar char="•"/>
              <a:defRPr sz="3400">
                <a:latin typeface="Arial"/>
                <a:ea typeface="Arial"/>
                <a:cs typeface="Arial"/>
                <a:sym typeface="Arial"/>
              </a:defRPr>
            </a:pPr>
            <a:r>
              <a:rPr dirty="0">
                <a:latin typeface="Hannotate TC Bold"/>
                <a:cs typeface="Hannotate TC Bold"/>
              </a:rPr>
              <a:t> d1 is democratic</a:t>
            </a:r>
          </a:p>
          <a:p>
            <a:pPr algn="l" defTabSz="1300480">
              <a:buSzPct val="100000"/>
              <a:buFont typeface="Arial"/>
              <a:buChar char="•"/>
              <a:defRPr sz="3400">
                <a:latin typeface="Arial"/>
                <a:ea typeface="Arial"/>
                <a:cs typeface="Arial"/>
                <a:sym typeface="Arial"/>
              </a:defRPr>
            </a:pPr>
            <a:r>
              <a:rPr dirty="0">
                <a:latin typeface="Hannotate TC Bold"/>
                <a:cs typeface="Hannotate TC Bold"/>
              </a:rPr>
              <a:t> d2 is republican</a:t>
            </a:r>
          </a:p>
          <a:p>
            <a:pPr algn="l" defTabSz="1300480">
              <a:buSzPct val="100000"/>
              <a:buFont typeface="Arial"/>
              <a:buChar char="•"/>
              <a:defRPr sz="3400">
                <a:latin typeface="Arial"/>
                <a:ea typeface="Arial"/>
                <a:cs typeface="Arial"/>
                <a:sym typeface="Arial"/>
              </a:defRPr>
            </a:pPr>
            <a:r>
              <a:rPr dirty="0">
                <a:latin typeface="Hannotate TC Bold"/>
                <a:cs typeface="Hannotate TC Bold"/>
              </a:rPr>
              <a:t> What can we say about d3 and d4?</a:t>
            </a:r>
          </a:p>
        </p:txBody>
      </p:sp>
      <p:sp>
        <p:nvSpPr>
          <p:cNvPr id="202" name="Rectangle 12"/>
          <p:cNvSpPr txBox="1"/>
          <p:nvPr/>
        </p:nvSpPr>
        <p:spPr>
          <a:xfrm>
            <a:off x="1192106" y="7586133"/>
            <a:ext cx="4538388" cy="389270"/>
          </a:xfrm>
          <a:prstGeom prst="rect">
            <a:avLst/>
          </a:prstGeom>
          <a:ln w="12700">
            <a:miter lim="400000"/>
          </a:ln>
          <a:extLst>
            <a:ext uri="{C572A759-6A51-4108-AA02-DFA0A04FC94B}">
              <ma14:wrappingTextBoxFlag xmlns:ma14="http://schemas.microsoft.com/office/mac/drawingml/2011/main" val="1"/>
            </a:ext>
          </a:extLst>
        </p:spPr>
        <p:txBody>
          <a:bodyPr wrap="none" lIns="65023" tIns="65023" rIns="65023" bIns="65023">
            <a:spAutoFit/>
          </a:bodyPr>
          <a:lstStyle>
            <a:lvl1pPr algn="l" defTabSz="1300480">
              <a:spcBef>
                <a:spcPts val="400"/>
              </a:spcBef>
              <a:defRPr sz="1800">
                <a:latin typeface="Arial"/>
                <a:ea typeface="Arial"/>
                <a:cs typeface="Arial"/>
                <a:sym typeface="Arial"/>
              </a:defRPr>
            </a:lvl1pPr>
          </a:lstStyle>
          <a:p>
            <a:r>
              <a:t>- Graph from Jerry Zhu’s tutorial in ICML 07</a:t>
            </a:r>
          </a:p>
        </p:txBody>
      </p:sp>
      <p:sp>
        <p:nvSpPr>
          <p:cNvPr id="2" name="Slide Number Placeholder 1"/>
          <p:cNvSpPr>
            <a:spLocks noGrp="1"/>
          </p:cNvSpPr>
          <p:nvPr>
            <p:ph type="sldNum" sz="quarter" idx="12"/>
          </p:nvPr>
        </p:nvSpPr>
        <p:spPr/>
        <p:txBody>
          <a:bodyPr/>
          <a:lstStyle/>
          <a:p>
            <a:fld id="{E37CA901-7BCF-264E-97ED-BE3C4249D5B8}" type="slidenum">
              <a:rPr lang="en-US" smtClean="0"/>
              <a:t>9</a:t>
            </a:fld>
            <a:endParaRPr lang="en-US"/>
          </a:p>
        </p:txBody>
      </p:sp>
    </p:spTree>
    <p:extLst>
      <p:ext uri="{BB962C8B-B14F-4D97-AF65-F5344CB8AC3E}">
        <p14:creationId xmlns:p14="http://schemas.microsoft.com/office/powerpoint/2010/main" val="3990998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Shape 313"/>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10</a:t>
            </a:fld>
            <a:endParaRPr/>
          </a:p>
        </p:txBody>
      </p:sp>
      <p:sp>
        <p:nvSpPr>
          <p:cNvPr id="314" name="Shape 314"/>
          <p:cNvSpPr/>
          <p:nvPr/>
        </p:nvSpPr>
        <p:spPr>
          <a:xfrm>
            <a:off x="565220" y="601133"/>
            <a:ext cx="9338057" cy="812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4000">
                <a:solidFill>
                  <a:schemeClr val="accent5"/>
                </a:solidFill>
                <a:latin typeface="Hannotate SC Regular"/>
                <a:ea typeface="Hannotate SC Regular"/>
                <a:cs typeface="Hannotate SC Regular"/>
                <a:sym typeface="Hannotate SC Regular"/>
              </a:defRPr>
            </a:lvl1pPr>
          </a:lstStyle>
          <a:p>
            <a:r>
              <a:rPr dirty="0"/>
              <a:t>Traditional Representations of Networks</a:t>
            </a:r>
          </a:p>
        </p:txBody>
      </p:sp>
      <p:pic>
        <p:nvPicPr>
          <p:cNvPr id="315" name="pasted-image.pdf"/>
          <p:cNvPicPr>
            <a:picLocks noChangeAspect="1"/>
          </p:cNvPicPr>
          <p:nvPr/>
        </p:nvPicPr>
        <p:blipFill>
          <a:blip r:embed="rId3">
            <a:extLst/>
          </a:blip>
          <a:stretch>
            <a:fillRect/>
          </a:stretch>
        </p:blipFill>
        <p:spPr>
          <a:xfrm>
            <a:off x="2357496" y="2725024"/>
            <a:ext cx="2978875" cy="2159001"/>
          </a:xfrm>
          <a:prstGeom prst="rect">
            <a:avLst/>
          </a:prstGeom>
          <a:ln w="12700">
            <a:miter lim="400000"/>
          </a:ln>
        </p:spPr>
      </p:pic>
      <p:sp>
        <p:nvSpPr>
          <p:cNvPr id="316" name="Shape 316"/>
          <p:cNvSpPr/>
          <p:nvPr/>
        </p:nvSpPr>
        <p:spPr>
          <a:xfrm>
            <a:off x="3503337" y="5825256"/>
            <a:ext cx="5616922" cy="225702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444500" indent="-444500" algn="l" defTabSz="457200">
              <a:buSzPct val="75000"/>
              <a:buChar char="•"/>
              <a:defRPr sz="2800">
                <a:latin typeface="Hannotate SC Regular"/>
                <a:ea typeface="Hannotate SC Regular"/>
                <a:cs typeface="Hannotate SC Regular"/>
                <a:sym typeface="Hannotate SC Regular"/>
              </a:defRPr>
            </a:pPr>
            <a:r>
              <a:rPr dirty="0"/>
              <a:t>Suffer from </a:t>
            </a:r>
            <a:r>
              <a:rPr lang="en-US" dirty="0" smtClean="0"/>
              <a:t>d</a:t>
            </a:r>
            <a:r>
              <a:rPr dirty="0" smtClean="0"/>
              <a:t>ata </a:t>
            </a:r>
            <a:r>
              <a:rPr lang="en-US" dirty="0" smtClean="0"/>
              <a:t>s</a:t>
            </a:r>
            <a:r>
              <a:rPr dirty="0" smtClean="0"/>
              <a:t>parsity</a:t>
            </a:r>
            <a:endParaRPr lang="en-US" dirty="0" smtClean="0"/>
          </a:p>
          <a:p>
            <a:pPr marL="444500" indent="-444500" algn="l" defTabSz="457200">
              <a:buSzPct val="75000"/>
              <a:buChar char="•"/>
              <a:defRPr sz="2800">
                <a:latin typeface="Hannotate SC Regular"/>
                <a:ea typeface="Hannotate SC Regular"/>
                <a:cs typeface="Hannotate SC Regular"/>
                <a:sym typeface="Hannotate SC Regular"/>
              </a:defRPr>
            </a:pPr>
            <a:r>
              <a:rPr lang="en-US" dirty="0" smtClean="0"/>
              <a:t>Suffer from high</a:t>
            </a:r>
            <a:r>
              <a:rPr lang="zh-CN" altLang="en-US" dirty="0" smtClean="0"/>
              <a:t> </a:t>
            </a:r>
            <a:r>
              <a:rPr lang="en-US" dirty="0" smtClean="0"/>
              <a:t>dimensionality</a:t>
            </a:r>
            <a:endParaRPr dirty="0"/>
          </a:p>
          <a:p>
            <a:pPr marL="444500" indent="-444500" algn="l" defTabSz="457200">
              <a:buSzPct val="75000"/>
              <a:buChar char="•"/>
              <a:defRPr sz="2800">
                <a:latin typeface="Hannotate SC Regular"/>
                <a:ea typeface="Hannotate SC Regular"/>
                <a:cs typeface="Hannotate SC Regular"/>
                <a:sym typeface="Hannotate SC Regular"/>
              </a:defRPr>
            </a:pPr>
            <a:r>
              <a:rPr dirty="0"/>
              <a:t>Does not facilitate computation</a:t>
            </a:r>
          </a:p>
          <a:p>
            <a:pPr marL="444500" indent="-444500" algn="l" defTabSz="457200">
              <a:buSzPct val="75000"/>
              <a:buChar char="•"/>
              <a:defRPr sz="2800">
                <a:latin typeface="Hannotate SC Regular"/>
                <a:ea typeface="Hannotate SC Regular"/>
                <a:cs typeface="Hannotate SC Regular"/>
                <a:sym typeface="Hannotate SC Regular"/>
              </a:defRPr>
            </a:pPr>
            <a:r>
              <a:rPr dirty="0"/>
              <a:t>Does not represent “semantics</a:t>
            </a:r>
            <a:r>
              <a:rPr dirty="0" smtClean="0"/>
              <a:t>”</a:t>
            </a:r>
            <a:endParaRPr dirty="0"/>
          </a:p>
          <a:p>
            <a:pPr marL="444500" indent="-444500" algn="l" defTabSz="457200">
              <a:buSzPct val="75000"/>
              <a:buChar char="•"/>
              <a:defRPr sz="2800">
                <a:latin typeface="Hannotate SC Regular"/>
                <a:ea typeface="Hannotate SC Regular"/>
                <a:cs typeface="Hannotate SC Regular"/>
                <a:sym typeface="Hannotate SC Regular"/>
              </a:defRPr>
            </a:pPr>
            <a:r>
              <a:rPr dirty="0" smtClean="0"/>
              <a:t>…</a:t>
            </a:r>
            <a:endParaRPr dirty="0"/>
          </a:p>
        </p:txBody>
      </p:sp>
      <p:pic>
        <p:nvPicPr>
          <p:cNvPr id="317" name="pasted-image.pdf"/>
          <p:cNvPicPr>
            <a:picLocks noChangeAspect="1"/>
          </p:cNvPicPr>
          <p:nvPr/>
        </p:nvPicPr>
        <p:blipFill>
          <a:blip r:embed="rId4">
            <a:extLst/>
          </a:blip>
          <a:stretch>
            <a:fillRect/>
          </a:stretch>
        </p:blipFill>
        <p:spPr>
          <a:xfrm>
            <a:off x="6993720" y="2458278"/>
            <a:ext cx="3223217" cy="2782145"/>
          </a:xfrm>
          <a:prstGeom prst="rect">
            <a:avLst/>
          </a:prstGeom>
          <a:ln w="12700">
            <a:miter lim="400000"/>
          </a:ln>
        </p:spPr>
      </p:pic>
    </p:spTree>
    <p:extLst>
      <p:ext uri="{BB962C8B-B14F-4D97-AF65-F5344CB8AC3E}">
        <p14:creationId xmlns:p14="http://schemas.microsoft.com/office/powerpoint/2010/main" val="321290200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D50202"/>
                </a:solidFill>
              </a:rPr>
              <a:t>Research Questions and Challenges</a:t>
            </a:r>
            <a:endParaRPr lang="en-US" dirty="0">
              <a:solidFill>
                <a:srgbClr val="D50202"/>
              </a:solidFill>
            </a:endParaRPr>
          </a:p>
        </p:txBody>
      </p:sp>
      <p:sp>
        <p:nvSpPr>
          <p:cNvPr id="3" name="Text Placeholder 2"/>
          <p:cNvSpPr>
            <a:spLocks noGrp="1"/>
          </p:cNvSpPr>
          <p:nvPr>
            <p:ph type="body" idx="1"/>
          </p:nvPr>
        </p:nvSpPr>
        <p:spPr>
          <a:xfrm>
            <a:off x="952500" y="2603500"/>
            <a:ext cx="11099800" cy="5450411"/>
          </a:xfrm>
        </p:spPr>
        <p:txBody>
          <a:bodyPr anchor="t" anchorCtr="0"/>
          <a:lstStyle/>
          <a:p>
            <a:r>
              <a:rPr lang="en-US" sz="3200" dirty="0" smtClean="0">
                <a:latin typeface="Hannotate TC Bold"/>
                <a:cs typeface="Hannotate TC Bold"/>
              </a:rPr>
              <a:t>How</a:t>
            </a:r>
            <a:r>
              <a:rPr lang="zh-CN" altLang="en-US" sz="3200" dirty="0" smtClean="0">
                <a:latin typeface="Hannotate TC Bold"/>
                <a:cs typeface="Hannotate TC Bold"/>
              </a:rPr>
              <a:t> </a:t>
            </a:r>
            <a:r>
              <a:rPr lang="en-US" altLang="zh-CN" sz="3200" dirty="0" smtClean="0">
                <a:latin typeface="Hannotate TC Bold"/>
                <a:cs typeface="Hannotate TC Bold"/>
              </a:rPr>
              <a:t>to</a:t>
            </a:r>
            <a:r>
              <a:rPr lang="zh-CN" altLang="en-US" sz="3200" dirty="0" smtClean="0">
                <a:latin typeface="Hannotate TC Bold"/>
                <a:cs typeface="Hannotate TC Bold"/>
              </a:rPr>
              <a:t> </a:t>
            </a:r>
            <a:r>
              <a:rPr lang="en-US" altLang="zh-CN" sz="3200" dirty="0" smtClean="0">
                <a:latin typeface="Hannotate TC Bold"/>
                <a:cs typeface="Hannotate TC Bold"/>
              </a:rPr>
              <a:t>effectively</a:t>
            </a:r>
            <a:r>
              <a:rPr lang="zh-CN" altLang="en-US" sz="3200" dirty="0" smtClean="0">
                <a:latin typeface="Hannotate TC Bold"/>
                <a:cs typeface="Hannotate TC Bold"/>
              </a:rPr>
              <a:t> </a:t>
            </a:r>
            <a:r>
              <a:rPr lang="en-US" altLang="zh-CN" sz="3200" dirty="0" smtClean="0">
                <a:latin typeface="Hannotate TC Bold"/>
                <a:cs typeface="Hannotate TC Bold"/>
              </a:rPr>
              <a:t>and</a:t>
            </a:r>
            <a:r>
              <a:rPr lang="zh-CN" altLang="en-US" sz="3200" dirty="0" smtClean="0">
                <a:latin typeface="Hannotate TC Bold"/>
                <a:cs typeface="Hannotate TC Bold"/>
              </a:rPr>
              <a:t> </a:t>
            </a:r>
            <a:r>
              <a:rPr lang="en-US" altLang="zh-CN" sz="3200" dirty="0" smtClean="0">
                <a:latin typeface="Hannotate TC Bold"/>
                <a:cs typeface="Hannotate TC Bold"/>
              </a:rPr>
              <a:t>efficiently</a:t>
            </a:r>
            <a:r>
              <a:rPr lang="zh-CN" altLang="en-US" sz="3200" dirty="0" smtClean="0">
                <a:latin typeface="Hannotate TC Bold"/>
                <a:cs typeface="Hannotate TC Bold"/>
              </a:rPr>
              <a:t> </a:t>
            </a:r>
            <a:r>
              <a:rPr lang="en-US" altLang="zh-CN" sz="3200" b="1" dirty="0" smtClean="0">
                <a:solidFill>
                  <a:srgbClr val="D50202"/>
                </a:solidFill>
                <a:latin typeface="Hannotate TC Bold"/>
                <a:cs typeface="Hannotate TC Bold"/>
              </a:rPr>
              <a:t>represent</a:t>
            </a:r>
            <a:r>
              <a:rPr lang="en-US" altLang="zh-CN" sz="3200" dirty="0" smtClean="0">
                <a:solidFill>
                  <a:srgbClr val="D50202"/>
                </a:solidFill>
                <a:latin typeface="Hannotate TC Bold"/>
                <a:cs typeface="Hannotate TC Bold"/>
              </a:rPr>
              <a:t> </a:t>
            </a:r>
            <a:r>
              <a:rPr lang="en-US" altLang="zh-CN" sz="3200" dirty="0" smtClean="0">
                <a:solidFill>
                  <a:schemeClr val="tx1"/>
                </a:solidFill>
                <a:latin typeface="Hannotate TC Bold"/>
                <a:cs typeface="Hannotate TC Bold"/>
              </a:rPr>
              <a:t>a Large-scale </a:t>
            </a:r>
            <a:r>
              <a:rPr lang="en-US" altLang="zh-CN" sz="3200" dirty="0" smtClean="0">
                <a:latin typeface="Hannotate TC Bold"/>
                <a:cs typeface="Hannotate TC Bold"/>
              </a:rPr>
              <a:t>network?</a:t>
            </a:r>
          </a:p>
          <a:p>
            <a:r>
              <a:rPr lang="en-US" sz="3200" dirty="0" smtClean="0">
                <a:latin typeface="Hannotate TC Bold"/>
                <a:cs typeface="Hannotate TC Bold"/>
              </a:rPr>
              <a:t>Challenges</a:t>
            </a:r>
            <a:r>
              <a:rPr lang="en-US" altLang="zh-CN" sz="3200" dirty="0" smtClean="0">
                <a:latin typeface="Hannotate TC Bold"/>
                <a:cs typeface="Hannotate TC Bold"/>
              </a:rPr>
              <a:t>:</a:t>
            </a:r>
          </a:p>
          <a:p>
            <a:pPr lvl="1"/>
            <a:r>
              <a:rPr lang="en-US" sz="2800" dirty="0" smtClean="0">
                <a:solidFill>
                  <a:srgbClr val="0000FF"/>
                </a:solidFill>
                <a:latin typeface="Hannotate TC Bold"/>
                <a:cs typeface="Hannotate TC Bold"/>
              </a:rPr>
              <a:t>Large</a:t>
            </a:r>
            <a:r>
              <a:rPr lang="en-US" altLang="zh-CN" sz="2800" dirty="0" smtClean="0">
                <a:solidFill>
                  <a:srgbClr val="0000FF"/>
                </a:solidFill>
                <a:latin typeface="Hannotate TC Bold"/>
                <a:cs typeface="Hannotate TC Bold"/>
              </a:rPr>
              <a:t>-scale</a:t>
            </a:r>
            <a:r>
              <a:rPr lang="en-US" altLang="zh-CN" sz="2800" dirty="0" smtClean="0">
                <a:latin typeface="Hannotate TC Bold"/>
                <a:cs typeface="Hannotate TC Bold"/>
              </a:rPr>
              <a:t>:</a:t>
            </a:r>
            <a:r>
              <a:rPr lang="zh-CN" altLang="en-US" sz="2800" dirty="0" smtClean="0">
                <a:latin typeface="Hannotate TC Bold"/>
                <a:cs typeface="Hannotate TC Bold"/>
              </a:rPr>
              <a:t> </a:t>
            </a:r>
            <a:r>
              <a:rPr lang="en-US" altLang="zh-CN" sz="2800" dirty="0" smtClean="0">
                <a:latin typeface="Hannotate TC Bold"/>
                <a:cs typeface="Hannotate TC Bold"/>
              </a:rPr>
              <a:t>millions</a:t>
            </a:r>
            <a:r>
              <a:rPr lang="zh-CN" altLang="en-US" sz="2800" dirty="0" smtClean="0">
                <a:latin typeface="Hannotate TC Bold"/>
                <a:cs typeface="Hannotate TC Bold"/>
              </a:rPr>
              <a:t> </a:t>
            </a:r>
            <a:r>
              <a:rPr lang="en-US" altLang="zh-CN" sz="2800" dirty="0" smtClean="0">
                <a:latin typeface="Hannotate TC Bold"/>
                <a:cs typeface="Hannotate TC Bold"/>
              </a:rPr>
              <a:t>of</a:t>
            </a:r>
            <a:r>
              <a:rPr lang="zh-CN" altLang="en-US" sz="2800" dirty="0" smtClean="0">
                <a:latin typeface="Hannotate TC Bold"/>
                <a:cs typeface="Hannotate TC Bold"/>
              </a:rPr>
              <a:t> </a:t>
            </a:r>
            <a:r>
              <a:rPr lang="en-US" altLang="zh-CN" sz="2800" dirty="0" smtClean="0">
                <a:latin typeface="Hannotate TC Bold"/>
                <a:cs typeface="Hannotate TC Bold"/>
              </a:rPr>
              <a:t>nodes</a:t>
            </a:r>
            <a:r>
              <a:rPr lang="zh-CN" altLang="en-US" sz="2800" dirty="0" smtClean="0">
                <a:latin typeface="Hannotate TC Bold"/>
                <a:cs typeface="Hannotate TC Bold"/>
              </a:rPr>
              <a:t> </a:t>
            </a:r>
            <a:r>
              <a:rPr lang="en-US" altLang="zh-CN" sz="2800" dirty="0" smtClean="0">
                <a:latin typeface="Hannotate TC Bold"/>
                <a:cs typeface="Hannotate TC Bold"/>
              </a:rPr>
              <a:t>and</a:t>
            </a:r>
            <a:r>
              <a:rPr lang="zh-CN" altLang="en-US" sz="2800" dirty="0" smtClean="0">
                <a:latin typeface="Hannotate TC Bold"/>
                <a:cs typeface="Hannotate TC Bold"/>
              </a:rPr>
              <a:t> </a:t>
            </a:r>
            <a:r>
              <a:rPr lang="en-US" altLang="zh-CN" sz="2800" dirty="0" smtClean="0">
                <a:latin typeface="Hannotate TC Bold"/>
                <a:cs typeface="Hannotate TC Bold"/>
              </a:rPr>
              <a:t>billions</a:t>
            </a:r>
            <a:r>
              <a:rPr lang="zh-CN" altLang="en-US" sz="2800" dirty="0" smtClean="0">
                <a:latin typeface="Hannotate TC Bold"/>
                <a:cs typeface="Hannotate TC Bold"/>
              </a:rPr>
              <a:t> </a:t>
            </a:r>
            <a:r>
              <a:rPr lang="en-US" altLang="zh-CN" sz="2800" dirty="0" smtClean="0">
                <a:latin typeface="Hannotate TC Bold"/>
                <a:cs typeface="Hannotate TC Bold"/>
              </a:rPr>
              <a:t>of</a:t>
            </a:r>
            <a:r>
              <a:rPr lang="zh-CN" altLang="en-US" sz="2800" dirty="0" smtClean="0">
                <a:latin typeface="Hannotate TC Bold"/>
                <a:cs typeface="Hannotate TC Bold"/>
              </a:rPr>
              <a:t> </a:t>
            </a:r>
            <a:r>
              <a:rPr lang="en-US" altLang="zh-CN" sz="2800" dirty="0" smtClean="0">
                <a:latin typeface="Hannotate TC Bold"/>
                <a:cs typeface="Hannotate TC Bold"/>
              </a:rPr>
              <a:t>edges</a:t>
            </a:r>
          </a:p>
          <a:p>
            <a:pPr lvl="1"/>
            <a:r>
              <a:rPr lang="en-US" sz="2800" dirty="0" smtClean="0">
                <a:solidFill>
                  <a:srgbClr val="0000FF"/>
                </a:solidFill>
                <a:latin typeface="Hannotate TC Bold"/>
                <a:cs typeface="Hannotate TC Bold"/>
              </a:rPr>
              <a:t>Heterogeneous</a:t>
            </a:r>
            <a:r>
              <a:rPr lang="zh-CN" altLang="zh-CN" sz="2800" dirty="0">
                <a:latin typeface="Hannotate TC Bold"/>
                <a:cs typeface="Hannotate TC Bold"/>
              </a:rPr>
              <a:t>:</a:t>
            </a:r>
            <a:r>
              <a:rPr lang="zh-CN" altLang="en-US" sz="2800" dirty="0" smtClean="0">
                <a:latin typeface="Hannotate TC Bold"/>
                <a:cs typeface="Hannotate TC Bold"/>
              </a:rPr>
              <a:t> </a:t>
            </a:r>
            <a:r>
              <a:rPr lang="en-US" altLang="zh-CN" sz="2800" dirty="0" smtClean="0">
                <a:latin typeface="Hannotate TC Bold"/>
                <a:cs typeface="Hannotate TC Bold"/>
              </a:rPr>
              <a:t>directed/undirected,</a:t>
            </a:r>
            <a:r>
              <a:rPr lang="zh-CN" altLang="en-US" sz="2800" dirty="0" smtClean="0">
                <a:latin typeface="Hannotate TC Bold"/>
                <a:cs typeface="Hannotate TC Bold"/>
              </a:rPr>
              <a:t> </a:t>
            </a:r>
            <a:r>
              <a:rPr lang="en-US" altLang="zh-CN" sz="2800" dirty="0" smtClean="0">
                <a:latin typeface="Hannotate TC Bold"/>
                <a:cs typeface="Hannotate TC Bold"/>
              </a:rPr>
              <a:t>and</a:t>
            </a:r>
            <a:r>
              <a:rPr lang="zh-CN" altLang="en-US" sz="2800" dirty="0" smtClean="0">
                <a:latin typeface="Hannotate TC Bold"/>
                <a:cs typeface="Hannotate TC Bold"/>
              </a:rPr>
              <a:t> </a:t>
            </a:r>
            <a:r>
              <a:rPr lang="en-US" altLang="zh-CN" sz="2800" dirty="0" smtClean="0">
                <a:latin typeface="Hannotate TC Bold"/>
                <a:cs typeface="Hannotate TC Bold"/>
              </a:rPr>
              <a:t>binary/weighted</a:t>
            </a:r>
          </a:p>
          <a:p>
            <a:pPr lvl="1"/>
            <a:r>
              <a:rPr lang="en-US" altLang="zh-CN" sz="2800" dirty="0" smtClean="0">
                <a:solidFill>
                  <a:srgbClr val="0000FF"/>
                </a:solidFill>
                <a:latin typeface="Hannotate TC Bold"/>
                <a:cs typeface="Hannotate TC Bold"/>
              </a:rPr>
              <a:t>Dynamic:</a:t>
            </a:r>
            <a:r>
              <a:rPr lang="zh-CN" altLang="en-US" sz="2800" dirty="0" smtClean="0">
                <a:solidFill>
                  <a:srgbClr val="0000FF"/>
                </a:solidFill>
                <a:latin typeface="Hannotate TC Bold"/>
                <a:cs typeface="Hannotate TC Bold"/>
              </a:rPr>
              <a:t> </a:t>
            </a:r>
            <a:r>
              <a:rPr lang="en-US" altLang="zh-CN" sz="2800" dirty="0" smtClean="0">
                <a:solidFill>
                  <a:schemeClr val="tx1"/>
                </a:solidFill>
                <a:latin typeface="Hannotate TC Bold"/>
                <a:cs typeface="Hannotate TC Bold"/>
              </a:rPr>
              <a:t>structures</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evolve</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over</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time</a:t>
            </a:r>
          </a:p>
        </p:txBody>
      </p:sp>
      <p:sp>
        <p:nvSpPr>
          <p:cNvPr id="4" name="Slide Number Placeholder 3"/>
          <p:cNvSpPr>
            <a:spLocks noGrp="1"/>
          </p:cNvSpPr>
          <p:nvPr>
            <p:ph type="sldNum" sz="quarter" idx="2"/>
          </p:nvPr>
        </p:nvSpPr>
        <p:spPr/>
        <p:txBody>
          <a:bodyPr/>
          <a:lstStyle/>
          <a:p>
            <a:fld id="{86CB4B4D-7CA3-9044-876B-883B54F8677D}" type="slidenum">
              <a:rPr lang="en-US" smtClean="0"/>
              <a:t>11</a:t>
            </a:fld>
            <a:endParaRPr lang="en-US"/>
          </a:p>
        </p:txBody>
      </p:sp>
    </p:spTree>
    <p:extLst>
      <p:ext uri="{BB962C8B-B14F-4D97-AF65-F5344CB8AC3E}">
        <p14:creationId xmlns:p14="http://schemas.microsoft.com/office/powerpoint/2010/main" val="65774687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Shape 313"/>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12</a:t>
            </a:fld>
            <a:endParaRPr/>
          </a:p>
        </p:txBody>
      </p:sp>
      <p:sp>
        <p:nvSpPr>
          <p:cNvPr id="314" name="Shape 314"/>
          <p:cNvSpPr/>
          <p:nvPr/>
        </p:nvSpPr>
        <p:spPr>
          <a:xfrm>
            <a:off x="565220" y="648461"/>
            <a:ext cx="10366938" cy="71814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4000">
                <a:solidFill>
                  <a:schemeClr val="accent5"/>
                </a:solidFill>
                <a:latin typeface="Hannotate SC Regular"/>
                <a:ea typeface="Hannotate SC Regular"/>
                <a:cs typeface="Hannotate SC Regular"/>
                <a:sym typeface="Hannotate SC Regular"/>
              </a:defRPr>
            </a:lvl1pPr>
          </a:lstStyle>
          <a:p>
            <a:r>
              <a:rPr lang="en-US" dirty="0" smtClean="0"/>
              <a:t>Learning</a:t>
            </a:r>
            <a:r>
              <a:rPr lang="zh-CN" altLang="en-US" dirty="0" smtClean="0"/>
              <a:t> </a:t>
            </a:r>
            <a:r>
              <a:rPr lang="en-US" altLang="zh-CN" dirty="0" smtClean="0"/>
              <a:t>Node</a:t>
            </a:r>
            <a:r>
              <a:rPr lang="zh-CN" altLang="en-US" dirty="0" smtClean="0"/>
              <a:t> </a:t>
            </a:r>
            <a:r>
              <a:rPr lang="en-US" altLang="zh-CN" dirty="0" smtClean="0"/>
              <a:t>Representations</a:t>
            </a:r>
            <a:r>
              <a:rPr lang="en-US" dirty="0" smtClean="0"/>
              <a:t> for</a:t>
            </a:r>
            <a:r>
              <a:rPr lang="zh-CN" altLang="en-US" dirty="0" smtClean="0"/>
              <a:t> </a:t>
            </a:r>
            <a:r>
              <a:rPr lang="en-US" dirty="0" smtClean="0"/>
              <a:t>Networks</a:t>
            </a:r>
            <a:endParaRPr dirty="0"/>
          </a:p>
        </p:txBody>
      </p:sp>
      <p:pic>
        <p:nvPicPr>
          <p:cNvPr id="315" name="pasted-image.pdf"/>
          <p:cNvPicPr>
            <a:picLocks noChangeAspect="1"/>
          </p:cNvPicPr>
          <p:nvPr/>
        </p:nvPicPr>
        <p:blipFill>
          <a:blip r:embed="rId3">
            <a:extLst/>
          </a:blip>
          <a:stretch>
            <a:fillRect/>
          </a:stretch>
        </p:blipFill>
        <p:spPr>
          <a:xfrm>
            <a:off x="835016" y="1892170"/>
            <a:ext cx="2978875" cy="2159001"/>
          </a:xfrm>
          <a:prstGeom prst="rect">
            <a:avLst/>
          </a:prstGeom>
          <a:ln w="12700">
            <a:miter lim="400000"/>
          </a:ln>
        </p:spPr>
      </p:pic>
      <p:pic>
        <p:nvPicPr>
          <p:cNvPr id="7" name="pasted-image.pdf"/>
          <p:cNvPicPr>
            <a:picLocks noChangeAspect="1"/>
          </p:cNvPicPr>
          <p:nvPr/>
        </p:nvPicPr>
        <p:blipFill>
          <a:blip r:embed="rId4">
            <a:extLst/>
          </a:blip>
          <a:stretch>
            <a:fillRect/>
          </a:stretch>
        </p:blipFill>
        <p:spPr>
          <a:xfrm>
            <a:off x="4760193" y="2186824"/>
            <a:ext cx="3774204" cy="1914453"/>
          </a:xfrm>
          <a:prstGeom prst="rect">
            <a:avLst/>
          </a:prstGeom>
          <a:ln w="12700">
            <a:miter lim="400000"/>
          </a:ln>
        </p:spPr>
      </p:pic>
      <p:sp>
        <p:nvSpPr>
          <p:cNvPr id="8" name="Shape 323"/>
          <p:cNvSpPr/>
          <p:nvPr/>
        </p:nvSpPr>
        <p:spPr>
          <a:xfrm>
            <a:off x="4073460" y="2651488"/>
            <a:ext cx="715228" cy="776818"/>
          </a:xfrm>
          <a:prstGeom prst="rightArrow">
            <a:avLst>
              <a:gd name="adj1" fmla="val 32000"/>
              <a:gd name="adj2" fmla="val 75112"/>
            </a:avLst>
          </a:prstGeom>
          <a:blipFill>
            <a:blip r:embed="rId5"/>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r>
              <a:rPr lang="zh-CN" altLang="en-US" dirty="0" smtClean="0"/>
              <a:t>      </a:t>
            </a:r>
            <a:endParaRPr dirty="0"/>
          </a:p>
        </p:txBody>
      </p:sp>
      <p:grpSp>
        <p:nvGrpSpPr>
          <p:cNvPr id="5" name="Group 4"/>
          <p:cNvGrpSpPr/>
          <p:nvPr/>
        </p:nvGrpSpPr>
        <p:grpSpPr>
          <a:xfrm>
            <a:off x="8665290" y="1971531"/>
            <a:ext cx="4236456" cy="2257028"/>
            <a:chOff x="8665290" y="2212831"/>
            <a:chExt cx="4236456" cy="2257028"/>
          </a:xfrm>
        </p:grpSpPr>
        <p:sp>
          <p:nvSpPr>
            <p:cNvPr id="10" name="Shape 325"/>
            <p:cNvSpPr/>
            <p:nvPr/>
          </p:nvSpPr>
          <p:spPr>
            <a:xfrm>
              <a:off x="9400788" y="2212831"/>
              <a:ext cx="3500958" cy="225702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345722" indent="-345722" algn="l" defTabSz="457200">
                <a:buSzPct val="75000"/>
                <a:buChar char="•"/>
                <a:defRPr sz="2800">
                  <a:latin typeface="Hannotate SC Regular"/>
                  <a:ea typeface="Hannotate SC Regular"/>
                  <a:cs typeface="Hannotate SC Regular"/>
                  <a:sym typeface="Hannotate SC Regular"/>
                </a:defRPr>
              </a:pPr>
              <a:r>
                <a:rPr dirty="0" smtClean="0"/>
                <a:t>Node Classification</a:t>
              </a:r>
              <a:endParaRPr lang="en-US" dirty="0" smtClean="0"/>
            </a:p>
            <a:p>
              <a:pPr marL="345722" indent="-345722" algn="l" defTabSz="457200">
                <a:buSzPct val="75000"/>
                <a:buChar char="•"/>
                <a:defRPr sz="2800">
                  <a:latin typeface="Hannotate SC Regular"/>
                  <a:ea typeface="Hannotate SC Regular"/>
                  <a:cs typeface="Hannotate SC Regular"/>
                  <a:sym typeface="Hannotate SC Regular"/>
                </a:defRPr>
              </a:pPr>
              <a:r>
                <a:rPr lang="en-US" dirty="0" smtClean="0"/>
                <a:t>Node</a:t>
              </a:r>
              <a:r>
                <a:rPr lang="zh-CN" altLang="en-US" dirty="0" smtClean="0"/>
                <a:t> </a:t>
              </a:r>
              <a:r>
                <a:rPr lang="en-US" altLang="zh-CN" dirty="0" smtClean="0"/>
                <a:t>Clustering</a:t>
              </a:r>
              <a:endParaRPr dirty="0"/>
            </a:p>
            <a:p>
              <a:pPr marL="345722" indent="-345722" algn="l" defTabSz="457200">
                <a:buSzPct val="75000"/>
                <a:buChar char="•"/>
                <a:defRPr sz="2800">
                  <a:latin typeface="Hannotate SC Regular"/>
                  <a:ea typeface="Hannotate SC Regular"/>
                  <a:cs typeface="Hannotate SC Regular"/>
                  <a:sym typeface="Hannotate SC Regular"/>
                </a:defRPr>
              </a:pPr>
              <a:r>
                <a:rPr dirty="0"/>
                <a:t>Link Prediction</a:t>
              </a:r>
            </a:p>
            <a:p>
              <a:pPr marL="345722" indent="-345722" algn="l" defTabSz="457200">
                <a:buSzPct val="75000"/>
                <a:buChar char="•"/>
                <a:defRPr sz="2800">
                  <a:latin typeface="Hannotate SC Regular"/>
                  <a:ea typeface="Hannotate SC Regular"/>
                  <a:cs typeface="Hannotate SC Regular"/>
                  <a:sym typeface="Hannotate SC Regular"/>
                </a:defRPr>
              </a:pPr>
              <a:r>
                <a:rPr dirty="0"/>
                <a:t>Recommendation</a:t>
              </a:r>
            </a:p>
            <a:p>
              <a:pPr marL="345722" indent="-345722" algn="l" defTabSz="457200">
                <a:buSzPct val="75000"/>
                <a:buChar char="•"/>
                <a:defRPr sz="2800">
                  <a:latin typeface="Hannotate SC Regular"/>
                  <a:ea typeface="Hannotate SC Regular"/>
                  <a:cs typeface="Hannotate SC Regular"/>
                  <a:sym typeface="Hannotate SC Regular"/>
                </a:defRPr>
              </a:pPr>
              <a:r>
                <a:rPr dirty="0"/>
                <a:t>…</a:t>
              </a:r>
            </a:p>
          </p:txBody>
        </p:sp>
        <p:sp>
          <p:nvSpPr>
            <p:cNvPr id="69" name="Shape 323"/>
            <p:cNvSpPr/>
            <p:nvPr/>
          </p:nvSpPr>
          <p:spPr>
            <a:xfrm>
              <a:off x="8665290" y="2892788"/>
              <a:ext cx="715228" cy="776818"/>
            </a:xfrm>
            <a:prstGeom prst="rightArrow">
              <a:avLst>
                <a:gd name="adj1" fmla="val 32000"/>
                <a:gd name="adj2" fmla="val 75112"/>
              </a:avLst>
            </a:prstGeom>
            <a:blipFill>
              <a:blip r:embed="rId5"/>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grpSp>
      <p:sp>
        <p:nvSpPr>
          <p:cNvPr id="4" name="Rectangle 3"/>
          <p:cNvSpPr/>
          <p:nvPr/>
        </p:nvSpPr>
        <p:spPr>
          <a:xfrm>
            <a:off x="9254075" y="6579912"/>
            <a:ext cx="3801041" cy="523220"/>
          </a:xfrm>
          <a:prstGeom prst="rect">
            <a:avLst/>
          </a:prstGeom>
        </p:spPr>
        <p:txBody>
          <a:bodyPr wrap="none">
            <a:spAutoFit/>
          </a:bodyPr>
          <a:lstStyle/>
          <a:p>
            <a:pPr marL="345722" indent="-345722" algn="l" defTabSz="457200">
              <a:buSzPct val="75000"/>
              <a:buChar char="•"/>
              <a:defRPr sz="2800">
                <a:latin typeface="Hannotate SC Regular"/>
                <a:ea typeface="Hannotate SC Regular"/>
                <a:cs typeface="Hannotate SC Regular"/>
                <a:sym typeface="Hannotate SC Regular"/>
              </a:defRPr>
            </a:pPr>
            <a:r>
              <a:rPr lang="en-US" dirty="0" smtClean="0"/>
              <a:t>Word</a:t>
            </a:r>
            <a:r>
              <a:rPr lang="zh-CN" altLang="en-US" dirty="0" smtClean="0"/>
              <a:t> </a:t>
            </a:r>
            <a:r>
              <a:rPr lang="en-US" altLang="zh-CN" dirty="0" smtClean="0"/>
              <a:t>representation</a:t>
            </a:r>
          </a:p>
        </p:txBody>
      </p:sp>
      <p:sp>
        <p:nvSpPr>
          <p:cNvPr id="71" name="Shape 323"/>
          <p:cNvSpPr/>
          <p:nvPr/>
        </p:nvSpPr>
        <p:spPr>
          <a:xfrm>
            <a:off x="8415506" y="6383879"/>
            <a:ext cx="715228" cy="776818"/>
          </a:xfrm>
          <a:prstGeom prst="rightArrow">
            <a:avLst>
              <a:gd name="adj1" fmla="val 32000"/>
              <a:gd name="adj2" fmla="val 75112"/>
            </a:avLst>
          </a:prstGeom>
          <a:blipFill>
            <a:blip r:embed="rId5"/>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sp>
        <p:nvSpPr>
          <p:cNvPr id="38" name="TextBox 37"/>
          <p:cNvSpPr txBox="1"/>
          <p:nvPr/>
        </p:nvSpPr>
        <p:spPr>
          <a:xfrm>
            <a:off x="1341629" y="7814839"/>
            <a:ext cx="2247308" cy="418077"/>
          </a:xfrm>
          <a:prstGeom prst="rect">
            <a:avLst/>
          </a:prstGeom>
          <a:noFill/>
        </p:spPr>
        <p:txBody>
          <a:bodyPr wrap="none" lIns="109234" tIns="54617" rIns="109234" bIns="54617" rtlCol="0">
            <a:spAutoFit/>
          </a:bodyPr>
          <a:lstStyle/>
          <a:p>
            <a:r>
              <a:rPr lang="en-US" sz="2000" dirty="0">
                <a:solidFill>
                  <a:srgbClr val="D50202"/>
                </a:solidFill>
                <a:latin typeface="Hannotate TC Bold"/>
                <a:cs typeface="Hannotate TC Bold"/>
              </a:rPr>
              <a:t>Unstructured text</a:t>
            </a:r>
          </a:p>
        </p:txBody>
      </p:sp>
      <p:grpSp>
        <p:nvGrpSpPr>
          <p:cNvPr id="39" name="Group 38"/>
          <p:cNvGrpSpPr/>
          <p:nvPr/>
        </p:nvGrpSpPr>
        <p:grpSpPr>
          <a:xfrm>
            <a:off x="724251" y="5871481"/>
            <a:ext cx="3578227" cy="1800882"/>
            <a:chOff x="904040" y="3567023"/>
            <a:chExt cx="4179242" cy="2006362"/>
          </a:xfrm>
        </p:grpSpPr>
        <p:sp>
          <p:nvSpPr>
            <p:cNvPr id="40" name="TextBox 39"/>
            <p:cNvSpPr txBox="1"/>
            <p:nvPr/>
          </p:nvSpPr>
          <p:spPr>
            <a:xfrm>
              <a:off x="904040" y="3567023"/>
              <a:ext cx="3994569" cy="430886"/>
            </a:xfrm>
            <a:prstGeom prst="rect">
              <a:avLst/>
            </a:prstGeom>
            <a:noFill/>
          </p:spPr>
          <p:txBody>
            <a:bodyPr wrap="square" rtlCol="0">
              <a:spAutoFit/>
            </a:bodyPr>
            <a:lstStyle/>
            <a:p>
              <a:pPr algn="l"/>
              <a:r>
                <a:rPr lang="en-US" sz="1100" dirty="0"/>
                <a:t>Text representation, e.g., word and document </a:t>
              </a:r>
              <a:r>
                <a:rPr lang="en-US" sz="1100" dirty="0" smtClean="0"/>
                <a:t>representation</a:t>
              </a:r>
              <a:r>
                <a:rPr lang="en-US" sz="1100" dirty="0"/>
                <a:t>, …</a:t>
              </a:r>
            </a:p>
          </p:txBody>
        </p:sp>
        <p:sp>
          <p:nvSpPr>
            <p:cNvPr id="41" name="TextBox 40"/>
            <p:cNvSpPr txBox="1"/>
            <p:nvPr/>
          </p:nvSpPr>
          <p:spPr>
            <a:xfrm>
              <a:off x="904040" y="4816232"/>
              <a:ext cx="2721907" cy="261609"/>
            </a:xfrm>
            <a:prstGeom prst="rect">
              <a:avLst/>
            </a:prstGeom>
            <a:noFill/>
          </p:spPr>
          <p:txBody>
            <a:bodyPr wrap="square" rtlCol="0">
              <a:spAutoFit/>
            </a:bodyPr>
            <a:lstStyle/>
            <a:p>
              <a:pPr algn="ctr"/>
              <a:r>
                <a:rPr lang="en-US" sz="1100" dirty="0"/>
                <a:t>…</a:t>
              </a:r>
            </a:p>
          </p:txBody>
        </p:sp>
        <p:sp>
          <p:nvSpPr>
            <p:cNvPr id="42" name="TextBox 41"/>
            <p:cNvSpPr txBox="1"/>
            <p:nvPr/>
          </p:nvSpPr>
          <p:spPr>
            <a:xfrm>
              <a:off x="904040" y="3995799"/>
              <a:ext cx="4179242" cy="430886"/>
            </a:xfrm>
            <a:prstGeom prst="rect">
              <a:avLst/>
            </a:prstGeom>
            <a:noFill/>
          </p:spPr>
          <p:txBody>
            <a:bodyPr wrap="square" rtlCol="0">
              <a:spAutoFit/>
            </a:bodyPr>
            <a:lstStyle/>
            <a:p>
              <a:pPr algn="l"/>
              <a:r>
                <a:rPr lang="en-US" sz="1100" dirty="0"/>
                <a:t>Deep learning has been attracting increasing</a:t>
              </a:r>
            </a:p>
            <a:p>
              <a:pPr algn="l"/>
              <a:r>
                <a:rPr lang="en-US" sz="1100" dirty="0"/>
                <a:t>attention …</a:t>
              </a:r>
            </a:p>
          </p:txBody>
        </p:sp>
        <p:sp>
          <p:nvSpPr>
            <p:cNvPr id="43" name="TextBox 42"/>
            <p:cNvSpPr txBox="1"/>
            <p:nvPr/>
          </p:nvSpPr>
          <p:spPr>
            <a:xfrm>
              <a:off x="904040" y="4463097"/>
              <a:ext cx="4179242" cy="430887"/>
            </a:xfrm>
            <a:prstGeom prst="rect">
              <a:avLst/>
            </a:prstGeom>
            <a:noFill/>
          </p:spPr>
          <p:txBody>
            <a:bodyPr wrap="square" rtlCol="0">
              <a:spAutoFit/>
            </a:bodyPr>
            <a:lstStyle/>
            <a:p>
              <a:pPr algn="l"/>
              <a:r>
                <a:rPr lang="en-US" sz="1100" dirty="0"/>
                <a:t>A future direction of deep learning is to integrate</a:t>
              </a:r>
            </a:p>
            <a:p>
              <a:pPr algn="l"/>
              <a:r>
                <a:rPr lang="en-US" sz="1100" dirty="0"/>
                <a:t>unlabeled data …</a:t>
              </a:r>
            </a:p>
          </p:txBody>
        </p:sp>
        <p:sp>
          <p:nvSpPr>
            <p:cNvPr id="44" name="TextBox 43"/>
            <p:cNvSpPr txBox="1"/>
            <p:nvPr/>
          </p:nvSpPr>
          <p:spPr>
            <a:xfrm>
              <a:off x="904040" y="5017549"/>
              <a:ext cx="4179242" cy="261610"/>
            </a:xfrm>
            <a:prstGeom prst="rect">
              <a:avLst/>
            </a:prstGeom>
            <a:noFill/>
          </p:spPr>
          <p:txBody>
            <a:bodyPr wrap="square" rtlCol="0">
              <a:spAutoFit/>
            </a:bodyPr>
            <a:lstStyle/>
            <a:p>
              <a:pPr algn="l"/>
              <a:r>
                <a:rPr lang="en-US" sz="1100" dirty="0"/>
                <a:t>The Skip-gram model is quite effective and efficient …</a:t>
              </a:r>
            </a:p>
          </p:txBody>
        </p:sp>
        <p:sp>
          <p:nvSpPr>
            <p:cNvPr id="45" name="TextBox 44"/>
            <p:cNvSpPr txBox="1"/>
            <p:nvPr/>
          </p:nvSpPr>
          <p:spPr>
            <a:xfrm>
              <a:off x="904040" y="5311775"/>
              <a:ext cx="4179242" cy="261610"/>
            </a:xfrm>
            <a:prstGeom prst="rect">
              <a:avLst/>
            </a:prstGeom>
            <a:noFill/>
          </p:spPr>
          <p:txBody>
            <a:bodyPr wrap="square" rtlCol="0">
              <a:spAutoFit/>
            </a:bodyPr>
            <a:lstStyle/>
            <a:p>
              <a:pPr algn="l"/>
              <a:r>
                <a:rPr lang="en-US" sz="1100" dirty="0" smtClean="0"/>
                <a:t>…</a:t>
              </a:r>
              <a:endParaRPr lang="en-US" sz="1100" dirty="0"/>
            </a:p>
          </p:txBody>
        </p:sp>
      </p:grpSp>
      <p:grpSp>
        <p:nvGrpSpPr>
          <p:cNvPr id="47" name="Group 46"/>
          <p:cNvGrpSpPr/>
          <p:nvPr/>
        </p:nvGrpSpPr>
        <p:grpSpPr>
          <a:xfrm>
            <a:off x="5345748" y="5833571"/>
            <a:ext cx="2652013" cy="1850324"/>
            <a:chOff x="850254" y="603004"/>
            <a:chExt cx="3532068" cy="1044778"/>
          </a:xfrm>
        </p:grpSpPr>
        <p:sp>
          <p:nvSpPr>
            <p:cNvPr id="48" name="TextBox 47"/>
            <p:cNvSpPr txBox="1"/>
            <p:nvPr/>
          </p:nvSpPr>
          <p:spPr>
            <a:xfrm>
              <a:off x="1166124" y="603004"/>
              <a:ext cx="883848"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degree</a:t>
              </a:r>
            </a:p>
          </p:txBody>
        </p:sp>
        <p:sp>
          <p:nvSpPr>
            <p:cNvPr id="49" name="TextBox 48"/>
            <p:cNvSpPr txBox="1"/>
            <p:nvPr/>
          </p:nvSpPr>
          <p:spPr>
            <a:xfrm>
              <a:off x="1637389" y="990059"/>
              <a:ext cx="1039503"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network</a:t>
              </a:r>
              <a:endParaRPr lang="en-US" sz="1700" dirty="0">
                <a:solidFill>
                  <a:schemeClr val="accent1">
                    <a:lumMod val="75000"/>
                  </a:schemeClr>
                </a:solidFill>
                <a:latin typeface="Georgia" panose="02040502050405020303" pitchFamily="18" charset="0"/>
              </a:endParaRPr>
            </a:p>
          </p:txBody>
        </p:sp>
        <p:sp>
          <p:nvSpPr>
            <p:cNvPr id="50" name="TextBox 49"/>
            <p:cNvSpPr txBox="1"/>
            <p:nvPr/>
          </p:nvSpPr>
          <p:spPr>
            <a:xfrm>
              <a:off x="1016062" y="1269713"/>
              <a:ext cx="685120"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edge</a:t>
              </a:r>
            </a:p>
          </p:txBody>
        </p:sp>
        <p:sp>
          <p:nvSpPr>
            <p:cNvPr id="51" name="TextBox 50"/>
            <p:cNvSpPr txBox="1"/>
            <p:nvPr/>
          </p:nvSpPr>
          <p:spPr>
            <a:xfrm>
              <a:off x="850254" y="910780"/>
              <a:ext cx="715652"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node</a:t>
              </a:r>
            </a:p>
          </p:txBody>
        </p:sp>
        <p:sp>
          <p:nvSpPr>
            <p:cNvPr id="52" name="TextBox 51"/>
            <p:cNvSpPr txBox="1"/>
            <p:nvPr/>
          </p:nvSpPr>
          <p:spPr>
            <a:xfrm>
              <a:off x="3405409" y="992714"/>
              <a:ext cx="731841"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word </a:t>
              </a:r>
            </a:p>
          </p:txBody>
        </p:sp>
        <p:sp>
          <p:nvSpPr>
            <p:cNvPr id="53" name="TextBox 52"/>
            <p:cNvSpPr txBox="1"/>
            <p:nvPr/>
          </p:nvSpPr>
          <p:spPr>
            <a:xfrm>
              <a:off x="2562602" y="684243"/>
              <a:ext cx="1217525"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document</a:t>
              </a:r>
            </a:p>
          </p:txBody>
        </p:sp>
        <p:sp>
          <p:nvSpPr>
            <p:cNvPr id="54" name="TextBox 53"/>
            <p:cNvSpPr txBox="1"/>
            <p:nvPr/>
          </p:nvSpPr>
          <p:spPr>
            <a:xfrm>
              <a:off x="2874908" y="1471337"/>
              <a:ext cx="1507414"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classification</a:t>
              </a:r>
            </a:p>
          </p:txBody>
        </p:sp>
        <p:sp>
          <p:nvSpPr>
            <p:cNvPr id="55" name="TextBox 54"/>
            <p:cNvSpPr txBox="1"/>
            <p:nvPr/>
          </p:nvSpPr>
          <p:spPr>
            <a:xfrm>
              <a:off x="2782980" y="1084125"/>
              <a:ext cx="602435"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text</a:t>
              </a:r>
              <a:endParaRPr lang="en-US" dirty="0">
                <a:solidFill>
                  <a:schemeClr val="accent1">
                    <a:lumMod val="75000"/>
                  </a:schemeClr>
                </a:solidFill>
                <a:latin typeface="Georgia" panose="02040502050405020303" pitchFamily="18" charset="0"/>
              </a:endParaRPr>
            </a:p>
          </p:txBody>
        </p:sp>
        <p:sp>
          <p:nvSpPr>
            <p:cNvPr id="56" name="TextBox 55"/>
            <p:cNvSpPr txBox="1"/>
            <p:nvPr/>
          </p:nvSpPr>
          <p:spPr>
            <a:xfrm>
              <a:off x="1532400" y="1473997"/>
              <a:ext cx="1330200"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embedding</a:t>
              </a:r>
              <a:endParaRPr lang="en-US" sz="1700" dirty="0">
                <a:solidFill>
                  <a:schemeClr val="accent1">
                    <a:lumMod val="75000"/>
                  </a:schemeClr>
                </a:solidFill>
                <a:latin typeface="Georgia" panose="02040502050405020303" pitchFamily="18" charset="0"/>
              </a:endParaRPr>
            </a:p>
          </p:txBody>
        </p:sp>
        <p:cxnSp>
          <p:nvCxnSpPr>
            <p:cNvPr id="57" name="Straight Connector 56"/>
            <p:cNvCxnSpPr/>
            <p:nvPr/>
          </p:nvCxnSpPr>
          <p:spPr>
            <a:xfrm>
              <a:off x="1591270" y="863225"/>
              <a:ext cx="317555" cy="16927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endCxn id="49" idx="1"/>
            </p:cNvCxnSpPr>
            <p:nvPr/>
          </p:nvCxnSpPr>
          <p:spPr>
            <a:xfrm flipV="1">
              <a:off x="1408954" y="1076952"/>
              <a:ext cx="228435" cy="19255"/>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50" idx="3"/>
            </p:cNvCxnSpPr>
            <p:nvPr/>
          </p:nvCxnSpPr>
          <p:spPr>
            <a:xfrm flipV="1">
              <a:off x="1701182" y="1166499"/>
              <a:ext cx="207644" cy="190107"/>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56" idx="0"/>
              <a:endCxn id="49" idx="2"/>
            </p:cNvCxnSpPr>
            <p:nvPr/>
          </p:nvCxnSpPr>
          <p:spPr>
            <a:xfrm flipH="1" flipV="1">
              <a:off x="2157141" y="1163844"/>
              <a:ext cx="40360" cy="31015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606878" y="1174305"/>
              <a:ext cx="263329" cy="37459"/>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55" idx="2"/>
            </p:cNvCxnSpPr>
            <p:nvPr/>
          </p:nvCxnSpPr>
          <p:spPr>
            <a:xfrm>
              <a:off x="3084197" y="1257910"/>
              <a:ext cx="421844" cy="26650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2552646" y="1337950"/>
              <a:ext cx="436761" cy="20876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3045745" y="927686"/>
              <a:ext cx="92065" cy="185980"/>
            </a:xfrm>
            <a:prstGeom prst="line">
              <a:avLst/>
            </a:prstGeom>
            <a:ln w="5715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3375042" y="1142510"/>
              <a:ext cx="274430" cy="81553"/>
            </a:xfrm>
            <a:prstGeom prst="line">
              <a:avLst/>
            </a:prstGeom>
            <a:ln w="28575"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0" name="Shape 323"/>
          <p:cNvSpPr/>
          <p:nvPr/>
        </p:nvSpPr>
        <p:spPr>
          <a:xfrm>
            <a:off x="4150078" y="6316705"/>
            <a:ext cx="715228" cy="776818"/>
          </a:xfrm>
          <a:prstGeom prst="rightArrow">
            <a:avLst>
              <a:gd name="adj1" fmla="val 32000"/>
              <a:gd name="adj2" fmla="val 75112"/>
            </a:avLst>
          </a:prstGeom>
          <a:blipFill>
            <a:blip r:embed="rId5"/>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sp>
        <p:nvSpPr>
          <p:cNvPr id="97" name="TextBox 96"/>
          <p:cNvSpPr txBox="1"/>
          <p:nvPr/>
        </p:nvSpPr>
        <p:spPr>
          <a:xfrm>
            <a:off x="4864956" y="7814839"/>
            <a:ext cx="3477903" cy="418077"/>
          </a:xfrm>
          <a:prstGeom prst="rect">
            <a:avLst/>
          </a:prstGeom>
          <a:noFill/>
        </p:spPr>
        <p:txBody>
          <a:bodyPr wrap="none" lIns="109234" tIns="54617" rIns="109234" bIns="54617" rtlCol="0">
            <a:spAutoFit/>
          </a:bodyPr>
          <a:lstStyle/>
          <a:p>
            <a:r>
              <a:rPr lang="en-US" sz="2000" dirty="0" smtClean="0">
                <a:solidFill>
                  <a:srgbClr val="D50202"/>
                </a:solidFill>
                <a:latin typeface="Hannotate TC Bold"/>
                <a:cs typeface="Hannotate TC Bold"/>
              </a:rPr>
              <a:t>Word</a:t>
            </a:r>
            <a:r>
              <a:rPr lang="zh-CN" altLang="zh-CN" sz="2000" dirty="0">
                <a:solidFill>
                  <a:srgbClr val="D50202"/>
                </a:solidFill>
                <a:latin typeface="Hannotate TC Bold"/>
                <a:cs typeface="Hannotate TC Bold"/>
              </a:rPr>
              <a:t> </a:t>
            </a:r>
            <a:r>
              <a:rPr lang="en-US" altLang="zh-CN" sz="2000" dirty="0" smtClean="0">
                <a:solidFill>
                  <a:srgbClr val="D50202"/>
                </a:solidFill>
                <a:latin typeface="Hannotate TC Bold"/>
                <a:cs typeface="Hannotate TC Bold"/>
              </a:rPr>
              <a:t>co-occurrence</a:t>
            </a:r>
            <a:r>
              <a:rPr lang="zh-CN" altLang="en-US" sz="2000" dirty="0" smtClean="0">
                <a:solidFill>
                  <a:srgbClr val="D50202"/>
                </a:solidFill>
                <a:latin typeface="Hannotate TC Bold"/>
                <a:cs typeface="Hannotate TC Bold"/>
              </a:rPr>
              <a:t> </a:t>
            </a:r>
            <a:r>
              <a:rPr lang="en-US" altLang="zh-CN" sz="2000" dirty="0" smtClean="0">
                <a:solidFill>
                  <a:srgbClr val="D50202"/>
                </a:solidFill>
                <a:latin typeface="Hannotate TC Bold"/>
                <a:cs typeface="Hannotate TC Bold"/>
              </a:rPr>
              <a:t>network</a:t>
            </a:r>
            <a:endParaRPr lang="en-US" sz="2000" dirty="0">
              <a:solidFill>
                <a:srgbClr val="D50202"/>
              </a:solidFill>
              <a:latin typeface="Hannotate TC Bold"/>
              <a:cs typeface="Hannotate TC Bold"/>
            </a:endParaRPr>
          </a:p>
        </p:txBody>
      </p:sp>
      <p:sp>
        <p:nvSpPr>
          <p:cNvPr id="3" name="TextBox 2"/>
          <p:cNvSpPr txBox="1"/>
          <p:nvPr/>
        </p:nvSpPr>
        <p:spPr>
          <a:xfrm>
            <a:off x="765654" y="4664826"/>
            <a:ext cx="12200564" cy="9643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r>
              <a:rPr lang="en-US" sz="2800" dirty="0" smtClean="0">
                <a:latin typeface="Hannotate TC Bold"/>
                <a:cs typeface="Hannotate TC Bold"/>
              </a:rPr>
              <a:t>E</a:t>
            </a:r>
            <a:r>
              <a:rPr lang="en-US" altLang="zh-CN" sz="2800" dirty="0" smtClean="0">
                <a:latin typeface="Hannotate TC Bold"/>
                <a:cs typeface="Hannotate TC Bold"/>
              </a:rPr>
              <a:t>.g.,</a:t>
            </a:r>
            <a:r>
              <a:rPr lang="zh-CN" altLang="en-US" sz="2800" dirty="0" smtClean="0">
                <a:latin typeface="Hannotate TC Bold"/>
                <a:cs typeface="Hannotate TC Bold"/>
              </a:rPr>
              <a:t> </a:t>
            </a:r>
            <a:r>
              <a:rPr lang="en-US" altLang="zh-CN" sz="2800" dirty="0" smtClean="0">
                <a:latin typeface="Hannotate TC Bold"/>
                <a:cs typeface="Hannotate TC Bold"/>
              </a:rPr>
              <a:t>Facebook</a:t>
            </a:r>
            <a:r>
              <a:rPr lang="zh-CN" altLang="en-US" sz="2800" dirty="0" smtClean="0">
                <a:latin typeface="Hannotate TC Bold"/>
                <a:cs typeface="Hannotate TC Bold"/>
              </a:rPr>
              <a:t> </a:t>
            </a:r>
            <a:r>
              <a:rPr lang="en-US" altLang="zh-CN" sz="2800" dirty="0" smtClean="0">
                <a:latin typeface="Hannotate TC Bold"/>
                <a:cs typeface="Hannotate TC Bold"/>
              </a:rPr>
              <a:t>social</a:t>
            </a:r>
            <a:r>
              <a:rPr lang="zh-CN" altLang="en-US" sz="2800" dirty="0" smtClean="0">
                <a:latin typeface="Hannotate TC Bold"/>
                <a:cs typeface="Hannotate TC Bold"/>
              </a:rPr>
              <a:t> </a:t>
            </a:r>
            <a:r>
              <a:rPr lang="en-US" altLang="zh-CN" sz="2800" dirty="0" smtClean="0">
                <a:latin typeface="Hannotate TC Bold"/>
                <a:cs typeface="Hannotate TC Bold"/>
              </a:rPr>
              <a:t>network</a:t>
            </a:r>
            <a:r>
              <a:rPr lang="zh-CN" altLang="en-US" sz="2800" dirty="0" smtClean="0">
                <a:latin typeface="Hannotate TC Bold"/>
                <a:cs typeface="Hannotate TC Bold"/>
              </a:rPr>
              <a:t> </a:t>
            </a:r>
            <a:r>
              <a:rPr lang="en-US" altLang="zh-CN" sz="2800" dirty="0" smtClean="0">
                <a:latin typeface="Hannotate TC Bold"/>
                <a:cs typeface="Hannotate TC Bold"/>
              </a:rPr>
              <a:t>-&gt;</a:t>
            </a:r>
            <a:r>
              <a:rPr lang="zh-CN" altLang="en-US" sz="2800" dirty="0" smtClean="0">
                <a:latin typeface="Hannotate TC Bold"/>
                <a:cs typeface="Hannotate TC Bold"/>
              </a:rPr>
              <a:t> </a:t>
            </a:r>
            <a:r>
              <a:rPr lang="en-US" altLang="zh-CN" sz="2800" dirty="0" smtClean="0">
                <a:latin typeface="Hannotate TC Bold"/>
                <a:cs typeface="Hannotate TC Bold"/>
              </a:rPr>
              <a:t>user</a:t>
            </a:r>
            <a:r>
              <a:rPr lang="zh-CN" altLang="en-US" sz="2800" dirty="0" smtClean="0">
                <a:latin typeface="Hannotate TC Bold"/>
                <a:cs typeface="Hannotate TC Bold"/>
              </a:rPr>
              <a:t> </a:t>
            </a:r>
            <a:r>
              <a:rPr lang="en-US" altLang="zh-CN" sz="2800" dirty="0" smtClean="0">
                <a:latin typeface="Hannotate TC Bold"/>
                <a:cs typeface="Hannotate TC Bold"/>
              </a:rPr>
              <a:t>representations</a:t>
            </a:r>
            <a:r>
              <a:rPr lang="zh-CN" altLang="en-US" sz="2800" dirty="0" smtClean="0">
                <a:latin typeface="Hannotate TC Bold"/>
                <a:cs typeface="Hannotate TC Bold"/>
              </a:rPr>
              <a:t> </a:t>
            </a:r>
            <a:r>
              <a:rPr lang="en-US" altLang="zh-CN" sz="2800" dirty="0" smtClean="0">
                <a:latin typeface="Hannotate TC Bold"/>
                <a:cs typeface="Hannotate TC Bold"/>
              </a:rPr>
              <a:t>(features)-&gt;</a:t>
            </a:r>
            <a:r>
              <a:rPr lang="zh-CN" altLang="en-US" sz="2800" dirty="0" smtClean="0">
                <a:latin typeface="Hannotate TC Bold"/>
                <a:cs typeface="Hannotate TC Bold"/>
              </a:rPr>
              <a:t> </a:t>
            </a:r>
            <a:r>
              <a:rPr lang="en-US" altLang="zh-CN" sz="2800" dirty="0" smtClean="0">
                <a:latin typeface="Hannotate TC Bold"/>
                <a:cs typeface="Hannotate TC Bold"/>
              </a:rPr>
              <a:t>friend</a:t>
            </a:r>
            <a:r>
              <a:rPr lang="zh-CN" altLang="en-US" sz="2800" dirty="0" smtClean="0">
                <a:latin typeface="Hannotate TC Bold"/>
                <a:cs typeface="Hannotate TC Bold"/>
              </a:rPr>
              <a:t> </a:t>
            </a:r>
            <a:r>
              <a:rPr lang="en-US" altLang="zh-CN" sz="2800" dirty="0" smtClean="0">
                <a:latin typeface="Hannotate TC Bold"/>
                <a:cs typeface="Hannotate TC Bold"/>
              </a:rPr>
              <a:t>recommendation</a:t>
            </a:r>
            <a:endParaRPr kumimoji="0" lang="en-US" sz="2800" b="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2" name="TextBox 1"/>
          <p:cNvSpPr txBox="1"/>
          <p:nvPr/>
        </p:nvSpPr>
        <p:spPr>
          <a:xfrm>
            <a:off x="1354466" y="4031591"/>
            <a:ext cx="1218282"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altLang="zh-CN" sz="2400" dirty="0" smtClean="0">
                <a:solidFill>
                  <a:srgbClr val="D50202"/>
                </a:solidFill>
                <a:latin typeface="Hannotate TC Bold"/>
                <a:cs typeface="Hannotate TC Bold"/>
              </a:rPr>
              <a:t>Network</a:t>
            </a:r>
            <a:endParaRPr kumimoji="0" lang="en-US" sz="2400" b="0" i="0" u="none" strike="noStrike" cap="none" spc="0" normalizeH="0" baseline="0" dirty="0">
              <a:ln>
                <a:noFill/>
              </a:ln>
              <a:solidFill>
                <a:srgbClr val="D50202"/>
              </a:solidFill>
              <a:effectLst/>
              <a:uFillTx/>
              <a:latin typeface="Hannotate TC Bold"/>
              <a:cs typeface="Hannotate TC Bold"/>
              <a:sym typeface="Helvetica Light"/>
            </a:endParaRPr>
          </a:p>
        </p:txBody>
      </p:sp>
      <p:sp>
        <p:nvSpPr>
          <p:cNvPr id="46" name="TextBox 45"/>
          <p:cNvSpPr txBox="1"/>
          <p:nvPr/>
        </p:nvSpPr>
        <p:spPr>
          <a:xfrm>
            <a:off x="5026218" y="4031591"/>
            <a:ext cx="3047089"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altLang="zh-CN" sz="2400" dirty="0" smtClean="0">
                <a:solidFill>
                  <a:srgbClr val="D50202"/>
                </a:solidFill>
                <a:latin typeface="Hannotate TC Bold"/>
                <a:cs typeface="Hannotate TC Bold"/>
              </a:rPr>
              <a:t>Node</a:t>
            </a:r>
            <a:r>
              <a:rPr lang="zh-CN" altLang="en-US" sz="2400" dirty="0" smtClean="0">
                <a:solidFill>
                  <a:srgbClr val="D50202"/>
                </a:solidFill>
                <a:latin typeface="Hannotate TC Bold"/>
                <a:cs typeface="Hannotate TC Bold"/>
              </a:rPr>
              <a:t> </a:t>
            </a:r>
            <a:r>
              <a:rPr lang="en-US" altLang="zh-CN" sz="2400" dirty="0" smtClean="0">
                <a:solidFill>
                  <a:srgbClr val="D50202"/>
                </a:solidFill>
                <a:latin typeface="Hannotate TC Bold"/>
                <a:cs typeface="Hannotate TC Bold"/>
              </a:rPr>
              <a:t>representations</a:t>
            </a:r>
            <a:endParaRPr kumimoji="0" lang="en-US" sz="2400" b="0" i="0" u="none" strike="noStrike" cap="none" spc="0" normalizeH="0" baseline="0" dirty="0">
              <a:ln>
                <a:noFill/>
              </a:ln>
              <a:solidFill>
                <a:srgbClr val="D50202"/>
              </a:solidFill>
              <a:effectLst/>
              <a:uFillTx/>
              <a:latin typeface="Hannotate TC Bold"/>
              <a:cs typeface="Hannotate TC Bold"/>
              <a:sym typeface="Helvetica Light"/>
            </a:endParaRPr>
          </a:p>
        </p:txBody>
      </p:sp>
    </p:spTree>
    <p:extLst>
      <p:ext uri="{BB962C8B-B14F-4D97-AF65-F5344CB8AC3E}">
        <p14:creationId xmlns:p14="http://schemas.microsoft.com/office/powerpoint/2010/main" val="69675306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1" grpId="0" animBg="1"/>
      <p:bldP spid="38" grpId="0"/>
      <p:bldP spid="70" grpId="0" animBg="1"/>
      <p:bldP spid="97"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hape 319"/>
          <p:cNvSpPr>
            <a:spLocks noGrp="1"/>
          </p:cNvSpPr>
          <p:nvPr>
            <p:ph type="title"/>
          </p:nvPr>
        </p:nvSpPr>
        <p:spPr>
          <a:xfrm>
            <a:off x="950591" y="408478"/>
            <a:ext cx="11099800" cy="2159000"/>
          </a:xfrm>
          <a:prstGeom prst="rect">
            <a:avLst/>
          </a:prstGeom>
        </p:spPr>
        <p:txBody>
          <a:bodyPr/>
          <a:lstStyle>
            <a:lvl1pPr algn="l" defTabSz="457200">
              <a:defRPr sz="4000">
                <a:solidFill>
                  <a:schemeClr val="accent5"/>
                </a:solidFill>
                <a:latin typeface="Hannotate SC Regular"/>
                <a:ea typeface="Hannotate SC Regular"/>
                <a:cs typeface="Hannotate SC Regular"/>
                <a:sym typeface="Hannotate SC Regular"/>
              </a:defRPr>
            </a:lvl1pPr>
          </a:lstStyle>
          <a:p>
            <a:r>
              <a:rPr lang="en-US" dirty="0" smtClean="0"/>
              <a:t>Extremely Low-dimensional</a:t>
            </a:r>
            <a:r>
              <a:rPr lang="zh-CN" altLang="en-US" dirty="0" smtClean="0"/>
              <a:t> </a:t>
            </a:r>
            <a:r>
              <a:rPr lang="en-US" altLang="zh-CN" dirty="0" smtClean="0"/>
              <a:t>Representations</a:t>
            </a:r>
            <a:r>
              <a:rPr lang="en-US" dirty="0" smtClean="0"/>
              <a:t>: </a:t>
            </a:r>
            <a:br>
              <a:rPr lang="en-US" dirty="0" smtClean="0"/>
            </a:br>
            <a:r>
              <a:rPr lang="en-US" dirty="0" smtClean="0"/>
              <a:t>2D/</a:t>
            </a:r>
            <a:r>
              <a:rPr lang="en-US" altLang="zh-CN" dirty="0" smtClean="0"/>
              <a:t>3D</a:t>
            </a:r>
            <a:r>
              <a:rPr lang="en-US" dirty="0" smtClean="0"/>
              <a:t> for</a:t>
            </a:r>
            <a:r>
              <a:rPr lang="zh-CN" altLang="en-US" dirty="0" smtClean="0"/>
              <a:t> </a:t>
            </a:r>
            <a:r>
              <a:rPr lang="en-US" dirty="0" smtClean="0"/>
              <a:t>Visualizing Networks</a:t>
            </a:r>
            <a:endParaRPr dirty="0"/>
          </a:p>
        </p:txBody>
      </p:sp>
      <p:sp>
        <p:nvSpPr>
          <p:cNvPr id="320" name="Shape 32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13</a:t>
            </a:fld>
            <a:endParaRPr/>
          </a:p>
        </p:txBody>
      </p:sp>
      <p:grpSp>
        <p:nvGrpSpPr>
          <p:cNvPr id="5" name="Group 4"/>
          <p:cNvGrpSpPr/>
          <p:nvPr/>
        </p:nvGrpSpPr>
        <p:grpSpPr>
          <a:xfrm>
            <a:off x="5584105" y="2787000"/>
            <a:ext cx="2282238" cy="2062523"/>
            <a:chOff x="4234983" y="735777"/>
            <a:chExt cx="2282238" cy="2062523"/>
          </a:xfrm>
        </p:grpSpPr>
        <p:sp>
          <p:nvSpPr>
            <p:cNvPr id="6" name="Flowchart: Connector 51"/>
            <p:cNvSpPr/>
            <p:nvPr/>
          </p:nvSpPr>
          <p:spPr>
            <a:xfrm>
              <a:off x="4914799" y="735777"/>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Connector 52"/>
            <p:cNvSpPr/>
            <p:nvPr/>
          </p:nvSpPr>
          <p:spPr>
            <a:xfrm>
              <a:off x="4633297" y="916463"/>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53"/>
            <p:cNvSpPr/>
            <p:nvPr/>
          </p:nvSpPr>
          <p:spPr>
            <a:xfrm>
              <a:off x="5222810" y="902420"/>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54"/>
            <p:cNvSpPr/>
            <p:nvPr/>
          </p:nvSpPr>
          <p:spPr>
            <a:xfrm>
              <a:off x="4933576" y="1053623"/>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6" idx="4"/>
              <a:endCxn id="9" idx="0"/>
            </p:cNvCxnSpPr>
            <p:nvPr/>
          </p:nvCxnSpPr>
          <p:spPr>
            <a:xfrm>
              <a:off x="4983379" y="872937"/>
              <a:ext cx="18777" cy="180686"/>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a:stCxn id="8" idx="3"/>
              <a:endCxn id="9" idx="6"/>
            </p:cNvCxnSpPr>
            <p:nvPr/>
          </p:nvCxnSpPr>
          <p:spPr>
            <a:xfrm flipH="1">
              <a:off x="5070736" y="1019493"/>
              <a:ext cx="172161" cy="10271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a:stCxn id="7" idx="5"/>
              <a:endCxn id="9" idx="2"/>
            </p:cNvCxnSpPr>
            <p:nvPr/>
          </p:nvCxnSpPr>
          <p:spPr>
            <a:xfrm>
              <a:off x="4750370" y="1033536"/>
              <a:ext cx="183206" cy="88667"/>
            </a:xfrm>
            <a:prstGeom prst="line">
              <a:avLst/>
            </a:prstGeom>
          </p:spPr>
          <p:style>
            <a:lnRef idx="1">
              <a:schemeClr val="dk1"/>
            </a:lnRef>
            <a:fillRef idx="0">
              <a:schemeClr val="dk1"/>
            </a:fillRef>
            <a:effectRef idx="0">
              <a:schemeClr val="dk1"/>
            </a:effectRef>
            <a:fontRef idx="minor">
              <a:schemeClr val="tx1"/>
            </a:fontRef>
          </p:style>
        </p:cxnSp>
        <p:sp>
          <p:nvSpPr>
            <p:cNvPr id="13" name="Flowchart: Connector 58"/>
            <p:cNvSpPr/>
            <p:nvPr/>
          </p:nvSpPr>
          <p:spPr>
            <a:xfrm>
              <a:off x="5299298" y="1606375"/>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59"/>
            <p:cNvSpPr/>
            <p:nvPr/>
          </p:nvSpPr>
          <p:spPr>
            <a:xfrm>
              <a:off x="4234983" y="1716083"/>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60"/>
            <p:cNvSpPr/>
            <p:nvPr/>
          </p:nvSpPr>
          <p:spPr>
            <a:xfrm>
              <a:off x="4696483" y="2205161"/>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61"/>
            <p:cNvSpPr/>
            <p:nvPr/>
          </p:nvSpPr>
          <p:spPr>
            <a:xfrm>
              <a:off x="4632544" y="1827735"/>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62"/>
            <p:cNvSpPr/>
            <p:nvPr/>
          </p:nvSpPr>
          <p:spPr>
            <a:xfrm>
              <a:off x="4312388" y="2097286"/>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372143" y="1792614"/>
              <a:ext cx="260401" cy="87799"/>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a:stCxn id="16" idx="3"/>
              <a:endCxn id="17" idx="7"/>
            </p:cNvCxnSpPr>
            <p:nvPr/>
          </p:nvCxnSpPr>
          <p:spPr>
            <a:xfrm flipH="1">
              <a:off x="4429461" y="1944808"/>
              <a:ext cx="223170" cy="172565"/>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a:stCxn id="15" idx="0"/>
              <a:endCxn id="16" idx="4"/>
            </p:cNvCxnSpPr>
            <p:nvPr/>
          </p:nvCxnSpPr>
          <p:spPr>
            <a:xfrm flipH="1" flipV="1">
              <a:off x="4701124" y="1964895"/>
              <a:ext cx="63939" cy="240266"/>
            </a:xfrm>
            <a:prstGeom prst="line">
              <a:avLst/>
            </a:prstGeom>
          </p:spPr>
          <p:style>
            <a:lnRef idx="1">
              <a:schemeClr val="dk1"/>
            </a:lnRef>
            <a:fillRef idx="0">
              <a:schemeClr val="dk1"/>
            </a:fillRef>
            <a:effectRef idx="0">
              <a:schemeClr val="dk1"/>
            </a:effectRef>
            <a:fontRef idx="minor">
              <a:schemeClr val="tx1"/>
            </a:fontRef>
          </p:style>
        </p:cxnSp>
        <p:sp>
          <p:nvSpPr>
            <p:cNvPr id="21" name="Flowchart: Connector 66"/>
            <p:cNvSpPr/>
            <p:nvPr/>
          </p:nvSpPr>
          <p:spPr>
            <a:xfrm>
              <a:off x="5217715" y="2240182"/>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Connector 67"/>
            <p:cNvSpPr/>
            <p:nvPr/>
          </p:nvSpPr>
          <p:spPr>
            <a:xfrm>
              <a:off x="4915331" y="2516029"/>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68"/>
            <p:cNvSpPr/>
            <p:nvPr/>
          </p:nvSpPr>
          <p:spPr>
            <a:xfrm>
              <a:off x="5569025" y="2550049"/>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Connector 69"/>
            <p:cNvSpPr/>
            <p:nvPr/>
          </p:nvSpPr>
          <p:spPr>
            <a:xfrm>
              <a:off x="5199708" y="2661140"/>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a:stCxn id="21" idx="3"/>
              <a:endCxn id="22" idx="0"/>
            </p:cNvCxnSpPr>
            <p:nvPr/>
          </p:nvCxnSpPr>
          <p:spPr>
            <a:xfrm flipH="1">
              <a:off x="4983911" y="2357255"/>
              <a:ext cx="253891" cy="158774"/>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a:stCxn id="23" idx="1"/>
              <a:endCxn id="21" idx="5"/>
            </p:cNvCxnSpPr>
            <p:nvPr/>
          </p:nvCxnSpPr>
          <p:spPr>
            <a:xfrm flipH="1" flipV="1">
              <a:off x="5334788" y="2357255"/>
              <a:ext cx="254324" cy="212881"/>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a:stCxn id="21" idx="4"/>
              <a:endCxn id="24" idx="0"/>
            </p:cNvCxnSpPr>
            <p:nvPr/>
          </p:nvCxnSpPr>
          <p:spPr>
            <a:xfrm flipH="1">
              <a:off x="5268288" y="2377342"/>
              <a:ext cx="18007" cy="283798"/>
            </a:xfrm>
            <a:prstGeom prst="line">
              <a:avLst/>
            </a:prstGeom>
          </p:spPr>
          <p:style>
            <a:lnRef idx="1">
              <a:schemeClr val="dk1"/>
            </a:lnRef>
            <a:fillRef idx="0">
              <a:schemeClr val="dk1"/>
            </a:fillRef>
            <a:effectRef idx="0">
              <a:schemeClr val="dk1"/>
            </a:effectRef>
            <a:fontRef idx="minor">
              <a:schemeClr val="tx1"/>
            </a:fontRef>
          </p:style>
        </p:cxnSp>
        <p:sp>
          <p:nvSpPr>
            <p:cNvPr id="28" name="Flowchart: Connector 73"/>
            <p:cNvSpPr/>
            <p:nvPr/>
          </p:nvSpPr>
          <p:spPr>
            <a:xfrm>
              <a:off x="4724151" y="1252351"/>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p:cNvCxnSpPr>
              <a:stCxn id="9" idx="3"/>
              <a:endCxn id="28" idx="7"/>
            </p:cNvCxnSpPr>
            <p:nvPr/>
          </p:nvCxnSpPr>
          <p:spPr>
            <a:xfrm flipH="1">
              <a:off x="4841224" y="1170696"/>
              <a:ext cx="112439" cy="101742"/>
            </a:xfrm>
            <a:prstGeom prst="line">
              <a:avLst/>
            </a:prstGeom>
          </p:spPr>
          <p:style>
            <a:lnRef idx="1">
              <a:schemeClr val="dk1"/>
            </a:lnRef>
            <a:fillRef idx="0">
              <a:schemeClr val="dk1"/>
            </a:fillRef>
            <a:effectRef idx="0">
              <a:schemeClr val="dk1"/>
            </a:effectRef>
            <a:fontRef idx="minor">
              <a:schemeClr val="tx1"/>
            </a:fontRef>
          </p:style>
        </p:cxnSp>
        <p:sp>
          <p:nvSpPr>
            <p:cNvPr id="30" name="Flowchart: Connector 75"/>
            <p:cNvSpPr/>
            <p:nvPr/>
          </p:nvSpPr>
          <p:spPr>
            <a:xfrm>
              <a:off x="5822579" y="832513"/>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76"/>
            <p:cNvSpPr/>
            <p:nvPr/>
          </p:nvSpPr>
          <p:spPr>
            <a:xfrm>
              <a:off x="5541077" y="1013199"/>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77"/>
            <p:cNvSpPr/>
            <p:nvPr/>
          </p:nvSpPr>
          <p:spPr>
            <a:xfrm>
              <a:off x="6130590" y="999156"/>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Connector 78"/>
            <p:cNvSpPr/>
            <p:nvPr/>
          </p:nvSpPr>
          <p:spPr>
            <a:xfrm>
              <a:off x="5841356" y="1150359"/>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a:stCxn id="30" idx="4"/>
              <a:endCxn id="33" idx="0"/>
            </p:cNvCxnSpPr>
            <p:nvPr/>
          </p:nvCxnSpPr>
          <p:spPr>
            <a:xfrm>
              <a:off x="5891159" y="969673"/>
              <a:ext cx="18777" cy="180686"/>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p:cNvCxnSpPr>
              <a:stCxn id="32" idx="3"/>
              <a:endCxn id="33" idx="6"/>
            </p:cNvCxnSpPr>
            <p:nvPr/>
          </p:nvCxnSpPr>
          <p:spPr>
            <a:xfrm flipH="1">
              <a:off x="5978516" y="1116229"/>
              <a:ext cx="172161" cy="102710"/>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p:cNvCxnSpPr>
              <a:stCxn id="31" idx="5"/>
              <a:endCxn id="33" idx="2"/>
            </p:cNvCxnSpPr>
            <p:nvPr/>
          </p:nvCxnSpPr>
          <p:spPr>
            <a:xfrm>
              <a:off x="5658150" y="1130272"/>
              <a:ext cx="183206" cy="88667"/>
            </a:xfrm>
            <a:prstGeom prst="line">
              <a:avLst/>
            </a:prstGeom>
          </p:spPr>
          <p:style>
            <a:lnRef idx="1">
              <a:schemeClr val="dk1"/>
            </a:lnRef>
            <a:fillRef idx="0">
              <a:schemeClr val="dk1"/>
            </a:fillRef>
            <a:effectRef idx="0">
              <a:schemeClr val="dk1"/>
            </a:effectRef>
            <a:fontRef idx="minor">
              <a:schemeClr val="tx1"/>
            </a:fontRef>
          </p:style>
        </p:cxnSp>
        <p:sp>
          <p:nvSpPr>
            <p:cNvPr id="37" name="Flowchart: Connector 82"/>
            <p:cNvSpPr/>
            <p:nvPr/>
          </p:nvSpPr>
          <p:spPr>
            <a:xfrm>
              <a:off x="6121224" y="1407254"/>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p:cNvCxnSpPr>
              <a:stCxn id="33" idx="5"/>
              <a:endCxn id="37" idx="1"/>
            </p:cNvCxnSpPr>
            <p:nvPr/>
          </p:nvCxnSpPr>
          <p:spPr>
            <a:xfrm>
              <a:off x="5958429" y="1267432"/>
              <a:ext cx="182882" cy="159909"/>
            </a:xfrm>
            <a:prstGeom prst="line">
              <a:avLst/>
            </a:prstGeom>
          </p:spPr>
          <p:style>
            <a:lnRef idx="1">
              <a:schemeClr val="dk1"/>
            </a:lnRef>
            <a:fillRef idx="0">
              <a:schemeClr val="dk1"/>
            </a:fillRef>
            <a:effectRef idx="0">
              <a:schemeClr val="dk1"/>
            </a:effectRef>
            <a:fontRef idx="minor">
              <a:schemeClr val="tx1"/>
            </a:fontRef>
          </p:style>
        </p:cxnSp>
        <p:cxnSp>
          <p:nvCxnSpPr>
            <p:cNvPr id="39" name="Straight Connector 38"/>
            <p:cNvCxnSpPr>
              <a:stCxn id="9" idx="5"/>
              <a:endCxn id="13" idx="1"/>
            </p:cNvCxnSpPr>
            <p:nvPr/>
          </p:nvCxnSpPr>
          <p:spPr>
            <a:xfrm>
              <a:off x="5050649" y="1170696"/>
              <a:ext cx="268736" cy="455766"/>
            </a:xfrm>
            <a:prstGeom prst="line">
              <a:avLst/>
            </a:prstGeom>
          </p:spPr>
          <p:style>
            <a:lnRef idx="1">
              <a:schemeClr val="dk1"/>
            </a:lnRef>
            <a:fillRef idx="0">
              <a:schemeClr val="dk1"/>
            </a:fillRef>
            <a:effectRef idx="0">
              <a:schemeClr val="dk1"/>
            </a:effectRef>
            <a:fontRef idx="minor">
              <a:schemeClr val="tx1"/>
            </a:fontRef>
          </p:style>
        </p:cxnSp>
        <p:cxnSp>
          <p:nvCxnSpPr>
            <p:cNvPr id="40" name="Straight Connector 39"/>
            <p:cNvCxnSpPr>
              <a:stCxn id="13" idx="2"/>
              <a:endCxn id="16" idx="7"/>
            </p:cNvCxnSpPr>
            <p:nvPr/>
          </p:nvCxnSpPr>
          <p:spPr>
            <a:xfrm flipH="1">
              <a:off x="4749617" y="1674955"/>
              <a:ext cx="549681" cy="172867"/>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p:cNvCxnSpPr>
              <a:stCxn id="21" idx="0"/>
              <a:endCxn id="13" idx="3"/>
            </p:cNvCxnSpPr>
            <p:nvPr/>
          </p:nvCxnSpPr>
          <p:spPr>
            <a:xfrm flipV="1">
              <a:off x="5286295" y="1723448"/>
              <a:ext cx="33090" cy="516734"/>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p:cNvCxnSpPr>
              <a:stCxn id="33" idx="3"/>
              <a:endCxn id="13" idx="7"/>
            </p:cNvCxnSpPr>
            <p:nvPr/>
          </p:nvCxnSpPr>
          <p:spPr>
            <a:xfrm flipH="1">
              <a:off x="5416371" y="1267432"/>
              <a:ext cx="445072" cy="359030"/>
            </a:xfrm>
            <a:prstGeom prst="line">
              <a:avLst/>
            </a:prstGeom>
          </p:spPr>
          <p:style>
            <a:lnRef idx="1">
              <a:schemeClr val="dk1"/>
            </a:lnRef>
            <a:fillRef idx="0">
              <a:schemeClr val="dk1"/>
            </a:fillRef>
            <a:effectRef idx="0">
              <a:schemeClr val="dk1"/>
            </a:effectRef>
            <a:fontRef idx="minor">
              <a:schemeClr val="tx1"/>
            </a:fontRef>
          </p:style>
        </p:cxnSp>
        <p:sp>
          <p:nvSpPr>
            <p:cNvPr id="43" name="Flowchart: Connector 88"/>
            <p:cNvSpPr/>
            <p:nvPr/>
          </p:nvSpPr>
          <p:spPr>
            <a:xfrm>
              <a:off x="5631307" y="2211057"/>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p:cNvCxnSpPr>
              <a:stCxn id="21" idx="6"/>
              <a:endCxn id="43" idx="2"/>
            </p:cNvCxnSpPr>
            <p:nvPr/>
          </p:nvCxnSpPr>
          <p:spPr>
            <a:xfrm flipV="1">
              <a:off x="5354875" y="2279637"/>
              <a:ext cx="276432" cy="29125"/>
            </a:xfrm>
            <a:prstGeom prst="line">
              <a:avLst/>
            </a:prstGeom>
          </p:spPr>
          <p:style>
            <a:lnRef idx="1">
              <a:schemeClr val="dk1"/>
            </a:lnRef>
            <a:fillRef idx="0">
              <a:schemeClr val="dk1"/>
            </a:fillRef>
            <a:effectRef idx="0">
              <a:schemeClr val="dk1"/>
            </a:effectRef>
            <a:fontRef idx="minor">
              <a:schemeClr val="tx1"/>
            </a:fontRef>
          </p:style>
        </p:cxnSp>
        <p:sp>
          <p:nvSpPr>
            <p:cNvPr id="45" name="Flowchart: Connector 90"/>
            <p:cNvSpPr/>
            <p:nvPr/>
          </p:nvSpPr>
          <p:spPr>
            <a:xfrm>
              <a:off x="5966469" y="1931406"/>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lowchart: Connector 91"/>
            <p:cNvSpPr/>
            <p:nvPr/>
          </p:nvSpPr>
          <p:spPr>
            <a:xfrm>
              <a:off x="6213778" y="1625910"/>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lowchart: Connector 92"/>
            <p:cNvSpPr/>
            <p:nvPr/>
          </p:nvSpPr>
          <p:spPr>
            <a:xfrm>
              <a:off x="6325730" y="2209469"/>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lowchart: Connector 93"/>
            <p:cNvSpPr/>
            <p:nvPr/>
          </p:nvSpPr>
          <p:spPr>
            <a:xfrm>
              <a:off x="6035923" y="2352364"/>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p:cNvCxnSpPr>
              <a:stCxn id="46" idx="3"/>
              <a:endCxn id="45" idx="7"/>
            </p:cNvCxnSpPr>
            <p:nvPr/>
          </p:nvCxnSpPr>
          <p:spPr>
            <a:xfrm flipH="1">
              <a:off x="6083542" y="1742983"/>
              <a:ext cx="150323" cy="208510"/>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p:cNvCxnSpPr>
              <a:stCxn id="47" idx="1"/>
              <a:endCxn id="45" idx="5"/>
            </p:cNvCxnSpPr>
            <p:nvPr/>
          </p:nvCxnSpPr>
          <p:spPr>
            <a:xfrm flipH="1" flipV="1">
              <a:off x="6083542" y="2048479"/>
              <a:ext cx="262275" cy="181077"/>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p:cNvCxnSpPr>
              <a:stCxn id="45" idx="4"/>
              <a:endCxn id="48" idx="0"/>
            </p:cNvCxnSpPr>
            <p:nvPr/>
          </p:nvCxnSpPr>
          <p:spPr>
            <a:xfrm>
              <a:off x="6035049" y="2068566"/>
              <a:ext cx="69454" cy="283798"/>
            </a:xfrm>
            <a:prstGeom prst="line">
              <a:avLst/>
            </a:prstGeom>
          </p:spPr>
          <p:style>
            <a:lnRef idx="1">
              <a:schemeClr val="dk1"/>
            </a:lnRef>
            <a:fillRef idx="0">
              <a:schemeClr val="dk1"/>
            </a:fillRef>
            <a:effectRef idx="0">
              <a:schemeClr val="dk1"/>
            </a:effectRef>
            <a:fontRef idx="minor">
              <a:schemeClr val="tx1"/>
            </a:fontRef>
          </p:style>
        </p:cxnSp>
        <p:sp>
          <p:nvSpPr>
            <p:cNvPr id="52" name="Flowchart: Connector 97"/>
            <p:cNvSpPr/>
            <p:nvPr/>
          </p:nvSpPr>
          <p:spPr>
            <a:xfrm>
              <a:off x="6380061" y="1902281"/>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p:cNvCxnSpPr>
              <a:stCxn id="45" idx="6"/>
              <a:endCxn id="52" idx="2"/>
            </p:cNvCxnSpPr>
            <p:nvPr/>
          </p:nvCxnSpPr>
          <p:spPr>
            <a:xfrm flipV="1">
              <a:off x="6103629" y="1970861"/>
              <a:ext cx="276432" cy="29125"/>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p:cNvCxnSpPr>
              <a:stCxn id="45" idx="1"/>
              <a:endCxn id="13" idx="5"/>
            </p:cNvCxnSpPr>
            <p:nvPr/>
          </p:nvCxnSpPr>
          <p:spPr>
            <a:xfrm flipH="1" flipV="1">
              <a:off x="5416371" y="1723448"/>
              <a:ext cx="570185" cy="228045"/>
            </a:xfrm>
            <a:prstGeom prst="line">
              <a:avLst/>
            </a:prstGeom>
          </p:spPr>
          <p:style>
            <a:lnRef idx="1">
              <a:schemeClr val="dk1"/>
            </a:lnRef>
            <a:fillRef idx="0">
              <a:schemeClr val="dk1"/>
            </a:fillRef>
            <a:effectRef idx="0">
              <a:schemeClr val="dk1"/>
            </a:effectRef>
            <a:fontRef idx="minor">
              <a:schemeClr val="tx1"/>
            </a:fontRef>
          </p:style>
        </p:cxnSp>
        <p:sp>
          <p:nvSpPr>
            <p:cNvPr id="55" name="Flowchart: Connector 100"/>
            <p:cNvSpPr/>
            <p:nvPr/>
          </p:nvSpPr>
          <p:spPr>
            <a:xfrm>
              <a:off x="4477573" y="1473648"/>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Connector 55"/>
            <p:cNvCxnSpPr>
              <a:stCxn id="55" idx="5"/>
              <a:endCxn id="16" idx="0"/>
            </p:cNvCxnSpPr>
            <p:nvPr/>
          </p:nvCxnSpPr>
          <p:spPr>
            <a:xfrm>
              <a:off x="4594646" y="1590721"/>
              <a:ext cx="106478" cy="237014"/>
            </a:xfrm>
            <a:prstGeom prst="line">
              <a:avLst/>
            </a:prstGeom>
          </p:spPr>
          <p:style>
            <a:lnRef idx="1">
              <a:schemeClr val="dk1"/>
            </a:lnRef>
            <a:fillRef idx="0">
              <a:schemeClr val="dk1"/>
            </a:fillRef>
            <a:effectRef idx="0">
              <a:schemeClr val="dk1"/>
            </a:effectRef>
            <a:fontRef idx="minor">
              <a:schemeClr val="tx1"/>
            </a:fontRef>
          </p:style>
        </p:cxnSp>
        <p:sp>
          <p:nvSpPr>
            <p:cNvPr id="57" name="TextBox 56"/>
            <p:cNvSpPr txBox="1"/>
            <p:nvPr/>
          </p:nvSpPr>
          <p:spPr>
            <a:xfrm>
              <a:off x="4833831" y="1231325"/>
              <a:ext cx="401072" cy="419834"/>
            </a:xfrm>
            <a:prstGeom prst="rect">
              <a:avLst/>
            </a:prstGeom>
            <a:noFill/>
          </p:spPr>
          <p:txBody>
            <a:bodyPr wrap="none" rtlCol="0">
              <a:spAutoFit/>
            </a:bodyPr>
            <a:lstStyle/>
            <a:p>
              <a:r>
                <a:rPr lang="en-US" dirty="0"/>
                <a:t>….</a:t>
              </a:r>
            </a:p>
          </p:txBody>
        </p:sp>
        <p:cxnSp>
          <p:nvCxnSpPr>
            <p:cNvPr id="58" name="Straight Connector 57"/>
            <p:cNvCxnSpPr>
              <a:stCxn id="9" idx="4"/>
            </p:cNvCxnSpPr>
            <p:nvPr/>
          </p:nvCxnSpPr>
          <p:spPr>
            <a:xfrm>
              <a:off x="5002156" y="1190783"/>
              <a:ext cx="15821" cy="207796"/>
            </a:xfrm>
            <a:prstGeom prst="line">
              <a:avLst/>
            </a:prstGeom>
          </p:spPr>
          <p:style>
            <a:lnRef idx="1">
              <a:schemeClr val="dk1"/>
            </a:lnRef>
            <a:fillRef idx="0">
              <a:schemeClr val="dk1"/>
            </a:fillRef>
            <a:effectRef idx="0">
              <a:schemeClr val="dk1"/>
            </a:effectRef>
            <a:fontRef idx="minor">
              <a:schemeClr val="tx1"/>
            </a:fontRef>
          </p:style>
        </p:cxnSp>
        <p:sp>
          <p:nvSpPr>
            <p:cNvPr id="59" name="TextBox 58"/>
            <p:cNvSpPr txBox="1"/>
            <p:nvPr/>
          </p:nvSpPr>
          <p:spPr>
            <a:xfrm>
              <a:off x="5734107" y="1336520"/>
              <a:ext cx="401072" cy="419834"/>
            </a:xfrm>
            <a:prstGeom prst="rect">
              <a:avLst/>
            </a:prstGeom>
            <a:noFill/>
          </p:spPr>
          <p:txBody>
            <a:bodyPr wrap="none" rtlCol="0">
              <a:spAutoFit/>
            </a:bodyPr>
            <a:lstStyle/>
            <a:p>
              <a:r>
                <a:rPr lang="en-US" dirty="0"/>
                <a:t>….</a:t>
              </a:r>
            </a:p>
          </p:txBody>
        </p:sp>
        <p:cxnSp>
          <p:nvCxnSpPr>
            <p:cNvPr id="60" name="Straight Connector 59"/>
            <p:cNvCxnSpPr/>
            <p:nvPr/>
          </p:nvCxnSpPr>
          <p:spPr>
            <a:xfrm>
              <a:off x="5902432" y="1295978"/>
              <a:ext cx="15821" cy="207796"/>
            </a:xfrm>
            <a:prstGeom prst="line">
              <a:avLst/>
            </a:prstGeom>
          </p:spPr>
          <p:style>
            <a:lnRef idx="1">
              <a:schemeClr val="dk1"/>
            </a:lnRef>
            <a:fillRef idx="0">
              <a:schemeClr val="dk1"/>
            </a:fillRef>
            <a:effectRef idx="0">
              <a:schemeClr val="dk1"/>
            </a:effectRef>
            <a:fontRef idx="minor">
              <a:schemeClr val="tx1"/>
            </a:fontRef>
          </p:style>
        </p:cxnSp>
        <p:sp>
          <p:nvSpPr>
            <p:cNvPr id="61" name="TextBox 60"/>
            <p:cNvSpPr txBox="1"/>
            <p:nvPr/>
          </p:nvSpPr>
          <p:spPr>
            <a:xfrm>
              <a:off x="5643827" y="2173817"/>
              <a:ext cx="401072" cy="419834"/>
            </a:xfrm>
            <a:prstGeom prst="rect">
              <a:avLst/>
            </a:prstGeom>
            <a:noFill/>
          </p:spPr>
          <p:txBody>
            <a:bodyPr wrap="none" rtlCol="0">
              <a:spAutoFit/>
            </a:bodyPr>
            <a:lstStyle/>
            <a:p>
              <a:r>
                <a:rPr lang="en-US" dirty="0"/>
                <a:t>….</a:t>
              </a:r>
            </a:p>
          </p:txBody>
        </p:sp>
        <p:cxnSp>
          <p:nvCxnSpPr>
            <p:cNvPr id="62" name="Straight Connector 61"/>
            <p:cNvCxnSpPr>
              <a:stCxn id="45" idx="3"/>
            </p:cNvCxnSpPr>
            <p:nvPr/>
          </p:nvCxnSpPr>
          <p:spPr>
            <a:xfrm flipH="1">
              <a:off x="5881671" y="2048479"/>
              <a:ext cx="104885" cy="273894"/>
            </a:xfrm>
            <a:prstGeom prst="line">
              <a:avLst/>
            </a:prstGeom>
          </p:spPr>
          <p:style>
            <a:lnRef idx="1">
              <a:schemeClr val="dk1"/>
            </a:lnRef>
            <a:fillRef idx="0">
              <a:schemeClr val="dk1"/>
            </a:fillRef>
            <a:effectRef idx="0">
              <a:schemeClr val="dk1"/>
            </a:effectRef>
            <a:fontRef idx="minor">
              <a:schemeClr val="tx1"/>
            </a:fontRef>
          </p:style>
        </p:cxnSp>
        <p:sp>
          <p:nvSpPr>
            <p:cNvPr id="63" name="TextBox 62"/>
            <p:cNvSpPr txBox="1"/>
            <p:nvPr/>
          </p:nvSpPr>
          <p:spPr>
            <a:xfrm>
              <a:off x="4795689" y="1922487"/>
              <a:ext cx="401072" cy="419834"/>
            </a:xfrm>
            <a:prstGeom prst="rect">
              <a:avLst/>
            </a:prstGeom>
            <a:noFill/>
          </p:spPr>
          <p:txBody>
            <a:bodyPr wrap="none" rtlCol="0">
              <a:spAutoFit/>
            </a:bodyPr>
            <a:lstStyle/>
            <a:p>
              <a:r>
                <a:rPr lang="en-US" dirty="0"/>
                <a:t>….</a:t>
              </a:r>
            </a:p>
          </p:txBody>
        </p:sp>
        <p:cxnSp>
          <p:nvCxnSpPr>
            <p:cNvPr id="64" name="Straight Connector 63"/>
            <p:cNvCxnSpPr/>
            <p:nvPr/>
          </p:nvCxnSpPr>
          <p:spPr>
            <a:xfrm>
              <a:off x="4751277" y="1936457"/>
              <a:ext cx="232102" cy="180916"/>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p:cNvCxnSpPr/>
            <p:nvPr/>
          </p:nvCxnSpPr>
          <p:spPr>
            <a:xfrm>
              <a:off x="5001283" y="2229556"/>
              <a:ext cx="174034" cy="44185"/>
            </a:xfrm>
            <a:prstGeom prst="line">
              <a:avLst/>
            </a:prstGeom>
          </p:spPr>
          <p:style>
            <a:lnRef idx="1">
              <a:schemeClr val="dk1"/>
            </a:lnRef>
            <a:fillRef idx="0">
              <a:schemeClr val="dk1"/>
            </a:fillRef>
            <a:effectRef idx="0">
              <a:schemeClr val="dk1"/>
            </a:effectRef>
            <a:fontRef idx="minor">
              <a:schemeClr val="tx1"/>
            </a:fontRef>
          </p:style>
        </p:cxnSp>
        <p:sp>
          <p:nvSpPr>
            <p:cNvPr id="66" name="TextBox 65"/>
            <p:cNvSpPr txBox="1"/>
            <p:nvPr/>
          </p:nvSpPr>
          <p:spPr>
            <a:xfrm>
              <a:off x="5432106" y="1870474"/>
              <a:ext cx="401072" cy="419834"/>
            </a:xfrm>
            <a:prstGeom prst="rect">
              <a:avLst/>
            </a:prstGeom>
            <a:noFill/>
          </p:spPr>
          <p:txBody>
            <a:bodyPr wrap="none" rtlCol="0">
              <a:spAutoFit/>
            </a:bodyPr>
            <a:lstStyle/>
            <a:p>
              <a:r>
                <a:rPr lang="en-US" dirty="0"/>
                <a:t>….</a:t>
              </a:r>
            </a:p>
          </p:txBody>
        </p:sp>
        <p:cxnSp>
          <p:nvCxnSpPr>
            <p:cNvPr id="67" name="Straight Connector 66"/>
            <p:cNvCxnSpPr>
              <a:stCxn id="13" idx="4"/>
            </p:cNvCxnSpPr>
            <p:nvPr/>
          </p:nvCxnSpPr>
          <p:spPr>
            <a:xfrm>
              <a:off x="5367878" y="1743535"/>
              <a:ext cx="198816" cy="283380"/>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Connector 67"/>
            <p:cNvCxnSpPr>
              <a:stCxn id="31" idx="2"/>
              <a:endCxn id="9" idx="6"/>
            </p:cNvCxnSpPr>
            <p:nvPr/>
          </p:nvCxnSpPr>
          <p:spPr>
            <a:xfrm flipH="1">
              <a:off x="5070736" y="1081779"/>
              <a:ext cx="470341" cy="40424"/>
            </a:xfrm>
            <a:prstGeom prst="line">
              <a:avLst/>
            </a:prstGeom>
          </p:spPr>
          <p:style>
            <a:lnRef idx="1">
              <a:schemeClr val="dk1"/>
            </a:lnRef>
            <a:fillRef idx="0">
              <a:schemeClr val="dk1"/>
            </a:fillRef>
            <a:effectRef idx="0">
              <a:schemeClr val="dk1"/>
            </a:effectRef>
            <a:fontRef idx="minor">
              <a:schemeClr val="tx1"/>
            </a:fontRef>
          </p:style>
        </p:cxnSp>
        <p:cxnSp>
          <p:nvCxnSpPr>
            <p:cNvPr id="69" name="Straight Connector 68"/>
            <p:cNvCxnSpPr>
              <a:stCxn id="45" idx="3"/>
            </p:cNvCxnSpPr>
            <p:nvPr/>
          </p:nvCxnSpPr>
          <p:spPr>
            <a:xfrm flipH="1">
              <a:off x="5747474" y="2048479"/>
              <a:ext cx="239082" cy="181077"/>
            </a:xfrm>
            <a:prstGeom prst="line">
              <a:avLst/>
            </a:prstGeom>
          </p:spPr>
          <p:style>
            <a:lnRef idx="1">
              <a:schemeClr val="dk1"/>
            </a:lnRef>
            <a:fillRef idx="0">
              <a:schemeClr val="dk1"/>
            </a:fillRef>
            <a:effectRef idx="0">
              <a:schemeClr val="dk1"/>
            </a:effectRef>
            <a:fontRef idx="minor">
              <a:schemeClr val="tx1"/>
            </a:fontRef>
          </p:style>
        </p:cxnSp>
      </p:grpSp>
      <p:grpSp>
        <p:nvGrpSpPr>
          <p:cNvPr id="70" name="Group 69"/>
          <p:cNvGrpSpPr/>
          <p:nvPr/>
        </p:nvGrpSpPr>
        <p:grpSpPr>
          <a:xfrm>
            <a:off x="9696146" y="2639081"/>
            <a:ext cx="2422745" cy="2075327"/>
            <a:chOff x="7660307" y="893789"/>
            <a:chExt cx="2422745" cy="2075327"/>
          </a:xfrm>
        </p:grpSpPr>
        <p:sp>
          <p:nvSpPr>
            <p:cNvPr id="71" name="Flowchart: Connector 116"/>
            <p:cNvSpPr/>
            <p:nvPr/>
          </p:nvSpPr>
          <p:spPr>
            <a:xfrm>
              <a:off x="8403314" y="97530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lowchart: Connector 117"/>
            <p:cNvSpPr/>
            <p:nvPr/>
          </p:nvSpPr>
          <p:spPr>
            <a:xfrm>
              <a:off x="8636575" y="92958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lowchart: Connector 118"/>
            <p:cNvSpPr/>
            <p:nvPr/>
          </p:nvSpPr>
          <p:spPr>
            <a:xfrm>
              <a:off x="8545136" y="103789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lowchart: Connector 119"/>
            <p:cNvSpPr/>
            <p:nvPr/>
          </p:nvSpPr>
          <p:spPr>
            <a:xfrm>
              <a:off x="8527345" y="89378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lowchart: Connector 120"/>
            <p:cNvSpPr/>
            <p:nvPr/>
          </p:nvSpPr>
          <p:spPr>
            <a:xfrm>
              <a:off x="8679745" y="104618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lowchart: Connector 121"/>
            <p:cNvSpPr/>
            <p:nvPr/>
          </p:nvSpPr>
          <p:spPr>
            <a:xfrm>
              <a:off x="8497527" y="119036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lowchart: Connector 122"/>
            <p:cNvSpPr/>
            <p:nvPr/>
          </p:nvSpPr>
          <p:spPr>
            <a:xfrm>
              <a:off x="8832145" y="119858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lowchart: Connector 123"/>
            <p:cNvSpPr/>
            <p:nvPr/>
          </p:nvSpPr>
          <p:spPr>
            <a:xfrm>
              <a:off x="8219548" y="106075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lowchart: Connector 124"/>
            <p:cNvSpPr/>
            <p:nvPr/>
          </p:nvSpPr>
          <p:spPr>
            <a:xfrm>
              <a:off x="8371948" y="121315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lowchart: Connector 125"/>
            <p:cNvSpPr/>
            <p:nvPr/>
          </p:nvSpPr>
          <p:spPr>
            <a:xfrm>
              <a:off x="8524348" y="136555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lowchart: Connector 126"/>
            <p:cNvSpPr/>
            <p:nvPr/>
          </p:nvSpPr>
          <p:spPr>
            <a:xfrm>
              <a:off x="8645406" y="1198590"/>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lowchart: Connector 127"/>
            <p:cNvSpPr/>
            <p:nvPr/>
          </p:nvSpPr>
          <p:spPr>
            <a:xfrm>
              <a:off x="8676748" y="136688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lowchart: Connector 128"/>
            <p:cNvSpPr/>
            <p:nvPr/>
          </p:nvSpPr>
          <p:spPr>
            <a:xfrm>
              <a:off x="8845050" y="101039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lowchart: Connector 129"/>
            <p:cNvSpPr/>
            <p:nvPr/>
          </p:nvSpPr>
          <p:spPr>
            <a:xfrm>
              <a:off x="8380788" y="1111807"/>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lowchart: Connector 130"/>
            <p:cNvSpPr/>
            <p:nvPr/>
          </p:nvSpPr>
          <p:spPr>
            <a:xfrm>
              <a:off x="9398555" y="116746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lowchart: Connector 131"/>
            <p:cNvSpPr/>
            <p:nvPr/>
          </p:nvSpPr>
          <p:spPr>
            <a:xfrm>
              <a:off x="9631816" y="112174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lowchart: Connector 132"/>
            <p:cNvSpPr/>
            <p:nvPr/>
          </p:nvSpPr>
          <p:spPr>
            <a:xfrm>
              <a:off x="9540377" y="123005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lowchart: Connector 133"/>
            <p:cNvSpPr/>
            <p:nvPr/>
          </p:nvSpPr>
          <p:spPr>
            <a:xfrm>
              <a:off x="9522586" y="108594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lowchart: Connector 134"/>
            <p:cNvSpPr/>
            <p:nvPr/>
          </p:nvSpPr>
          <p:spPr>
            <a:xfrm>
              <a:off x="9674986" y="123834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lowchart: Connector 135"/>
            <p:cNvSpPr/>
            <p:nvPr/>
          </p:nvSpPr>
          <p:spPr>
            <a:xfrm>
              <a:off x="9492768" y="1382521"/>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lowchart: Connector 136"/>
            <p:cNvSpPr/>
            <p:nvPr/>
          </p:nvSpPr>
          <p:spPr>
            <a:xfrm>
              <a:off x="9827386" y="139074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lowchart: Connector 137"/>
            <p:cNvSpPr/>
            <p:nvPr/>
          </p:nvSpPr>
          <p:spPr>
            <a:xfrm>
              <a:off x="9532092" y="133140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Flowchart: Connector 138"/>
            <p:cNvSpPr/>
            <p:nvPr/>
          </p:nvSpPr>
          <p:spPr>
            <a:xfrm>
              <a:off x="9367189" y="140531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lowchart: Connector 139"/>
            <p:cNvSpPr/>
            <p:nvPr/>
          </p:nvSpPr>
          <p:spPr>
            <a:xfrm>
              <a:off x="9519589" y="155771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lowchart: Connector 140"/>
            <p:cNvSpPr/>
            <p:nvPr/>
          </p:nvSpPr>
          <p:spPr>
            <a:xfrm>
              <a:off x="9640647" y="1390747"/>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lowchart: Connector 141"/>
            <p:cNvSpPr/>
            <p:nvPr/>
          </p:nvSpPr>
          <p:spPr>
            <a:xfrm>
              <a:off x="9369841" y="110581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lowchart: Connector 142"/>
            <p:cNvSpPr/>
            <p:nvPr/>
          </p:nvSpPr>
          <p:spPr>
            <a:xfrm>
              <a:off x="9840291" y="120255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lowchart: Connector 143"/>
            <p:cNvSpPr/>
            <p:nvPr/>
          </p:nvSpPr>
          <p:spPr>
            <a:xfrm>
              <a:off x="9376029" y="130396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lowchart: Connector 144"/>
            <p:cNvSpPr/>
            <p:nvPr/>
          </p:nvSpPr>
          <p:spPr>
            <a:xfrm>
              <a:off x="9590710" y="209909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lowchart: Connector 145"/>
            <p:cNvSpPr/>
            <p:nvPr/>
          </p:nvSpPr>
          <p:spPr>
            <a:xfrm>
              <a:off x="9823971" y="20533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lowchart: Connector 146"/>
            <p:cNvSpPr/>
            <p:nvPr/>
          </p:nvSpPr>
          <p:spPr>
            <a:xfrm>
              <a:off x="9732532" y="216168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lowchart: Connector 147"/>
            <p:cNvSpPr/>
            <p:nvPr/>
          </p:nvSpPr>
          <p:spPr>
            <a:xfrm>
              <a:off x="9714741" y="20175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lowchart: Connector 148"/>
            <p:cNvSpPr/>
            <p:nvPr/>
          </p:nvSpPr>
          <p:spPr>
            <a:xfrm>
              <a:off x="9867141" y="21699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lowchart: Connector 149"/>
            <p:cNvSpPr/>
            <p:nvPr/>
          </p:nvSpPr>
          <p:spPr>
            <a:xfrm>
              <a:off x="9684923" y="231414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lowchart: Connector 150"/>
            <p:cNvSpPr/>
            <p:nvPr/>
          </p:nvSpPr>
          <p:spPr>
            <a:xfrm>
              <a:off x="10019541" y="23223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lowchart: Connector 151"/>
            <p:cNvSpPr/>
            <p:nvPr/>
          </p:nvSpPr>
          <p:spPr>
            <a:xfrm>
              <a:off x="9406944" y="218454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lowchart: Connector 152"/>
            <p:cNvSpPr/>
            <p:nvPr/>
          </p:nvSpPr>
          <p:spPr>
            <a:xfrm>
              <a:off x="9559344" y="233694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lowchart: Connector 153"/>
            <p:cNvSpPr/>
            <p:nvPr/>
          </p:nvSpPr>
          <p:spPr>
            <a:xfrm>
              <a:off x="9711744" y="248934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lowchart: Connector 154"/>
            <p:cNvSpPr/>
            <p:nvPr/>
          </p:nvSpPr>
          <p:spPr>
            <a:xfrm>
              <a:off x="9832802" y="2322374"/>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lowchart: Connector 155"/>
            <p:cNvSpPr/>
            <p:nvPr/>
          </p:nvSpPr>
          <p:spPr>
            <a:xfrm>
              <a:off x="9864144" y="2490667"/>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lowchart: Connector 156"/>
            <p:cNvSpPr/>
            <p:nvPr/>
          </p:nvSpPr>
          <p:spPr>
            <a:xfrm>
              <a:off x="10032446" y="213418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lowchart: Connector 157"/>
            <p:cNvSpPr/>
            <p:nvPr/>
          </p:nvSpPr>
          <p:spPr>
            <a:xfrm>
              <a:off x="9568184" y="2235591"/>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Flowchart: Connector 158"/>
            <p:cNvSpPr/>
            <p:nvPr/>
          </p:nvSpPr>
          <p:spPr>
            <a:xfrm>
              <a:off x="8502706" y="241051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lowchart: Connector 159"/>
            <p:cNvSpPr/>
            <p:nvPr/>
          </p:nvSpPr>
          <p:spPr>
            <a:xfrm>
              <a:off x="8735967" y="236479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Flowchart: Connector 160"/>
            <p:cNvSpPr/>
            <p:nvPr/>
          </p:nvSpPr>
          <p:spPr>
            <a:xfrm>
              <a:off x="8644528" y="247310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lowchart: Connector 161"/>
            <p:cNvSpPr/>
            <p:nvPr/>
          </p:nvSpPr>
          <p:spPr>
            <a:xfrm>
              <a:off x="8626737" y="232899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lowchart: Connector 162"/>
            <p:cNvSpPr/>
            <p:nvPr/>
          </p:nvSpPr>
          <p:spPr>
            <a:xfrm>
              <a:off x="8779137" y="248139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lowchart: Connector 163"/>
            <p:cNvSpPr/>
            <p:nvPr/>
          </p:nvSpPr>
          <p:spPr>
            <a:xfrm>
              <a:off x="8596919" y="26255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Flowchart: Connector 164"/>
            <p:cNvSpPr/>
            <p:nvPr/>
          </p:nvSpPr>
          <p:spPr>
            <a:xfrm>
              <a:off x="8931537" y="263379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lowchart: Connector 165"/>
            <p:cNvSpPr/>
            <p:nvPr/>
          </p:nvSpPr>
          <p:spPr>
            <a:xfrm>
              <a:off x="8318940" y="25039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Flowchart: Connector 166"/>
            <p:cNvSpPr/>
            <p:nvPr/>
          </p:nvSpPr>
          <p:spPr>
            <a:xfrm>
              <a:off x="8471340" y="264836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Flowchart: Connector 167"/>
            <p:cNvSpPr/>
            <p:nvPr/>
          </p:nvSpPr>
          <p:spPr>
            <a:xfrm>
              <a:off x="8623740" y="280076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Flowchart: Connector 168"/>
            <p:cNvSpPr/>
            <p:nvPr/>
          </p:nvSpPr>
          <p:spPr>
            <a:xfrm>
              <a:off x="8744798" y="2633799"/>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Flowchart: Connector 169"/>
            <p:cNvSpPr/>
            <p:nvPr/>
          </p:nvSpPr>
          <p:spPr>
            <a:xfrm>
              <a:off x="8776140" y="280209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Flowchart: Connector 170"/>
            <p:cNvSpPr/>
            <p:nvPr/>
          </p:nvSpPr>
          <p:spPr>
            <a:xfrm>
              <a:off x="8944442" y="2445607"/>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Flowchart: Connector 171"/>
            <p:cNvSpPr/>
            <p:nvPr/>
          </p:nvSpPr>
          <p:spPr>
            <a:xfrm>
              <a:off x="8480180" y="25470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Flowchart: Connector 172"/>
            <p:cNvSpPr/>
            <p:nvPr/>
          </p:nvSpPr>
          <p:spPr>
            <a:xfrm>
              <a:off x="7844073" y="164056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Flowchart: Connector 173"/>
            <p:cNvSpPr/>
            <p:nvPr/>
          </p:nvSpPr>
          <p:spPr>
            <a:xfrm>
              <a:off x="8077334" y="159484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Flowchart: Connector 174"/>
            <p:cNvSpPr/>
            <p:nvPr/>
          </p:nvSpPr>
          <p:spPr>
            <a:xfrm>
              <a:off x="7985895" y="170315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Flowchart: Connector 175"/>
            <p:cNvSpPr/>
            <p:nvPr/>
          </p:nvSpPr>
          <p:spPr>
            <a:xfrm>
              <a:off x="7968104" y="155904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Flowchart: Connector 176"/>
            <p:cNvSpPr/>
            <p:nvPr/>
          </p:nvSpPr>
          <p:spPr>
            <a:xfrm>
              <a:off x="8120504" y="171144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Flowchart: Connector 177"/>
            <p:cNvSpPr/>
            <p:nvPr/>
          </p:nvSpPr>
          <p:spPr>
            <a:xfrm>
              <a:off x="7938286" y="185562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Flowchart: Connector 178"/>
            <p:cNvSpPr/>
            <p:nvPr/>
          </p:nvSpPr>
          <p:spPr>
            <a:xfrm>
              <a:off x="8272904" y="186384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Flowchart: Connector 179"/>
            <p:cNvSpPr/>
            <p:nvPr/>
          </p:nvSpPr>
          <p:spPr>
            <a:xfrm>
              <a:off x="7660307" y="17260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Flowchart: Connector 180"/>
            <p:cNvSpPr/>
            <p:nvPr/>
          </p:nvSpPr>
          <p:spPr>
            <a:xfrm>
              <a:off x="7812707" y="18784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Flowchart: Connector 181"/>
            <p:cNvSpPr/>
            <p:nvPr/>
          </p:nvSpPr>
          <p:spPr>
            <a:xfrm>
              <a:off x="7965107" y="20308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Flowchart: Connector 182"/>
            <p:cNvSpPr/>
            <p:nvPr/>
          </p:nvSpPr>
          <p:spPr>
            <a:xfrm>
              <a:off x="8086165" y="1863850"/>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Flowchart: Connector 183"/>
            <p:cNvSpPr/>
            <p:nvPr/>
          </p:nvSpPr>
          <p:spPr>
            <a:xfrm>
              <a:off x="8117507" y="203214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Flowchart: Connector 184"/>
            <p:cNvSpPr/>
            <p:nvPr/>
          </p:nvSpPr>
          <p:spPr>
            <a:xfrm>
              <a:off x="8285809" y="167565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lowchart: Connector 185"/>
            <p:cNvSpPr/>
            <p:nvPr/>
          </p:nvSpPr>
          <p:spPr>
            <a:xfrm>
              <a:off x="7821547" y="1777067"/>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Flowchart: Connector 186"/>
            <p:cNvSpPr/>
            <p:nvPr/>
          </p:nvSpPr>
          <p:spPr>
            <a:xfrm>
              <a:off x="8758472" y="170417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Flowchart: Connector 187"/>
            <p:cNvSpPr/>
            <p:nvPr/>
          </p:nvSpPr>
          <p:spPr>
            <a:xfrm>
              <a:off x="8991733" y="165845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Flowchart: Connector 188"/>
            <p:cNvSpPr/>
            <p:nvPr/>
          </p:nvSpPr>
          <p:spPr>
            <a:xfrm>
              <a:off x="8900294" y="176676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Flowchart: Connector 189"/>
            <p:cNvSpPr/>
            <p:nvPr/>
          </p:nvSpPr>
          <p:spPr>
            <a:xfrm>
              <a:off x="8882503" y="162265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Flowchart: Connector 190"/>
            <p:cNvSpPr/>
            <p:nvPr/>
          </p:nvSpPr>
          <p:spPr>
            <a:xfrm>
              <a:off x="9034903" y="177505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Flowchart: Connector 191"/>
            <p:cNvSpPr/>
            <p:nvPr/>
          </p:nvSpPr>
          <p:spPr>
            <a:xfrm>
              <a:off x="8852685" y="191923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Flowchart: Connector 192"/>
            <p:cNvSpPr/>
            <p:nvPr/>
          </p:nvSpPr>
          <p:spPr>
            <a:xfrm>
              <a:off x="9187303" y="192745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lowchart: Connector 193"/>
            <p:cNvSpPr/>
            <p:nvPr/>
          </p:nvSpPr>
          <p:spPr>
            <a:xfrm>
              <a:off x="8574706" y="178962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Flowchart: Connector 194"/>
            <p:cNvSpPr/>
            <p:nvPr/>
          </p:nvSpPr>
          <p:spPr>
            <a:xfrm>
              <a:off x="8727106" y="194202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Flowchart: Connector 195"/>
            <p:cNvSpPr/>
            <p:nvPr/>
          </p:nvSpPr>
          <p:spPr>
            <a:xfrm>
              <a:off x="8879506" y="209442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Flowchart: Connector 196"/>
            <p:cNvSpPr/>
            <p:nvPr/>
          </p:nvSpPr>
          <p:spPr>
            <a:xfrm>
              <a:off x="9000564" y="1927456"/>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Flowchart: Connector 197"/>
            <p:cNvSpPr/>
            <p:nvPr/>
          </p:nvSpPr>
          <p:spPr>
            <a:xfrm>
              <a:off x="9031906" y="209574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Flowchart: Connector 198"/>
            <p:cNvSpPr/>
            <p:nvPr/>
          </p:nvSpPr>
          <p:spPr>
            <a:xfrm>
              <a:off x="9200208" y="173926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Flowchart: Connector 199"/>
            <p:cNvSpPr/>
            <p:nvPr/>
          </p:nvSpPr>
          <p:spPr>
            <a:xfrm>
              <a:off x="8735946" y="18406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Flowchart: Connector 200"/>
            <p:cNvSpPr/>
            <p:nvPr/>
          </p:nvSpPr>
          <p:spPr>
            <a:xfrm>
              <a:off x="9522241" y="125821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Flowchart: Connector 201"/>
            <p:cNvSpPr/>
            <p:nvPr/>
          </p:nvSpPr>
          <p:spPr>
            <a:xfrm>
              <a:off x="9645168" y="1534921"/>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Flowchart: Connector 202"/>
            <p:cNvSpPr/>
            <p:nvPr/>
          </p:nvSpPr>
          <p:spPr>
            <a:xfrm>
              <a:off x="9979786" y="154314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Flowchart: Connector 203"/>
            <p:cNvSpPr/>
            <p:nvPr/>
          </p:nvSpPr>
          <p:spPr>
            <a:xfrm>
              <a:off x="9806184" y="1480861"/>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Flowchart: Connector 204"/>
            <p:cNvSpPr/>
            <p:nvPr/>
          </p:nvSpPr>
          <p:spPr>
            <a:xfrm>
              <a:off x="8705902" y="162661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Flowchart: Connector 205"/>
            <p:cNvSpPr/>
            <p:nvPr/>
          </p:nvSpPr>
          <p:spPr>
            <a:xfrm>
              <a:off x="8858302" y="177901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Flowchart: Connector 206"/>
            <p:cNvSpPr/>
            <p:nvPr/>
          </p:nvSpPr>
          <p:spPr>
            <a:xfrm>
              <a:off x="9010702" y="193141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Flowchart: Connector 207"/>
            <p:cNvSpPr/>
            <p:nvPr/>
          </p:nvSpPr>
          <p:spPr>
            <a:xfrm>
              <a:off x="9128231" y="158822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Flowchart: Connector 208"/>
            <p:cNvSpPr/>
            <p:nvPr/>
          </p:nvSpPr>
          <p:spPr>
            <a:xfrm>
              <a:off x="9140921" y="204010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Flowchart: Connector 209"/>
            <p:cNvSpPr/>
            <p:nvPr/>
          </p:nvSpPr>
          <p:spPr>
            <a:xfrm>
              <a:off x="9884932" y="231408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Flowchart: Connector 210"/>
            <p:cNvSpPr/>
            <p:nvPr/>
          </p:nvSpPr>
          <p:spPr>
            <a:xfrm>
              <a:off x="10037332" y="246648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Flowchart: Connector 211"/>
            <p:cNvSpPr/>
            <p:nvPr/>
          </p:nvSpPr>
          <p:spPr>
            <a:xfrm>
              <a:off x="9416578" y="243567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Flowchart: Connector 212"/>
            <p:cNvSpPr/>
            <p:nvPr/>
          </p:nvSpPr>
          <p:spPr>
            <a:xfrm>
              <a:off x="9482446" y="202397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Flowchart: Connector 213"/>
            <p:cNvSpPr/>
            <p:nvPr/>
          </p:nvSpPr>
          <p:spPr>
            <a:xfrm>
              <a:off x="9593363" y="252316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Flowchart: Connector 214"/>
            <p:cNvSpPr/>
            <p:nvPr/>
          </p:nvSpPr>
          <p:spPr>
            <a:xfrm>
              <a:off x="7996473" y="179296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Flowchart: Connector 215"/>
            <p:cNvSpPr/>
            <p:nvPr/>
          </p:nvSpPr>
          <p:spPr>
            <a:xfrm>
              <a:off x="8148873" y="194536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Flowchart: Connector 216"/>
            <p:cNvSpPr/>
            <p:nvPr/>
          </p:nvSpPr>
          <p:spPr>
            <a:xfrm>
              <a:off x="8301273" y="209776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Flowchart: Connector 217"/>
            <p:cNvSpPr/>
            <p:nvPr/>
          </p:nvSpPr>
          <p:spPr>
            <a:xfrm>
              <a:off x="8024302" y="1963927"/>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Flowchart: Connector 218"/>
            <p:cNvSpPr/>
            <p:nvPr/>
          </p:nvSpPr>
          <p:spPr>
            <a:xfrm>
              <a:off x="7795043" y="206067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Flowchart: Connector 219"/>
            <p:cNvSpPr/>
            <p:nvPr/>
          </p:nvSpPr>
          <p:spPr>
            <a:xfrm>
              <a:off x="7883835" y="147360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lowchart: Connector 220"/>
            <p:cNvSpPr/>
            <p:nvPr/>
          </p:nvSpPr>
          <p:spPr>
            <a:xfrm>
              <a:off x="8036235" y="162600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Flowchart: Connector 221"/>
            <p:cNvSpPr/>
            <p:nvPr/>
          </p:nvSpPr>
          <p:spPr>
            <a:xfrm>
              <a:off x="8037560" y="177840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Flowchart: Connector 222"/>
            <p:cNvSpPr/>
            <p:nvPr/>
          </p:nvSpPr>
          <p:spPr>
            <a:xfrm>
              <a:off x="8341035" y="193080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Flowchart: Connector 223"/>
            <p:cNvSpPr/>
            <p:nvPr/>
          </p:nvSpPr>
          <p:spPr>
            <a:xfrm>
              <a:off x="8655106" y="256291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Flowchart: Connector 224"/>
            <p:cNvSpPr/>
            <p:nvPr/>
          </p:nvSpPr>
          <p:spPr>
            <a:xfrm>
              <a:off x="8807506" y="271531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lowchart: Connector 225"/>
            <p:cNvSpPr/>
            <p:nvPr/>
          </p:nvSpPr>
          <p:spPr>
            <a:xfrm>
              <a:off x="8959906" y="277230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Flowchart: Connector 226"/>
            <p:cNvSpPr/>
            <p:nvPr/>
          </p:nvSpPr>
          <p:spPr>
            <a:xfrm>
              <a:off x="8352069" y="26563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Flowchart: Connector 227"/>
            <p:cNvSpPr/>
            <p:nvPr/>
          </p:nvSpPr>
          <p:spPr>
            <a:xfrm>
              <a:off x="8472665" y="278486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Flowchart: Connector 228"/>
            <p:cNvSpPr/>
            <p:nvPr/>
          </p:nvSpPr>
          <p:spPr>
            <a:xfrm>
              <a:off x="8609163" y="269872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TextBox 183"/>
            <p:cNvSpPr txBox="1"/>
            <p:nvPr/>
          </p:nvSpPr>
          <p:spPr>
            <a:xfrm>
              <a:off x="9183243" y="2549282"/>
              <a:ext cx="401072" cy="419834"/>
            </a:xfrm>
            <a:prstGeom prst="rect">
              <a:avLst/>
            </a:prstGeom>
            <a:noFill/>
          </p:spPr>
          <p:txBody>
            <a:bodyPr wrap="none" rtlCol="0">
              <a:spAutoFit/>
            </a:bodyPr>
            <a:lstStyle/>
            <a:p>
              <a:r>
                <a:rPr lang="en-US" dirty="0"/>
                <a:t>….</a:t>
              </a:r>
            </a:p>
          </p:txBody>
        </p:sp>
        <p:sp>
          <p:nvSpPr>
            <p:cNvPr id="185" name="Flowchart: Connector 230"/>
            <p:cNvSpPr/>
            <p:nvPr/>
          </p:nvSpPr>
          <p:spPr>
            <a:xfrm>
              <a:off x="9864144" y="264174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Flowchart: Connector 231"/>
            <p:cNvSpPr/>
            <p:nvPr/>
          </p:nvSpPr>
          <p:spPr>
            <a:xfrm>
              <a:off x="8419220" y="230316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5" name="TextBox 234"/>
          <p:cNvSpPr txBox="1"/>
          <p:nvPr/>
        </p:nvSpPr>
        <p:spPr>
          <a:xfrm>
            <a:off x="6320906" y="4986629"/>
            <a:ext cx="1163395" cy="369332"/>
          </a:xfrm>
          <a:prstGeom prst="rect">
            <a:avLst/>
          </a:prstGeom>
          <a:noFill/>
        </p:spPr>
        <p:txBody>
          <a:bodyPr wrap="none" rtlCol="0">
            <a:spAutoFit/>
          </a:bodyPr>
          <a:lstStyle/>
          <a:p>
            <a:r>
              <a:rPr lang="en-US" sz="1800" b="1" dirty="0" smtClean="0">
                <a:latin typeface="Hannotate TC Bold"/>
                <a:cs typeface="Hannotate TC Bold"/>
              </a:rPr>
              <a:t>Networks</a:t>
            </a:r>
            <a:endParaRPr lang="en-US" sz="1800" b="1" dirty="0">
              <a:latin typeface="Hannotate TC Bold"/>
              <a:cs typeface="Hannotate TC Bold"/>
            </a:endParaRPr>
          </a:p>
        </p:txBody>
      </p:sp>
      <p:sp>
        <p:nvSpPr>
          <p:cNvPr id="236" name="TextBox 235"/>
          <p:cNvSpPr txBox="1"/>
          <p:nvPr/>
        </p:nvSpPr>
        <p:spPr>
          <a:xfrm>
            <a:off x="10144239" y="4986629"/>
            <a:ext cx="1699156" cy="369332"/>
          </a:xfrm>
          <a:prstGeom prst="rect">
            <a:avLst/>
          </a:prstGeom>
          <a:noFill/>
        </p:spPr>
        <p:txBody>
          <a:bodyPr wrap="none" rtlCol="0">
            <a:spAutoFit/>
          </a:bodyPr>
          <a:lstStyle/>
          <a:p>
            <a:r>
              <a:rPr lang="en-US" sz="1800" b="1" dirty="0">
                <a:latin typeface="Hannotate TC Bold"/>
                <a:cs typeface="Hannotate TC Bold"/>
              </a:rPr>
              <a:t>2D/3D Layout</a:t>
            </a:r>
          </a:p>
        </p:txBody>
      </p:sp>
      <p:sp>
        <p:nvSpPr>
          <p:cNvPr id="239" name="Right Arrow 238"/>
          <p:cNvSpPr/>
          <p:nvPr/>
        </p:nvSpPr>
        <p:spPr>
          <a:xfrm>
            <a:off x="8601090" y="3503704"/>
            <a:ext cx="671092" cy="883371"/>
          </a:xfrm>
          <a:prstGeom prst="rightArrow">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                  </a:t>
            </a:r>
            <a:endParaRPr lang="en-US" dirty="0"/>
          </a:p>
        </p:txBody>
      </p:sp>
      <p:grpSp>
        <p:nvGrpSpPr>
          <p:cNvPr id="3" name="Group 2"/>
          <p:cNvGrpSpPr/>
          <p:nvPr/>
        </p:nvGrpSpPr>
        <p:grpSpPr>
          <a:xfrm>
            <a:off x="8825226" y="5493779"/>
            <a:ext cx="4041541" cy="4176368"/>
            <a:chOff x="8593066" y="2020549"/>
            <a:chExt cx="4041541" cy="4176368"/>
          </a:xfrm>
        </p:grpSpPr>
        <p:sp>
          <p:nvSpPr>
            <p:cNvPr id="190" name="Right Arrow 189"/>
            <p:cNvSpPr/>
            <p:nvPr/>
          </p:nvSpPr>
          <p:spPr>
            <a:xfrm rot="5400000">
              <a:off x="10362613" y="1963893"/>
              <a:ext cx="569628" cy="682939"/>
            </a:xfrm>
            <a:prstGeom prst="rightArrow">
              <a:avLst>
                <a:gd name="adj1" fmla="val 50000"/>
                <a:gd name="adj2" fmla="val 41604"/>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2" name="Group 191"/>
            <p:cNvGrpSpPr/>
            <p:nvPr/>
          </p:nvGrpSpPr>
          <p:grpSpPr>
            <a:xfrm>
              <a:off x="8593066" y="2620061"/>
              <a:ext cx="4041541" cy="3576856"/>
              <a:chOff x="7205419" y="1628714"/>
              <a:chExt cx="4352312" cy="3844538"/>
            </a:xfrm>
          </p:grpSpPr>
          <p:pic>
            <p:nvPicPr>
              <p:cNvPr id="193" name="Picture 192"/>
              <p:cNvPicPr>
                <a:picLocks noChangeAspect="1"/>
              </p:cNvPicPr>
              <p:nvPr/>
            </p:nvPicPr>
            <p:blipFill rotWithShape="1">
              <a:blip r:embed="rId3" cstate="print">
                <a:extLst>
                  <a:ext uri="{28A0092B-C50C-407E-A947-70E740481C1C}">
                    <a14:useLocalDpi xmlns:a14="http://schemas.microsoft.com/office/drawing/2010/main" val="0"/>
                  </a:ext>
                </a:extLst>
              </a:blip>
              <a:srcRect l="45663"/>
              <a:stretch/>
            </p:blipFill>
            <p:spPr>
              <a:xfrm>
                <a:off x="9584899" y="1676445"/>
                <a:ext cx="1607799" cy="1602340"/>
              </a:xfrm>
              <a:prstGeom prst="rect">
                <a:avLst/>
              </a:prstGeom>
            </p:spPr>
          </p:pic>
          <p:sp>
            <p:nvSpPr>
              <p:cNvPr id="194" name="TextBox 193"/>
              <p:cNvSpPr txBox="1"/>
              <p:nvPr/>
            </p:nvSpPr>
            <p:spPr>
              <a:xfrm>
                <a:off x="8570282" y="5109362"/>
                <a:ext cx="1205278" cy="363890"/>
              </a:xfrm>
              <a:prstGeom prst="rect">
                <a:avLst/>
              </a:prstGeom>
              <a:noFill/>
            </p:spPr>
            <p:txBody>
              <a:bodyPr wrap="none" rtlCol="0">
                <a:spAutoFit/>
              </a:bodyPr>
              <a:lstStyle/>
              <a:p>
                <a:r>
                  <a:rPr lang="en-US" sz="1600" dirty="0" err="1" smtClean="0">
                    <a:latin typeface="Yan"/>
                  </a:rPr>
                  <a:t>Heatmaps</a:t>
                </a:r>
                <a:endParaRPr lang="en-US" sz="1600" dirty="0">
                  <a:latin typeface="Yan"/>
                </a:endParaRPr>
              </a:p>
            </p:txBody>
          </p:sp>
          <p:sp>
            <p:nvSpPr>
              <p:cNvPr id="195" name="TextBox 194"/>
              <p:cNvSpPr txBox="1"/>
              <p:nvPr/>
            </p:nvSpPr>
            <p:spPr>
              <a:xfrm>
                <a:off x="9542835" y="3199895"/>
                <a:ext cx="2014896" cy="363890"/>
              </a:xfrm>
              <a:prstGeom prst="rect">
                <a:avLst/>
              </a:prstGeom>
              <a:noFill/>
            </p:spPr>
            <p:txBody>
              <a:bodyPr wrap="none" rtlCol="0">
                <a:spAutoFit/>
              </a:bodyPr>
              <a:lstStyle/>
              <a:p>
                <a:r>
                  <a:rPr lang="en-US" sz="1600" dirty="0" smtClean="0">
                    <a:latin typeface="Yan"/>
                  </a:rPr>
                  <a:t>Network Diagrams</a:t>
                </a:r>
                <a:endParaRPr lang="en-US" sz="1600" dirty="0">
                  <a:latin typeface="Yan"/>
                </a:endParaRPr>
              </a:p>
            </p:txBody>
          </p:sp>
          <p:pic>
            <p:nvPicPr>
              <p:cNvPr id="196" name="Picture 19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5419" y="1628714"/>
                <a:ext cx="2051443" cy="1701620"/>
              </a:xfrm>
              <a:prstGeom prst="rect">
                <a:avLst/>
              </a:prstGeom>
            </p:spPr>
          </p:pic>
          <p:sp>
            <p:nvSpPr>
              <p:cNvPr id="197" name="TextBox 196"/>
              <p:cNvSpPr txBox="1"/>
              <p:nvPr/>
            </p:nvSpPr>
            <p:spPr>
              <a:xfrm>
                <a:off x="7561841" y="3206286"/>
                <a:ext cx="1452134" cy="363890"/>
              </a:xfrm>
              <a:prstGeom prst="rect">
                <a:avLst/>
              </a:prstGeom>
              <a:noFill/>
            </p:spPr>
            <p:txBody>
              <a:bodyPr wrap="none" rtlCol="0">
                <a:spAutoFit/>
              </a:bodyPr>
              <a:lstStyle/>
              <a:p>
                <a:r>
                  <a:rPr lang="en-US" sz="1600" dirty="0" smtClean="0">
                    <a:latin typeface="Yan"/>
                  </a:rPr>
                  <a:t>Scatter Plots</a:t>
                </a:r>
                <a:endParaRPr lang="en-US" sz="1600" dirty="0">
                  <a:latin typeface="Yan"/>
                </a:endParaRPr>
              </a:p>
            </p:txBody>
          </p:sp>
          <p:pic>
            <p:nvPicPr>
              <p:cNvPr id="198" name="Picture 19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1140" y="3697577"/>
                <a:ext cx="1937732" cy="1364395"/>
              </a:xfrm>
              <a:prstGeom prst="rect">
                <a:avLst/>
              </a:prstGeom>
            </p:spPr>
          </p:pic>
        </p:grpSp>
      </p:grpSp>
      <p:grpSp>
        <p:nvGrpSpPr>
          <p:cNvPr id="199" name="Group 198"/>
          <p:cNvGrpSpPr/>
          <p:nvPr/>
        </p:nvGrpSpPr>
        <p:grpSpPr>
          <a:xfrm>
            <a:off x="1038828" y="3013094"/>
            <a:ext cx="3622985" cy="2434720"/>
            <a:chOff x="336695" y="3305319"/>
            <a:chExt cx="3622985" cy="2434720"/>
          </a:xfrm>
        </p:grpSpPr>
        <p:grpSp>
          <p:nvGrpSpPr>
            <p:cNvPr id="200" name="Group 199"/>
            <p:cNvGrpSpPr/>
            <p:nvPr/>
          </p:nvGrpSpPr>
          <p:grpSpPr>
            <a:xfrm>
              <a:off x="336695" y="3305319"/>
              <a:ext cx="2519764" cy="2434720"/>
              <a:chOff x="837154" y="1779685"/>
              <a:chExt cx="2519764" cy="2434720"/>
            </a:xfrm>
          </p:grpSpPr>
          <p:grpSp>
            <p:nvGrpSpPr>
              <p:cNvPr id="203" name="Group 202"/>
              <p:cNvGrpSpPr/>
              <p:nvPr/>
            </p:nvGrpSpPr>
            <p:grpSpPr>
              <a:xfrm>
                <a:off x="1306323" y="1779685"/>
                <a:ext cx="1530627" cy="1828800"/>
                <a:chOff x="1977225" y="1948070"/>
                <a:chExt cx="1530627" cy="1608814"/>
              </a:xfrm>
            </p:grpSpPr>
            <p:grpSp>
              <p:nvGrpSpPr>
                <p:cNvPr id="205" name="Group 204"/>
                <p:cNvGrpSpPr/>
                <p:nvPr/>
              </p:nvGrpSpPr>
              <p:grpSpPr>
                <a:xfrm>
                  <a:off x="1977225" y="1948070"/>
                  <a:ext cx="1530627" cy="182880"/>
                  <a:chOff x="1932166" y="1948070"/>
                  <a:chExt cx="1530627" cy="182880"/>
                </a:xfrm>
              </p:grpSpPr>
              <p:sp>
                <p:nvSpPr>
                  <p:cNvPr id="243" name="Rectangle 242"/>
                  <p:cNvSpPr/>
                  <p:nvPr/>
                </p:nvSpPr>
                <p:spPr>
                  <a:xfrm>
                    <a:off x="1932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p:cNvSpPr/>
                  <p:nvPr/>
                </p:nvSpPr>
                <p:spPr>
                  <a:xfrm>
                    <a:off x="2084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Rectangle 244"/>
                  <p:cNvSpPr/>
                  <p:nvPr/>
                </p:nvSpPr>
                <p:spPr>
                  <a:xfrm>
                    <a:off x="2236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p:cNvSpPr/>
                  <p:nvPr/>
                </p:nvSpPr>
                <p:spPr>
                  <a:xfrm>
                    <a:off x="2389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p:cNvSpPr/>
                  <p:nvPr/>
                </p:nvSpPr>
                <p:spPr>
                  <a:xfrm>
                    <a:off x="2541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Rectangle 247"/>
                  <p:cNvSpPr/>
                  <p:nvPr/>
                </p:nvSpPr>
                <p:spPr>
                  <a:xfrm>
                    <a:off x="2694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Rectangle 248"/>
                  <p:cNvSpPr/>
                  <p:nvPr/>
                </p:nvSpPr>
                <p:spPr>
                  <a:xfrm>
                    <a:off x="2846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Rectangle 249"/>
                  <p:cNvSpPr/>
                  <p:nvPr/>
                </p:nvSpPr>
                <p:spPr>
                  <a:xfrm>
                    <a:off x="2998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250"/>
                  <p:cNvSpPr/>
                  <p:nvPr/>
                </p:nvSpPr>
                <p:spPr>
                  <a:xfrm>
                    <a:off x="3151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ectangle 251"/>
                  <p:cNvSpPr/>
                  <p:nvPr/>
                </p:nvSpPr>
                <p:spPr>
                  <a:xfrm>
                    <a:off x="3303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6" name="Group 205"/>
                <p:cNvGrpSpPr/>
                <p:nvPr/>
              </p:nvGrpSpPr>
              <p:grpSpPr>
                <a:xfrm>
                  <a:off x="1977225" y="2283350"/>
                  <a:ext cx="1530627" cy="182880"/>
                  <a:chOff x="1932166" y="1948070"/>
                  <a:chExt cx="1530627" cy="182880"/>
                </a:xfrm>
              </p:grpSpPr>
              <p:sp>
                <p:nvSpPr>
                  <p:cNvPr id="230" name="Rectangle 229"/>
                  <p:cNvSpPr/>
                  <p:nvPr/>
                </p:nvSpPr>
                <p:spPr>
                  <a:xfrm>
                    <a:off x="1932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p:cNvSpPr/>
                  <p:nvPr/>
                </p:nvSpPr>
                <p:spPr>
                  <a:xfrm>
                    <a:off x="2084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p:cNvSpPr/>
                  <p:nvPr/>
                </p:nvSpPr>
                <p:spPr>
                  <a:xfrm>
                    <a:off x="2236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p:cNvSpPr/>
                  <p:nvPr/>
                </p:nvSpPr>
                <p:spPr>
                  <a:xfrm>
                    <a:off x="2389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p:cNvSpPr/>
                  <p:nvPr/>
                </p:nvSpPr>
                <p:spPr>
                  <a:xfrm>
                    <a:off x="2541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ectangle 236"/>
                  <p:cNvSpPr/>
                  <p:nvPr/>
                </p:nvSpPr>
                <p:spPr>
                  <a:xfrm>
                    <a:off x="2694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p:cNvSpPr/>
                  <p:nvPr/>
                </p:nvSpPr>
                <p:spPr>
                  <a:xfrm>
                    <a:off x="2846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p:cNvSpPr/>
                  <p:nvPr/>
                </p:nvSpPr>
                <p:spPr>
                  <a:xfrm>
                    <a:off x="2998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240"/>
                  <p:cNvSpPr/>
                  <p:nvPr/>
                </p:nvSpPr>
                <p:spPr>
                  <a:xfrm>
                    <a:off x="3151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p:cNvSpPr/>
                  <p:nvPr/>
                </p:nvSpPr>
                <p:spPr>
                  <a:xfrm>
                    <a:off x="3303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Group 206"/>
                <p:cNvGrpSpPr/>
                <p:nvPr/>
              </p:nvGrpSpPr>
              <p:grpSpPr>
                <a:xfrm>
                  <a:off x="1977225" y="2920780"/>
                  <a:ext cx="1530627" cy="182880"/>
                  <a:chOff x="1932166" y="1948070"/>
                  <a:chExt cx="1530627" cy="182880"/>
                </a:xfrm>
              </p:grpSpPr>
              <p:sp>
                <p:nvSpPr>
                  <p:cNvPr id="220" name="Rectangle 219"/>
                  <p:cNvSpPr/>
                  <p:nvPr/>
                </p:nvSpPr>
                <p:spPr>
                  <a:xfrm>
                    <a:off x="1932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20"/>
                  <p:cNvSpPr/>
                  <p:nvPr/>
                </p:nvSpPr>
                <p:spPr>
                  <a:xfrm>
                    <a:off x="2084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p:cNvSpPr/>
                  <p:nvPr/>
                </p:nvSpPr>
                <p:spPr>
                  <a:xfrm>
                    <a:off x="2236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p:cNvSpPr/>
                  <p:nvPr/>
                </p:nvSpPr>
                <p:spPr>
                  <a:xfrm>
                    <a:off x="2389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23"/>
                  <p:cNvSpPr/>
                  <p:nvPr/>
                </p:nvSpPr>
                <p:spPr>
                  <a:xfrm>
                    <a:off x="2541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p:cNvSpPr/>
                  <p:nvPr/>
                </p:nvSpPr>
                <p:spPr>
                  <a:xfrm>
                    <a:off x="2694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Rectangle 225"/>
                  <p:cNvSpPr/>
                  <p:nvPr/>
                </p:nvSpPr>
                <p:spPr>
                  <a:xfrm>
                    <a:off x="2846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226"/>
                  <p:cNvSpPr/>
                  <p:nvPr/>
                </p:nvSpPr>
                <p:spPr>
                  <a:xfrm>
                    <a:off x="2998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p:cNvSpPr/>
                  <p:nvPr/>
                </p:nvSpPr>
                <p:spPr>
                  <a:xfrm>
                    <a:off x="3151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p:cNvSpPr/>
                  <p:nvPr/>
                </p:nvSpPr>
                <p:spPr>
                  <a:xfrm>
                    <a:off x="3303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8" name="Group 207"/>
                <p:cNvGrpSpPr/>
                <p:nvPr/>
              </p:nvGrpSpPr>
              <p:grpSpPr>
                <a:xfrm>
                  <a:off x="1977225" y="3374004"/>
                  <a:ext cx="1530627" cy="182880"/>
                  <a:chOff x="1932166" y="1948070"/>
                  <a:chExt cx="1530627" cy="182880"/>
                </a:xfrm>
              </p:grpSpPr>
              <p:sp>
                <p:nvSpPr>
                  <p:cNvPr id="210" name="Rectangle 209"/>
                  <p:cNvSpPr/>
                  <p:nvPr/>
                </p:nvSpPr>
                <p:spPr>
                  <a:xfrm>
                    <a:off x="1932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Rectangle 210"/>
                  <p:cNvSpPr/>
                  <p:nvPr/>
                </p:nvSpPr>
                <p:spPr>
                  <a:xfrm>
                    <a:off x="2084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p:cNvSpPr/>
                  <p:nvPr/>
                </p:nvSpPr>
                <p:spPr>
                  <a:xfrm>
                    <a:off x="2236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p:cNvSpPr/>
                  <p:nvPr/>
                </p:nvSpPr>
                <p:spPr>
                  <a:xfrm>
                    <a:off x="2389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p:cNvSpPr/>
                  <p:nvPr/>
                </p:nvSpPr>
                <p:spPr>
                  <a:xfrm>
                    <a:off x="2541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p:cNvSpPr/>
                  <p:nvPr/>
                </p:nvSpPr>
                <p:spPr>
                  <a:xfrm>
                    <a:off x="2694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215"/>
                  <p:cNvSpPr/>
                  <p:nvPr/>
                </p:nvSpPr>
                <p:spPr>
                  <a:xfrm>
                    <a:off x="2846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p:cNvSpPr/>
                  <p:nvPr/>
                </p:nvSpPr>
                <p:spPr>
                  <a:xfrm>
                    <a:off x="2998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p:cNvSpPr/>
                  <p:nvPr/>
                </p:nvSpPr>
                <p:spPr>
                  <a:xfrm>
                    <a:off x="3151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p:cNvSpPr/>
                  <p:nvPr/>
                </p:nvSpPr>
                <p:spPr>
                  <a:xfrm>
                    <a:off x="3303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9" name="TextBox 208"/>
                <p:cNvSpPr txBox="1"/>
                <p:nvPr/>
              </p:nvSpPr>
              <p:spPr>
                <a:xfrm>
                  <a:off x="2494296" y="2433965"/>
                  <a:ext cx="401072" cy="369332"/>
                </a:xfrm>
                <a:prstGeom prst="rect">
                  <a:avLst/>
                </a:prstGeom>
                <a:noFill/>
              </p:spPr>
              <p:txBody>
                <a:bodyPr wrap="none" rtlCol="0">
                  <a:spAutoFit/>
                </a:bodyPr>
                <a:lstStyle/>
                <a:p>
                  <a:r>
                    <a:rPr lang="en-US" dirty="0"/>
                    <a:t>….</a:t>
                  </a:r>
                </a:p>
              </p:txBody>
            </p:sp>
          </p:grpSp>
          <p:sp>
            <p:nvSpPr>
              <p:cNvPr id="204" name="TextBox 203"/>
              <p:cNvSpPr txBox="1"/>
              <p:nvPr/>
            </p:nvSpPr>
            <p:spPr>
              <a:xfrm>
                <a:off x="837154" y="3845073"/>
                <a:ext cx="2519764" cy="369332"/>
              </a:xfrm>
              <a:prstGeom prst="rect">
                <a:avLst/>
              </a:prstGeom>
              <a:noFill/>
            </p:spPr>
            <p:txBody>
              <a:bodyPr wrap="none" rtlCol="0">
                <a:spAutoFit/>
              </a:bodyPr>
              <a:lstStyle/>
              <a:p>
                <a:r>
                  <a:rPr lang="en-US" sz="1800" b="1" dirty="0" smtClean="0">
                    <a:latin typeface="Hannotate TC Bold"/>
                    <a:cs typeface="Hannotate TC Bold"/>
                  </a:rPr>
                  <a:t>High-dimensional </a:t>
                </a:r>
                <a:r>
                  <a:rPr lang="en-US" altLang="zh-CN" sz="1800" b="1" dirty="0" smtClean="0">
                    <a:latin typeface="Hannotate TC Bold"/>
                    <a:cs typeface="Hannotate TC Bold"/>
                  </a:rPr>
                  <a:t>Data</a:t>
                </a:r>
                <a:endParaRPr lang="en-US" sz="1800" b="1" dirty="0">
                  <a:latin typeface="Hannotate TC Bold"/>
                  <a:cs typeface="Hannotate TC Bold"/>
                </a:endParaRPr>
              </a:p>
            </p:txBody>
          </p:sp>
        </p:grpSp>
        <p:sp>
          <p:nvSpPr>
            <p:cNvPr id="201" name="Right Arrow 200"/>
            <p:cNvSpPr/>
            <p:nvPr/>
          </p:nvSpPr>
          <p:spPr>
            <a:xfrm>
              <a:off x="3375143" y="3794173"/>
              <a:ext cx="584537" cy="883371"/>
            </a:xfrm>
            <a:prstGeom prst="rightArrow">
              <a:avLst/>
            </a:prstGeom>
            <a:solidFill>
              <a:srgbClr val="FFFFFF"/>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                         </a:t>
              </a:r>
              <a:endParaRPr lang="en-US" dirty="0"/>
            </a:p>
          </p:txBody>
        </p:sp>
      </p:grpSp>
      <p:sp>
        <p:nvSpPr>
          <p:cNvPr id="4" name="TextBox 3"/>
          <p:cNvSpPr txBox="1"/>
          <p:nvPr/>
        </p:nvSpPr>
        <p:spPr>
          <a:xfrm>
            <a:off x="16286350" y="2450541"/>
            <a:ext cx="102592"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270437185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hape 319"/>
          <p:cNvSpPr>
            <a:spLocks noGrp="1"/>
          </p:cNvSpPr>
          <p:nvPr>
            <p:ph type="title"/>
          </p:nvPr>
        </p:nvSpPr>
        <p:spPr>
          <a:xfrm>
            <a:off x="952500" y="444500"/>
            <a:ext cx="11099800" cy="1573693"/>
          </a:xfrm>
          <a:prstGeom prst="rect">
            <a:avLst/>
          </a:prstGeom>
        </p:spPr>
        <p:txBody>
          <a:bodyPr/>
          <a:lstStyle>
            <a:lvl1pPr algn="l" defTabSz="457200">
              <a:defRPr sz="4000">
                <a:solidFill>
                  <a:schemeClr val="accent5"/>
                </a:solidFill>
                <a:latin typeface="Hannotate SC Regular"/>
                <a:ea typeface="Hannotate SC Regular"/>
                <a:cs typeface="Hannotate SC Regular"/>
                <a:sym typeface="Hannotate SC Regular"/>
              </a:defRPr>
            </a:lvl1pPr>
          </a:lstStyle>
          <a:p>
            <a:r>
              <a:rPr lang="en-US" dirty="0" smtClean="0"/>
              <a:t>Visualizing Scientific Papers (Tang et al. 2016)</a:t>
            </a:r>
            <a:endParaRPr dirty="0"/>
          </a:p>
        </p:txBody>
      </p:sp>
      <p:sp>
        <p:nvSpPr>
          <p:cNvPr id="320" name="Shape 32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14</a:t>
            </a:fld>
            <a:endParaRPr/>
          </a:p>
        </p:txBody>
      </p:sp>
      <p:pic>
        <p:nvPicPr>
          <p:cNvPr id="243" name="pasted-image.pdf"/>
          <p:cNvPicPr>
            <a:picLocks noChangeAspect="1"/>
          </p:cNvPicPr>
          <p:nvPr/>
        </p:nvPicPr>
        <p:blipFill>
          <a:blip r:embed="rId3">
            <a:extLst/>
          </a:blip>
          <a:stretch>
            <a:fillRect/>
          </a:stretch>
        </p:blipFill>
        <p:spPr>
          <a:xfrm>
            <a:off x="644965" y="1980093"/>
            <a:ext cx="11590783" cy="7493177"/>
          </a:xfrm>
          <a:prstGeom prst="rect">
            <a:avLst/>
          </a:prstGeom>
          <a:ln w="12700">
            <a:miter lim="400000"/>
          </a:ln>
        </p:spPr>
      </p:pic>
      <p:sp>
        <p:nvSpPr>
          <p:cNvPr id="5" name="Shape 287"/>
          <p:cNvSpPr txBox="1">
            <a:spLocks/>
          </p:cNvSpPr>
          <p:nvPr/>
        </p:nvSpPr>
        <p:spPr>
          <a:xfrm>
            <a:off x="7355085" y="2018193"/>
            <a:ext cx="3592315"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lvl1pPr marL="0" marR="0" indent="0" algn="l" defTabSz="438911" rtl="0" latinLnBrk="0">
              <a:lnSpc>
                <a:spcPct val="100000"/>
              </a:lnSpc>
              <a:spcBef>
                <a:spcPts val="0"/>
              </a:spcBef>
              <a:spcAft>
                <a:spcPts val="0"/>
              </a:spcAft>
              <a:buClrTx/>
              <a:buSzTx/>
              <a:buFontTx/>
              <a:buNone/>
              <a:tabLst/>
              <a:defRPr sz="3455" b="0" i="0" u="none" strike="noStrike" cap="none" spc="0" baseline="0">
                <a:ln>
                  <a:noFill/>
                </a:ln>
                <a:solidFill>
                  <a:schemeClr val="accent5"/>
                </a:solidFill>
                <a:uFillTx/>
                <a:latin typeface="HanziPen SC Regular"/>
                <a:ea typeface="HanziPen SC Regular"/>
                <a:cs typeface="HanziPen SC Regular"/>
                <a:sym typeface="HanziPen SC Regular"/>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r>
              <a:rPr lang="en-US" dirty="0" smtClean="0"/>
              <a:t>10M Scientific Papers on One Slide</a:t>
            </a:r>
            <a:endParaRPr lang="en-US" dirty="0"/>
          </a:p>
        </p:txBody>
      </p:sp>
    </p:spTree>
    <p:extLst>
      <p:ext uri="{BB962C8B-B14F-4D97-AF65-F5344CB8AC3E}">
        <p14:creationId xmlns:p14="http://schemas.microsoft.com/office/powerpoint/2010/main" val="383118974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Shape 328"/>
          <p:cNvSpPr>
            <a:spLocks noGrp="1"/>
          </p:cNvSpPr>
          <p:nvPr>
            <p:ph type="title"/>
          </p:nvPr>
        </p:nvSpPr>
        <p:spPr>
          <a:prstGeom prst="rect">
            <a:avLst/>
          </a:prstGeom>
        </p:spPr>
        <p:txBody>
          <a:bodyPr/>
          <a:lstStyle>
            <a:lvl1pPr algn="l">
              <a:defRPr sz="4000">
                <a:solidFill>
                  <a:schemeClr val="accent5"/>
                </a:solidFill>
                <a:latin typeface="Hannotate SC Regular"/>
                <a:ea typeface="Hannotate SC Regular"/>
                <a:cs typeface="Hannotate SC Regular"/>
                <a:sym typeface="Hannotate SC Regular"/>
              </a:defRPr>
            </a:lvl1pPr>
          </a:lstStyle>
          <a:p>
            <a:r>
              <a:rPr lang="en-US" dirty="0" smtClean="0"/>
              <a:t>Roadmap</a:t>
            </a:r>
            <a:endParaRPr dirty="0"/>
          </a:p>
        </p:txBody>
      </p:sp>
      <p:sp>
        <p:nvSpPr>
          <p:cNvPr id="330" name="Shape 33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15</a:t>
            </a:fld>
            <a:endParaRPr/>
          </a:p>
        </p:txBody>
      </p:sp>
      <p:sp>
        <p:nvSpPr>
          <p:cNvPr id="4" name="TextBox 3"/>
          <p:cNvSpPr txBox="1"/>
          <p:nvPr/>
        </p:nvSpPr>
        <p:spPr>
          <a:xfrm>
            <a:off x="-642727" y="5317627"/>
            <a:ext cx="6648111"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000000"/>
                </a:solidFill>
                <a:effectLst/>
                <a:uFillTx/>
                <a:latin typeface="Hannotate TC Bold"/>
                <a:cs typeface="Hannotate TC Bold"/>
                <a:sym typeface="Helvetica Light"/>
              </a:rPr>
              <a:t>Learning</a:t>
            </a:r>
            <a:r>
              <a:rPr kumimoji="0" lang="zh-CN" altLang="en-US" sz="24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cs typeface="Hannotate TC Bold"/>
                <a:sym typeface="Helvetica Light"/>
              </a:rPr>
              <a:t>Node</a:t>
            </a:r>
            <a:r>
              <a:rPr kumimoji="0" lang="zh-CN" altLang="en-US" sz="24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cs typeface="Hannotate TC Bold"/>
                <a:sym typeface="Helvetica Light"/>
              </a:rPr>
              <a:t>Representations</a:t>
            </a:r>
            <a:endParaRPr kumimoji="0" lang="en-US" sz="2400" b="0" i="0" u="none" strike="noStrike" cap="none" spc="0" normalizeH="0" baseline="0" dirty="0" smtClean="0">
              <a:ln>
                <a:noFill/>
              </a:ln>
              <a:solidFill>
                <a:srgbClr val="000000"/>
              </a:solidFill>
              <a:effectLst/>
              <a:uFillTx/>
              <a:latin typeface="Hannotate TC Bold"/>
              <a:cs typeface="Hannotate TC Bold"/>
              <a:sym typeface="Helvetica Light"/>
            </a:endParaRPr>
          </a:p>
          <a:p>
            <a:pPr marL="0" marR="0" indent="0" algn="ctr" defTabSz="584200" rtl="0" fontAlgn="auto" latinLnBrk="0" hangingPunct="0">
              <a:lnSpc>
                <a:spcPct val="100000"/>
              </a:lnSpc>
              <a:spcBef>
                <a:spcPts val="0"/>
              </a:spcBef>
              <a:spcAft>
                <a:spcPts val="0"/>
              </a:spcAft>
              <a:buClrTx/>
              <a:buSzTx/>
              <a:buFontTx/>
              <a:buNone/>
              <a:tabLst/>
            </a:pPr>
            <a:r>
              <a:rPr lang="en-US" sz="2400" dirty="0">
                <a:latin typeface="Hannotate TC Bold"/>
                <a:cs typeface="Hannotate TC Bold"/>
              </a:rPr>
              <a:t>f</a:t>
            </a:r>
            <a:r>
              <a:rPr lang="en-US" sz="2400" dirty="0" smtClean="0">
                <a:latin typeface="Hannotate TC Bold"/>
                <a:cs typeface="Hannotate TC Bold"/>
              </a:rPr>
              <a:t>or</a:t>
            </a:r>
            <a:r>
              <a:rPr lang="zh-CN" altLang="en-US" sz="2400" dirty="0" smtClean="0">
                <a:latin typeface="Hannotate TC Bold"/>
                <a:cs typeface="Hannotate TC Bold"/>
              </a:rPr>
              <a:t> </a:t>
            </a:r>
            <a:r>
              <a:rPr lang="en-US" sz="2400" dirty="0" smtClean="0">
                <a:latin typeface="Hannotate TC Bold"/>
                <a:cs typeface="Hannotate TC Bold"/>
              </a:rPr>
              <a:t>Networks</a:t>
            </a:r>
            <a:endParaRPr kumimoji="0" lang="en-US" sz="2400" b="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9" name="TextBox 8"/>
          <p:cNvSpPr txBox="1"/>
          <p:nvPr/>
        </p:nvSpPr>
        <p:spPr>
          <a:xfrm>
            <a:off x="5563341" y="5520856"/>
            <a:ext cx="3573206"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Visualizing Networks</a:t>
            </a:r>
            <a:endParaRPr kumimoji="0" lang="en-US" sz="2400" b="0" i="0" u="none" strike="noStrike" cap="none" spc="0" normalizeH="0" baseline="0" dirty="0">
              <a:ln>
                <a:noFill/>
              </a:ln>
              <a:solidFill>
                <a:srgbClr val="000000"/>
              </a:solidFill>
              <a:effectLst/>
              <a:uFillTx/>
              <a:latin typeface="Hannotate TC Bold"/>
              <a:ea typeface="+mn-ea"/>
              <a:cs typeface="Hannotate TC Bold"/>
              <a:sym typeface="Helvetica Light"/>
            </a:endParaRPr>
          </a:p>
        </p:txBody>
      </p:sp>
      <p:sp>
        <p:nvSpPr>
          <p:cNvPr id="10" name="TextBox 9"/>
          <p:cNvSpPr txBox="1"/>
          <p:nvPr/>
        </p:nvSpPr>
        <p:spPr>
          <a:xfrm>
            <a:off x="9146157" y="5520856"/>
            <a:ext cx="247000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400" dirty="0" smtClean="0">
                <a:latin typeface="Hannotate TC Bold"/>
                <a:cs typeface="Hannotate TC Bold"/>
              </a:rPr>
              <a:t>Future</a:t>
            </a:r>
            <a:r>
              <a:rPr lang="zh-CN" altLang="en-US" sz="2400" dirty="0" smtClean="0">
                <a:latin typeface="Hannotate TC Bold"/>
                <a:cs typeface="Hannotate TC Bold"/>
              </a:rPr>
              <a:t> </a:t>
            </a:r>
            <a:r>
              <a:rPr lang="en-US" altLang="zh-CN" sz="2400" dirty="0" smtClean="0">
                <a:latin typeface="Hannotate TC Bold"/>
                <a:cs typeface="Hannotate TC Bold"/>
              </a:rPr>
              <a:t>Directions</a:t>
            </a:r>
            <a:endParaRPr kumimoji="0" lang="en-US" sz="2400" b="0" i="0" u="none" strike="noStrike" cap="none" spc="0" normalizeH="0" baseline="0" dirty="0">
              <a:ln>
                <a:noFill/>
              </a:ln>
              <a:solidFill>
                <a:srgbClr val="000000"/>
              </a:solidFill>
              <a:effectLst/>
              <a:uFillTx/>
              <a:latin typeface="Hannotate TC Bold"/>
              <a:cs typeface="Hannotate TC Bold"/>
              <a:sym typeface="Helvetica Light"/>
            </a:endParaRPr>
          </a:p>
        </p:txBody>
      </p:sp>
      <p:pic>
        <p:nvPicPr>
          <p:cNvPr id="8" name="pasted-image.pdf"/>
          <p:cNvPicPr>
            <a:picLocks noChangeAspect="1"/>
          </p:cNvPicPr>
          <p:nvPr/>
        </p:nvPicPr>
        <p:blipFill>
          <a:blip r:embed="rId3">
            <a:extLst/>
          </a:blip>
          <a:stretch>
            <a:fillRect/>
          </a:stretch>
        </p:blipFill>
        <p:spPr>
          <a:xfrm>
            <a:off x="5197235" y="2881671"/>
            <a:ext cx="2920651" cy="2624571"/>
          </a:xfrm>
          <a:prstGeom prst="rect">
            <a:avLst/>
          </a:prstGeom>
          <a:ln w="12700">
            <a:miter lim="400000"/>
          </a:ln>
        </p:spPr>
      </p:pic>
      <p:grpSp>
        <p:nvGrpSpPr>
          <p:cNvPr id="3" name="Group 2"/>
          <p:cNvGrpSpPr/>
          <p:nvPr/>
        </p:nvGrpSpPr>
        <p:grpSpPr>
          <a:xfrm>
            <a:off x="673276" y="3541067"/>
            <a:ext cx="3909787" cy="1099516"/>
            <a:chOff x="386906" y="3541067"/>
            <a:chExt cx="3909787" cy="1099516"/>
          </a:xfrm>
        </p:grpSpPr>
        <p:pic>
          <p:nvPicPr>
            <p:cNvPr id="11" name="pasted-image.pdf"/>
            <p:cNvPicPr>
              <a:picLocks noChangeAspect="1"/>
            </p:cNvPicPr>
            <p:nvPr/>
          </p:nvPicPr>
          <p:blipFill>
            <a:blip r:embed="rId4">
              <a:extLst/>
            </a:blip>
            <a:stretch>
              <a:fillRect/>
            </a:stretch>
          </p:blipFill>
          <p:spPr>
            <a:xfrm>
              <a:off x="2129078" y="3541067"/>
              <a:ext cx="2167615" cy="1099516"/>
            </a:xfrm>
            <a:prstGeom prst="rect">
              <a:avLst/>
            </a:prstGeom>
            <a:ln w="12700">
              <a:miter lim="400000"/>
            </a:ln>
          </p:spPr>
        </p:pic>
        <p:sp>
          <p:nvSpPr>
            <p:cNvPr id="12" name="Shape 323"/>
            <p:cNvSpPr/>
            <p:nvPr/>
          </p:nvSpPr>
          <p:spPr>
            <a:xfrm>
              <a:off x="1931602" y="3680496"/>
              <a:ext cx="209927" cy="776818"/>
            </a:xfrm>
            <a:prstGeom prst="rightArrow">
              <a:avLst>
                <a:gd name="adj1" fmla="val 32000"/>
                <a:gd name="adj2" fmla="val 75112"/>
              </a:avLst>
            </a:prstGeom>
            <a:blipFill>
              <a:blip r:embed="rId5"/>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pic>
          <p:nvPicPr>
            <p:cNvPr id="13" name="pasted-image.pdf"/>
            <p:cNvPicPr>
              <a:picLocks noChangeAspect="1"/>
            </p:cNvPicPr>
            <p:nvPr/>
          </p:nvPicPr>
          <p:blipFill>
            <a:blip r:embed="rId6">
              <a:extLst/>
            </a:blip>
            <a:stretch>
              <a:fillRect/>
            </a:stretch>
          </p:blipFill>
          <p:spPr>
            <a:xfrm>
              <a:off x="386906" y="3541067"/>
              <a:ext cx="1420185" cy="1099516"/>
            </a:xfrm>
            <a:prstGeom prst="rect">
              <a:avLst/>
            </a:prstGeom>
            <a:ln w="12700">
              <a:miter lim="400000"/>
            </a:ln>
          </p:spPr>
        </p:pic>
      </p:grpSp>
      <p:pic>
        <p:nvPicPr>
          <p:cNvPr id="5" name="Picture 4"/>
          <p:cNvPicPr>
            <a:picLocks noChangeAspect="1"/>
          </p:cNvPicPr>
          <p:nvPr/>
        </p:nvPicPr>
        <p:blipFill>
          <a:blip r:embed="rId7"/>
          <a:stretch>
            <a:fillRect/>
          </a:stretch>
        </p:blipFill>
        <p:spPr>
          <a:xfrm>
            <a:off x="9495527" y="3262093"/>
            <a:ext cx="2145034" cy="1606705"/>
          </a:xfrm>
          <a:prstGeom prst="rect">
            <a:avLst/>
          </a:prstGeom>
        </p:spPr>
      </p:pic>
    </p:spTree>
    <p:extLst>
      <p:ext uri="{BB962C8B-B14F-4D97-AF65-F5344CB8AC3E}">
        <p14:creationId xmlns:p14="http://schemas.microsoft.com/office/powerpoint/2010/main" val="347527944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Shape 328"/>
          <p:cNvSpPr>
            <a:spLocks noGrp="1"/>
          </p:cNvSpPr>
          <p:nvPr>
            <p:ph type="title"/>
          </p:nvPr>
        </p:nvSpPr>
        <p:spPr>
          <a:prstGeom prst="rect">
            <a:avLst/>
          </a:prstGeom>
        </p:spPr>
        <p:txBody>
          <a:bodyPr/>
          <a:lstStyle>
            <a:lvl1pPr algn="l">
              <a:defRPr sz="4000">
                <a:solidFill>
                  <a:schemeClr val="accent5"/>
                </a:solidFill>
                <a:latin typeface="Hannotate SC Regular"/>
                <a:ea typeface="Hannotate SC Regular"/>
                <a:cs typeface="Hannotate SC Regular"/>
                <a:sym typeface="Hannotate SC Regular"/>
              </a:defRPr>
            </a:lvl1pPr>
          </a:lstStyle>
          <a:p>
            <a:r>
              <a:rPr lang="en-US" dirty="0" smtClean="0"/>
              <a:t>Roadmap</a:t>
            </a:r>
            <a:endParaRPr dirty="0"/>
          </a:p>
        </p:txBody>
      </p:sp>
      <p:sp>
        <p:nvSpPr>
          <p:cNvPr id="330" name="Shape 33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16</a:t>
            </a:fld>
            <a:endParaRPr/>
          </a:p>
        </p:txBody>
      </p:sp>
      <p:sp>
        <p:nvSpPr>
          <p:cNvPr id="4" name="TextBox 3"/>
          <p:cNvSpPr txBox="1"/>
          <p:nvPr/>
        </p:nvSpPr>
        <p:spPr>
          <a:xfrm>
            <a:off x="-642727" y="5317627"/>
            <a:ext cx="6648111"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000000"/>
                </a:solidFill>
                <a:effectLst/>
                <a:uFillTx/>
                <a:latin typeface="Hannotate TC Bold"/>
                <a:cs typeface="Hannotate TC Bold"/>
                <a:sym typeface="Helvetica Light"/>
              </a:rPr>
              <a:t>Learning</a:t>
            </a:r>
            <a:r>
              <a:rPr kumimoji="0" lang="zh-CN" altLang="en-US" sz="24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cs typeface="Hannotate TC Bold"/>
                <a:sym typeface="Helvetica Light"/>
              </a:rPr>
              <a:t>Node</a:t>
            </a:r>
            <a:r>
              <a:rPr kumimoji="0" lang="zh-CN" altLang="en-US" sz="24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cs typeface="Hannotate TC Bold"/>
                <a:sym typeface="Helvetica Light"/>
              </a:rPr>
              <a:t>Representations</a:t>
            </a:r>
            <a:endParaRPr kumimoji="0" lang="en-US" sz="2400" b="0" i="0" u="none" strike="noStrike" cap="none" spc="0" normalizeH="0" baseline="0" dirty="0" smtClean="0">
              <a:ln>
                <a:noFill/>
              </a:ln>
              <a:solidFill>
                <a:srgbClr val="000000"/>
              </a:solidFill>
              <a:effectLst/>
              <a:uFillTx/>
              <a:latin typeface="Hannotate TC Bold"/>
              <a:cs typeface="Hannotate TC Bold"/>
              <a:sym typeface="Helvetica Light"/>
            </a:endParaRPr>
          </a:p>
          <a:p>
            <a:pPr marL="0" marR="0" indent="0" algn="ctr" defTabSz="584200" rtl="0" fontAlgn="auto" latinLnBrk="0" hangingPunct="0">
              <a:lnSpc>
                <a:spcPct val="100000"/>
              </a:lnSpc>
              <a:spcBef>
                <a:spcPts val="0"/>
              </a:spcBef>
              <a:spcAft>
                <a:spcPts val="0"/>
              </a:spcAft>
              <a:buClrTx/>
              <a:buSzTx/>
              <a:buFontTx/>
              <a:buNone/>
              <a:tabLst/>
            </a:pPr>
            <a:r>
              <a:rPr lang="en-US" sz="2400" dirty="0">
                <a:latin typeface="Hannotate TC Bold"/>
                <a:cs typeface="Hannotate TC Bold"/>
              </a:rPr>
              <a:t>f</a:t>
            </a:r>
            <a:r>
              <a:rPr lang="en-US" sz="2400" dirty="0" smtClean="0">
                <a:latin typeface="Hannotate TC Bold"/>
                <a:cs typeface="Hannotate TC Bold"/>
              </a:rPr>
              <a:t>or</a:t>
            </a:r>
            <a:r>
              <a:rPr lang="zh-CN" altLang="en-US" sz="2400" dirty="0" smtClean="0">
                <a:latin typeface="Hannotate TC Bold"/>
                <a:cs typeface="Hannotate TC Bold"/>
              </a:rPr>
              <a:t> </a:t>
            </a:r>
            <a:r>
              <a:rPr lang="en-US" sz="2400" dirty="0" smtClean="0">
                <a:latin typeface="Hannotate TC Bold"/>
                <a:cs typeface="Hannotate TC Bold"/>
              </a:rPr>
              <a:t>Networks</a:t>
            </a:r>
            <a:endParaRPr kumimoji="0" lang="en-US" sz="2400" b="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9" name="TextBox 8"/>
          <p:cNvSpPr txBox="1"/>
          <p:nvPr/>
        </p:nvSpPr>
        <p:spPr>
          <a:xfrm>
            <a:off x="5563341" y="5520856"/>
            <a:ext cx="3573206"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Visualizing Networks</a:t>
            </a:r>
            <a:endParaRPr kumimoji="0" lang="en-US" sz="2400" b="0" i="0" u="none" strike="noStrike" cap="none" spc="0" normalizeH="0" baseline="0" dirty="0">
              <a:ln>
                <a:noFill/>
              </a:ln>
              <a:solidFill>
                <a:srgbClr val="000000"/>
              </a:solidFill>
              <a:effectLst/>
              <a:uFillTx/>
              <a:latin typeface="Hannotate TC Bold"/>
              <a:ea typeface="+mn-ea"/>
              <a:cs typeface="Hannotate TC Bold"/>
              <a:sym typeface="Helvetica Light"/>
            </a:endParaRPr>
          </a:p>
        </p:txBody>
      </p:sp>
      <p:sp>
        <p:nvSpPr>
          <p:cNvPr id="10" name="TextBox 9"/>
          <p:cNvSpPr txBox="1"/>
          <p:nvPr/>
        </p:nvSpPr>
        <p:spPr>
          <a:xfrm>
            <a:off x="9146157" y="5520856"/>
            <a:ext cx="247000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400" dirty="0" smtClean="0">
                <a:latin typeface="Hannotate TC Bold"/>
                <a:cs typeface="Hannotate TC Bold"/>
              </a:rPr>
              <a:t>Future</a:t>
            </a:r>
            <a:r>
              <a:rPr lang="zh-CN" altLang="en-US" sz="2400" dirty="0" smtClean="0">
                <a:latin typeface="Hannotate TC Bold"/>
                <a:cs typeface="Hannotate TC Bold"/>
              </a:rPr>
              <a:t> </a:t>
            </a:r>
            <a:r>
              <a:rPr lang="en-US" altLang="zh-CN" sz="2400" dirty="0" smtClean="0">
                <a:latin typeface="Hannotate TC Bold"/>
                <a:cs typeface="Hannotate TC Bold"/>
              </a:rPr>
              <a:t>Directions</a:t>
            </a:r>
            <a:endParaRPr kumimoji="0" lang="en-US" sz="2400" b="0" i="0" u="none" strike="noStrike" cap="none" spc="0" normalizeH="0" baseline="0" dirty="0">
              <a:ln>
                <a:noFill/>
              </a:ln>
              <a:solidFill>
                <a:srgbClr val="000000"/>
              </a:solidFill>
              <a:effectLst/>
              <a:uFillTx/>
              <a:latin typeface="Hannotate TC Bold"/>
              <a:cs typeface="Hannotate TC Bold"/>
              <a:sym typeface="Helvetica Light"/>
            </a:endParaRPr>
          </a:p>
        </p:txBody>
      </p:sp>
      <p:pic>
        <p:nvPicPr>
          <p:cNvPr id="8" name="pasted-image.pdf"/>
          <p:cNvPicPr>
            <a:picLocks noChangeAspect="1"/>
          </p:cNvPicPr>
          <p:nvPr/>
        </p:nvPicPr>
        <p:blipFill>
          <a:blip r:embed="rId3">
            <a:extLst/>
          </a:blip>
          <a:stretch>
            <a:fillRect/>
          </a:stretch>
        </p:blipFill>
        <p:spPr>
          <a:xfrm>
            <a:off x="5197235" y="2881671"/>
            <a:ext cx="2920651" cy="2624571"/>
          </a:xfrm>
          <a:prstGeom prst="rect">
            <a:avLst/>
          </a:prstGeom>
          <a:ln w="12700">
            <a:miter lim="400000"/>
          </a:ln>
        </p:spPr>
      </p:pic>
      <p:grpSp>
        <p:nvGrpSpPr>
          <p:cNvPr id="3" name="Group 2"/>
          <p:cNvGrpSpPr/>
          <p:nvPr/>
        </p:nvGrpSpPr>
        <p:grpSpPr>
          <a:xfrm>
            <a:off x="673276" y="3541067"/>
            <a:ext cx="3909787" cy="1099516"/>
            <a:chOff x="386906" y="3541067"/>
            <a:chExt cx="3909787" cy="1099516"/>
          </a:xfrm>
        </p:grpSpPr>
        <p:pic>
          <p:nvPicPr>
            <p:cNvPr id="11" name="pasted-image.pdf"/>
            <p:cNvPicPr>
              <a:picLocks noChangeAspect="1"/>
            </p:cNvPicPr>
            <p:nvPr/>
          </p:nvPicPr>
          <p:blipFill>
            <a:blip r:embed="rId4">
              <a:extLst/>
            </a:blip>
            <a:stretch>
              <a:fillRect/>
            </a:stretch>
          </p:blipFill>
          <p:spPr>
            <a:xfrm>
              <a:off x="2129078" y="3541067"/>
              <a:ext cx="2167615" cy="1099516"/>
            </a:xfrm>
            <a:prstGeom prst="rect">
              <a:avLst/>
            </a:prstGeom>
            <a:ln w="12700">
              <a:miter lim="400000"/>
            </a:ln>
          </p:spPr>
        </p:pic>
        <p:sp>
          <p:nvSpPr>
            <p:cNvPr id="12" name="Shape 323"/>
            <p:cNvSpPr/>
            <p:nvPr/>
          </p:nvSpPr>
          <p:spPr>
            <a:xfrm>
              <a:off x="1931602" y="3680496"/>
              <a:ext cx="209927" cy="776818"/>
            </a:xfrm>
            <a:prstGeom prst="rightArrow">
              <a:avLst>
                <a:gd name="adj1" fmla="val 32000"/>
                <a:gd name="adj2" fmla="val 75112"/>
              </a:avLst>
            </a:prstGeom>
            <a:blipFill>
              <a:blip r:embed="rId5"/>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pic>
          <p:nvPicPr>
            <p:cNvPr id="13" name="pasted-image.pdf"/>
            <p:cNvPicPr>
              <a:picLocks noChangeAspect="1"/>
            </p:cNvPicPr>
            <p:nvPr/>
          </p:nvPicPr>
          <p:blipFill>
            <a:blip r:embed="rId6">
              <a:extLst/>
            </a:blip>
            <a:stretch>
              <a:fillRect/>
            </a:stretch>
          </p:blipFill>
          <p:spPr>
            <a:xfrm>
              <a:off x="386906" y="3541067"/>
              <a:ext cx="1420185" cy="1099516"/>
            </a:xfrm>
            <a:prstGeom prst="rect">
              <a:avLst/>
            </a:prstGeom>
            <a:ln w="12700">
              <a:miter lim="400000"/>
            </a:ln>
          </p:spPr>
        </p:pic>
      </p:grpSp>
      <p:pic>
        <p:nvPicPr>
          <p:cNvPr id="5" name="Picture 4"/>
          <p:cNvPicPr>
            <a:picLocks noChangeAspect="1"/>
          </p:cNvPicPr>
          <p:nvPr/>
        </p:nvPicPr>
        <p:blipFill>
          <a:blip r:embed="rId7"/>
          <a:stretch>
            <a:fillRect/>
          </a:stretch>
        </p:blipFill>
        <p:spPr>
          <a:xfrm>
            <a:off x="9495527" y="3262093"/>
            <a:ext cx="2145034" cy="1606705"/>
          </a:xfrm>
          <a:prstGeom prst="rect">
            <a:avLst/>
          </a:prstGeom>
        </p:spPr>
      </p:pic>
      <p:sp>
        <p:nvSpPr>
          <p:cNvPr id="14" name="Rectangle 13"/>
          <p:cNvSpPr/>
          <p:nvPr/>
        </p:nvSpPr>
        <p:spPr>
          <a:xfrm>
            <a:off x="373540" y="3106678"/>
            <a:ext cx="4512365" cy="3095999"/>
          </a:xfrm>
          <a:prstGeom prst="rect">
            <a:avLst/>
          </a:prstGeom>
          <a:noFill/>
          <a:ln w="12700" cap="flat" cmpd="sng">
            <a:solidFill>
              <a:srgbClr val="D50202"/>
            </a:solidFill>
            <a:prstDash val="solid"/>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377440118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Shape 328"/>
          <p:cNvSpPr>
            <a:spLocks noGrp="1"/>
          </p:cNvSpPr>
          <p:nvPr>
            <p:ph type="title"/>
          </p:nvPr>
        </p:nvSpPr>
        <p:spPr>
          <a:prstGeom prst="rect">
            <a:avLst/>
          </a:prstGeom>
        </p:spPr>
        <p:txBody>
          <a:bodyPr/>
          <a:lstStyle>
            <a:lvl1pPr algn="l">
              <a:defRPr sz="4000">
                <a:solidFill>
                  <a:schemeClr val="accent5"/>
                </a:solidFill>
                <a:latin typeface="Hannotate SC Regular"/>
                <a:ea typeface="Hannotate SC Regular"/>
                <a:cs typeface="Hannotate SC Regular"/>
                <a:sym typeface="Hannotate SC Regular"/>
              </a:defRPr>
            </a:lvl1pPr>
          </a:lstStyle>
          <a:p>
            <a:r>
              <a:rPr lang="en-US" altLang="zh-CN" dirty="0" smtClean="0"/>
              <a:t>Node</a:t>
            </a:r>
            <a:r>
              <a:rPr lang="zh-CN" altLang="en-US" dirty="0" smtClean="0"/>
              <a:t> </a:t>
            </a:r>
            <a:r>
              <a:rPr lang="en-US" altLang="zh-CN" dirty="0" smtClean="0"/>
              <a:t>Embedding</a:t>
            </a:r>
            <a:endParaRPr dirty="0"/>
          </a:p>
        </p:txBody>
      </p:sp>
      <p:sp>
        <p:nvSpPr>
          <p:cNvPr id="330" name="Shape 33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17</a:t>
            </a:fld>
            <a:endParaRPr/>
          </a:p>
        </p:txBody>
      </p:sp>
      <p:grpSp>
        <p:nvGrpSpPr>
          <p:cNvPr id="4" name="Group 3"/>
          <p:cNvGrpSpPr/>
          <p:nvPr/>
        </p:nvGrpSpPr>
        <p:grpSpPr>
          <a:xfrm>
            <a:off x="2661241" y="4630863"/>
            <a:ext cx="7699381" cy="2791803"/>
            <a:chOff x="2722118" y="2079000"/>
            <a:chExt cx="7699381" cy="2791803"/>
          </a:xfrm>
        </p:grpSpPr>
        <p:pic>
          <p:nvPicPr>
            <p:cNvPr id="10" name="pasted-image.pdf"/>
            <p:cNvPicPr>
              <a:picLocks noChangeAspect="1"/>
            </p:cNvPicPr>
            <p:nvPr/>
          </p:nvPicPr>
          <p:blipFill>
            <a:blip r:embed="rId3">
              <a:extLst/>
            </a:blip>
            <a:stretch>
              <a:fillRect/>
            </a:stretch>
          </p:blipFill>
          <p:spPr>
            <a:xfrm>
              <a:off x="2722118" y="2079000"/>
              <a:ext cx="2978875" cy="2159001"/>
            </a:xfrm>
            <a:prstGeom prst="rect">
              <a:avLst/>
            </a:prstGeom>
            <a:ln w="12700">
              <a:miter lim="400000"/>
            </a:ln>
          </p:spPr>
        </p:pic>
        <p:pic>
          <p:nvPicPr>
            <p:cNvPr id="11" name="pasted-image.pdf"/>
            <p:cNvPicPr>
              <a:picLocks noChangeAspect="1"/>
            </p:cNvPicPr>
            <p:nvPr/>
          </p:nvPicPr>
          <p:blipFill>
            <a:blip r:embed="rId4">
              <a:extLst/>
            </a:blip>
            <a:stretch>
              <a:fillRect/>
            </a:stretch>
          </p:blipFill>
          <p:spPr>
            <a:xfrm>
              <a:off x="6647295" y="2333121"/>
              <a:ext cx="3774204" cy="1914453"/>
            </a:xfrm>
            <a:prstGeom prst="rect">
              <a:avLst/>
            </a:prstGeom>
            <a:ln w="12700">
              <a:miter lim="400000"/>
            </a:ln>
          </p:spPr>
        </p:pic>
        <p:sp>
          <p:nvSpPr>
            <p:cNvPr id="12" name="Shape 323"/>
            <p:cNvSpPr/>
            <p:nvPr/>
          </p:nvSpPr>
          <p:spPr>
            <a:xfrm>
              <a:off x="5995842" y="2838318"/>
              <a:ext cx="715228" cy="776818"/>
            </a:xfrm>
            <a:prstGeom prst="rightArrow">
              <a:avLst>
                <a:gd name="adj1" fmla="val 32000"/>
                <a:gd name="adj2" fmla="val 75112"/>
              </a:avLst>
            </a:prstGeom>
            <a:blipFill>
              <a:blip r:embed="rId5"/>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r>
                <a:rPr lang="zh-CN" altLang="en-US" dirty="0" smtClean="0"/>
                <a:t>      </a:t>
              </a:r>
              <a:endParaRPr dirty="0"/>
            </a:p>
          </p:txBody>
        </p:sp>
        <p:sp>
          <p:nvSpPr>
            <p:cNvPr id="3" name="TextBox 2"/>
            <p:cNvSpPr txBox="1"/>
            <p:nvPr/>
          </p:nvSpPr>
          <p:spPr>
            <a:xfrm>
              <a:off x="3402340" y="4398879"/>
              <a:ext cx="1385085"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Networks</a:t>
              </a:r>
              <a:endParaRPr kumimoji="0" lang="en-US" sz="3600" b="0" i="0" u="none" strike="noStrike" cap="none" spc="0" normalizeH="0" baseline="0" dirty="0">
                <a:ln>
                  <a:noFill/>
                </a:ln>
                <a:solidFill>
                  <a:srgbClr val="D50202"/>
                </a:solidFill>
                <a:effectLst/>
                <a:uFillTx/>
                <a:latin typeface="Hannotate TC Bold"/>
                <a:ea typeface="+mn-ea"/>
                <a:cs typeface="Hannotate TC Bold"/>
                <a:sym typeface="Helvetica Light"/>
              </a:endParaRPr>
            </a:p>
          </p:txBody>
        </p:sp>
        <p:sp>
          <p:nvSpPr>
            <p:cNvPr id="14" name="TextBox 13"/>
            <p:cNvSpPr txBox="1"/>
            <p:nvPr/>
          </p:nvSpPr>
          <p:spPr>
            <a:xfrm>
              <a:off x="6999648" y="4398879"/>
              <a:ext cx="3078772"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Node</a:t>
              </a:r>
              <a:r>
                <a:rPr kumimoji="0" lang="zh-CN" alt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r>
                <a:rPr kumimoji="0" lang="en-US" altLang="zh-CN"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representations</a:t>
              </a:r>
              <a:endParaRPr kumimoji="0" lang="en-US" sz="2400" b="0" i="0" u="none" strike="noStrike" cap="none" spc="0" normalizeH="0" baseline="0" dirty="0">
                <a:ln>
                  <a:noFill/>
                </a:ln>
                <a:solidFill>
                  <a:srgbClr val="D50202"/>
                </a:solidFill>
                <a:effectLst/>
                <a:uFillTx/>
                <a:latin typeface="Hannotate TC Bold"/>
                <a:ea typeface="+mn-ea"/>
                <a:cs typeface="Hannotate TC Bold"/>
                <a:sym typeface="Helvetica Light"/>
              </a:endParaRPr>
            </a:p>
          </p:txBody>
        </p:sp>
      </p:grpSp>
      <p:sp>
        <p:nvSpPr>
          <p:cNvPr id="16" name="Shape 329"/>
          <p:cNvSpPr>
            <a:spLocks noGrp="1"/>
          </p:cNvSpPr>
          <p:nvPr>
            <p:ph type="body" idx="1"/>
          </p:nvPr>
        </p:nvSpPr>
        <p:spPr>
          <a:xfrm>
            <a:off x="952500" y="2466946"/>
            <a:ext cx="11099800" cy="2163917"/>
          </a:xfrm>
          <a:prstGeom prst="rect">
            <a:avLst/>
          </a:prstGeom>
        </p:spPr>
        <p:txBody>
          <a:bodyPr anchor="t" anchorCtr="0">
            <a:normAutofit/>
          </a:bodyPr>
          <a:lstStyle/>
          <a:p>
            <a:pPr marL="342264" indent="-342264" defTabSz="452627">
              <a:spcBef>
                <a:spcPts val="0"/>
              </a:spcBef>
              <a:defRPr sz="2772">
                <a:latin typeface="Hannotate SC Regular"/>
                <a:ea typeface="Hannotate SC Regular"/>
                <a:cs typeface="Hannotate SC Regular"/>
                <a:sym typeface="Hannotate SC Regular"/>
              </a:defRPr>
            </a:pPr>
            <a:r>
              <a:rPr lang="en-US" sz="3200" dirty="0" smtClean="0"/>
              <a:t>Represent</a:t>
            </a:r>
            <a:r>
              <a:rPr lang="zh-CN" altLang="en-US" sz="3200" dirty="0" smtClean="0"/>
              <a:t> </a:t>
            </a:r>
            <a:r>
              <a:rPr lang="en-US" altLang="zh-CN" sz="3200" dirty="0" smtClean="0"/>
              <a:t>each</a:t>
            </a:r>
            <a:r>
              <a:rPr lang="zh-CN" altLang="en-US" sz="3200" dirty="0" smtClean="0"/>
              <a:t> </a:t>
            </a:r>
            <a:r>
              <a:rPr lang="en-US" altLang="zh-CN" sz="3200" dirty="0" smtClean="0"/>
              <a:t>node</a:t>
            </a:r>
            <a:r>
              <a:rPr lang="zh-CN" altLang="en-US" sz="3200" dirty="0" smtClean="0"/>
              <a:t> </a:t>
            </a:r>
            <a:r>
              <a:rPr lang="en-US" altLang="zh-CN" sz="3200" dirty="0" smtClean="0"/>
              <a:t>with</a:t>
            </a:r>
            <a:r>
              <a:rPr lang="zh-CN" altLang="en-US" sz="3200" dirty="0" smtClean="0"/>
              <a:t> </a:t>
            </a:r>
            <a:r>
              <a:rPr lang="en-US" altLang="zh-CN" sz="3200" dirty="0" smtClean="0"/>
              <a:t>a</a:t>
            </a:r>
            <a:r>
              <a:rPr lang="zh-CN" altLang="en-US" sz="3200" dirty="0" smtClean="0"/>
              <a:t> </a:t>
            </a:r>
            <a:r>
              <a:rPr lang="en-US" altLang="zh-CN" sz="3200" dirty="0" smtClean="0"/>
              <a:t>low-dimensional</a:t>
            </a:r>
            <a:r>
              <a:rPr lang="zh-CN" altLang="en-US" sz="3200" dirty="0" smtClean="0"/>
              <a:t> </a:t>
            </a:r>
            <a:r>
              <a:rPr lang="en-US" altLang="zh-CN" sz="3200" dirty="0" smtClean="0"/>
              <a:t>vector</a:t>
            </a:r>
            <a:endParaRPr lang="en-US" altLang="zh-CN" sz="2800" dirty="0">
              <a:solidFill>
                <a:schemeClr val="tx1"/>
              </a:solidFill>
            </a:endParaRPr>
          </a:p>
          <a:p>
            <a:pPr marL="786764" lvl="1" indent="-342264" defTabSz="452627">
              <a:spcBef>
                <a:spcPts val="0"/>
              </a:spcBef>
              <a:defRPr sz="2772">
                <a:latin typeface="Hannotate SC Regular"/>
                <a:ea typeface="Hannotate SC Regular"/>
                <a:cs typeface="Hannotate SC Regular"/>
                <a:sym typeface="Hannotate SC Regular"/>
              </a:defRPr>
            </a:pPr>
            <a:r>
              <a:rPr lang="en-US" altLang="zh-CN" sz="2800" dirty="0" smtClean="0">
                <a:solidFill>
                  <a:schemeClr val="tx1"/>
                </a:solidFill>
              </a:rPr>
              <a:t>Preserve</a:t>
            </a:r>
            <a:r>
              <a:rPr lang="zh-CN" altLang="en-US" sz="2800" dirty="0" smtClean="0">
                <a:solidFill>
                  <a:schemeClr val="tx1"/>
                </a:solidFill>
              </a:rPr>
              <a:t> </a:t>
            </a:r>
            <a:r>
              <a:rPr lang="en-US" altLang="zh-CN" sz="2800" dirty="0" smtClean="0">
                <a:solidFill>
                  <a:schemeClr val="tx1"/>
                </a:solidFill>
              </a:rPr>
              <a:t>the</a:t>
            </a:r>
            <a:r>
              <a:rPr lang="zh-CN" altLang="en-US" sz="2800" dirty="0" smtClean="0">
                <a:solidFill>
                  <a:schemeClr val="tx1"/>
                </a:solidFill>
              </a:rPr>
              <a:t> </a:t>
            </a:r>
            <a:r>
              <a:rPr lang="en-US" altLang="zh-CN" sz="2800" dirty="0" smtClean="0">
                <a:solidFill>
                  <a:schemeClr val="tx1"/>
                </a:solidFill>
              </a:rPr>
              <a:t>similarities</a:t>
            </a:r>
            <a:r>
              <a:rPr lang="zh-CN" altLang="en-US" sz="2800" dirty="0" smtClean="0">
                <a:solidFill>
                  <a:schemeClr val="tx1"/>
                </a:solidFill>
              </a:rPr>
              <a:t> </a:t>
            </a:r>
            <a:r>
              <a:rPr lang="en-US" altLang="zh-CN" sz="2800" dirty="0" smtClean="0">
                <a:solidFill>
                  <a:schemeClr val="tx1"/>
                </a:solidFill>
              </a:rPr>
              <a:t>between</a:t>
            </a:r>
            <a:r>
              <a:rPr lang="zh-CN" altLang="en-US" sz="2800" dirty="0" smtClean="0">
                <a:solidFill>
                  <a:schemeClr val="tx1"/>
                </a:solidFill>
              </a:rPr>
              <a:t> </a:t>
            </a:r>
            <a:r>
              <a:rPr lang="en-US" altLang="zh-CN" sz="2800" dirty="0" smtClean="0">
                <a:solidFill>
                  <a:schemeClr val="tx1"/>
                </a:solidFill>
              </a:rPr>
              <a:t>the</a:t>
            </a:r>
            <a:r>
              <a:rPr lang="zh-CN" altLang="en-US" sz="2800" dirty="0" smtClean="0">
                <a:solidFill>
                  <a:schemeClr val="tx1"/>
                </a:solidFill>
              </a:rPr>
              <a:t> </a:t>
            </a:r>
            <a:r>
              <a:rPr lang="en-US" altLang="zh-CN" sz="2800" dirty="0" smtClean="0">
                <a:solidFill>
                  <a:schemeClr val="tx1"/>
                </a:solidFill>
              </a:rPr>
              <a:t>nodes</a:t>
            </a:r>
            <a:r>
              <a:rPr lang="zh-CN" altLang="en-US" sz="2800" dirty="0" smtClean="0">
                <a:solidFill>
                  <a:schemeClr val="tx1"/>
                </a:solidFill>
              </a:rPr>
              <a:t> </a:t>
            </a:r>
            <a:r>
              <a:rPr lang="en-US" altLang="zh-CN" sz="2800" dirty="0" smtClean="0">
                <a:solidFill>
                  <a:schemeClr val="tx1"/>
                </a:solidFill>
              </a:rPr>
              <a:t>in</a:t>
            </a:r>
            <a:r>
              <a:rPr lang="zh-CN" altLang="en-US" sz="2800" dirty="0" smtClean="0">
                <a:solidFill>
                  <a:schemeClr val="tx1"/>
                </a:solidFill>
              </a:rPr>
              <a:t> </a:t>
            </a:r>
            <a:r>
              <a:rPr lang="en-US" altLang="zh-CN" sz="2800" dirty="0" smtClean="0">
                <a:solidFill>
                  <a:schemeClr val="tx1"/>
                </a:solidFill>
              </a:rPr>
              <a:t>the</a:t>
            </a:r>
            <a:r>
              <a:rPr lang="zh-CN" altLang="en-US" sz="2800" dirty="0" smtClean="0">
                <a:solidFill>
                  <a:schemeClr val="tx1"/>
                </a:solidFill>
              </a:rPr>
              <a:t> </a:t>
            </a:r>
            <a:r>
              <a:rPr lang="en-US" altLang="zh-CN" sz="2800" dirty="0" smtClean="0">
                <a:solidFill>
                  <a:schemeClr val="tx1"/>
                </a:solidFill>
              </a:rPr>
              <a:t>low-dimensional</a:t>
            </a:r>
            <a:r>
              <a:rPr lang="zh-CN" altLang="en-US" sz="2800" dirty="0" smtClean="0">
                <a:solidFill>
                  <a:schemeClr val="tx1"/>
                </a:solidFill>
              </a:rPr>
              <a:t> </a:t>
            </a:r>
            <a:r>
              <a:rPr lang="en-US" altLang="zh-CN" sz="2800" dirty="0" smtClean="0">
                <a:solidFill>
                  <a:schemeClr val="tx1"/>
                </a:solidFill>
              </a:rPr>
              <a:t>space</a:t>
            </a:r>
            <a:endParaRPr lang="en-US" altLang="zh-CN" sz="2800" dirty="0" smtClean="0"/>
          </a:p>
        </p:txBody>
      </p:sp>
    </p:spTree>
    <p:extLst>
      <p:ext uri="{BB962C8B-B14F-4D97-AF65-F5344CB8AC3E}">
        <p14:creationId xmlns:p14="http://schemas.microsoft.com/office/powerpoint/2010/main" val="32790279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Shape 332"/>
          <p:cNvSpPr>
            <a:spLocks noGrp="1"/>
          </p:cNvSpPr>
          <p:nvPr>
            <p:ph type="title"/>
          </p:nvPr>
        </p:nvSpPr>
        <p:spPr>
          <a:xfrm>
            <a:off x="952500" y="444500"/>
            <a:ext cx="12052300" cy="2159000"/>
          </a:xfrm>
          <a:prstGeom prst="rect">
            <a:avLst/>
          </a:prstGeom>
        </p:spPr>
        <p:txBody>
          <a:bodyPr/>
          <a:lstStyle>
            <a:lvl1pPr algn="l">
              <a:defRPr sz="4000">
                <a:solidFill>
                  <a:schemeClr val="accent5"/>
                </a:solidFill>
                <a:latin typeface="Hannotate SC Regular"/>
                <a:ea typeface="Hannotate SC Regular"/>
                <a:cs typeface="Hannotate SC Regular"/>
                <a:sym typeface="Hannotate SC Regular"/>
              </a:defRPr>
            </a:lvl1pPr>
          </a:lstStyle>
          <a:p>
            <a:r>
              <a:rPr dirty="0"/>
              <a:t>LINE: Large-scale Information Network Embedding </a:t>
            </a:r>
            <a:r>
              <a:rPr dirty="0" smtClean="0"/>
              <a:t>(</a:t>
            </a:r>
            <a:r>
              <a:rPr lang="en-US" dirty="0" smtClean="0"/>
              <a:t>Tang et al., </a:t>
            </a:r>
            <a:r>
              <a:rPr lang="en-US" b="1" dirty="0" smtClean="0"/>
              <a:t>Most</a:t>
            </a:r>
            <a:r>
              <a:rPr lang="zh-CN" altLang="en-US" b="1" dirty="0" smtClean="0"/>
              <a:t> </a:t>
            </a:r>
            <a:r>
              <a:rPr lang="en-US" altLang="zh-CN" b="1" dirty="0" smtClean="0"/>
              <a:t>Cited</a:t>
            </a:r>
            <a:r>
              <a:rPr lang="zh-CN" altLang="en-US" b="1" dirty="0" smtClean="0"/>
              <a:t> </a:t>
            </a:r>
            <a:r>
              <a:rPr lang="en-US" altLang="zh-CN" b="1" dirty="0" smtClean="0"/>
              <a:t>Paper</a:t>
            </a:r>
            <a:r>
              <a:rPr lang="zh-CN" altLang="en-US" b="1" dirty="0" smtClean="0"/>
              <a:t> </a:t>
            </a:r>
            <a:r>
              <a:rPr lang="en-US" altLang="zh-CN" b="1" dirty="0" smtClean="0"/>
              <a:t>of</a:t>
            </a:r>
            <a:r>
              <a:rPr lang="zh-CN" altLang="en-US" b="1" dirty="0" smtClean="0"/>
              <a:t> </a:t>
            </a:r>
            <a:r>
              <a:rPr lang="en-US" altLang="zh-CN" b="1" dirty="0" smtClean="0"/>
              <a:t>WWW</a:t>
            </a:r>
            <a:r>
              <a:rPr lang="zh-CN" altLang="en-US" b="1" dirty="0" smtClean="0"/>
              <a:t> </a:t>
            </a:r>
            <a:r>
              <a:rPr lang="en-US" altLang="zh-CN" b="1" dirty="0" smtClean="0"/>
              <a:t>2015</a:t>
            </a:r>
            <a:r>
              <a:rPr dirty="0" smtClean="0"/>
              <a:t>)</a:t>
            </a:r>
            <a:endParaRPr dirty="0"/>
          </a:p>
        </p:txBody>
      </p:sp>
      <p:sp>
        <p:nvSpPr>
          <p:cNvPr id="333" name="Shape 333"/>
          <p:cNvSpPr>
            <a:spLocks noGrp="1"/>
          </p:cNvSpPr>
          <p:nvPr>
            <p:ph type="body" idx="1"/>
          </p:nvPr>
        </p:nvSpPr>
        <p:spPr>
          <a:xfrm>
            <a:off x="952500" y="2375731"/>
            <a:ext cx="11099800" cy="4492625"/>
          </a:xfrm>
          <a:prstGeom prst="rect">
            <a:avLst/>
          </a:prstGeom>
        </p:spPr>
        <p:txBody>
          <a:bodyPr/>
          <a:lstStyle/>
          <a:p>
            <a:pPr marL="345722" indent="-345722" defTabSz="457200">
              <a:spcBef>
                <a:spcPts val="0"/>
              </a:spcBef>
              <a:defRPr sz="3200">
                <a:latin typeface="Hannotate SC Regular"/>
                <a:ea typeface="Hannotate SC Regular"/>
                <a:cs typeface="Hannotate SC Regular"/>
                <a:sym typeface="Hannotate SC Regular"/>
              </a:defRPr>
            </a:pPr>
            <a:r>
              <a:rPr dirty="0"/>
              <a:t>Arbitrary types of networks</a:t>
            </a:r>
          </a:p>
          <a:p>
            <a:pPr marL="753533" indent="-296333" defTabSz="457200">
              <a:spcBef>
                <a:spcPts val="0"/>
              </a:spcBef>
              <a:defRPr sz="2800">
                <a:latin typeface="Hannotate SC Regular"/>
                <a:ea typeface="Hannotate SC Regular"/>
                <a:cs typeface="Hannotate SC Regular"/>
                <a:sym typeface="Hannotate SC Regular"/>
              </a:defRPr>
            </a:pPr>
            <a:r>
              <a:rPr dirty="0"/>
              <a:t>Directed, undirected, and/or weighted</a:t>
            </a:r>
          </a:p>
          <a:p>
            <a:pPr marL="345722" indent="-345722" defTabSz="457200">
              <a:spcBef>
                <a:spcPts val="0"/>
              </a:spcBef>
              <a:defRPr sz="3200">
                <a:latin typeface="Hannotate SC Regular"/>
                <a:ea typeface="Hannotate SC Regular"/>
                <a:cs typeface="Hannotate SC Regular"/>
                <a:sym typeface="Hannotate SC Regular"/>
              </a:defRPr>
            </a:pPr>
            <a:r>
              <a:rPr dirty="0"/>
              <a:t>Clear objective function</a:t>
            </a:r>
          </a:p>
          <a:p>
            <a:pPr marL="753533" indent="-296333" defTabSz="457200">
              <a:spcBef>
                <a:spcPts val="0"/>
              </a:spcBef>
              <a:defRPr sz="2800">
                <a:latin typeface="Hannotate SC Regular"/>
                <a:ea typeface="Hannotate SC Regular"/>
                <a:cs typeface="Hannotate SC Regular"/>
                <a:sym typeface="Hannotate SC Regular"/>
              </a:defRPr>
            </a:pPr>
            <a:r>
              <a:rPr dirty="0"/>
              <a:t>Preserve the first-order and second-order proximity</a:t>
            </a:r>
          </a:p>
          <a:p>
            <a:pPr marL="345722" indent="-345722" defTabSz="457200">
              <a:spcBef>
                <a:spcPts val="0"/>
              </a:spcBef>
              <a:defRPr sz="3200">
                <a:latin typeface="Hannotate SC Regular"/>
                <a:ea typeface="Hannotate SC Regular"/>
                <a:cs typeface="Hannotate SC Regular"/>
                <a:sym typeface="Hannotate SC Regular"/>
              </a:defRPr>
            </a:pPr>
            <a:r>
              <a:rPr dirty="0"/>
              <a:t>Scalable</a:t>
            </a:r>
          </a:p>
          <a:p>
            <a:pPr marL="753533" indent="-296333" defTabSz="457200">
              <a:spcBef>
                <a:spcPts val="0"/>
              </a:spcBef>
              <a:defRPr sz="2800">
                <a:latin typeface="Hannotate SC Regular"/>
                <a:ea typeface="Hannotate SC Regular"/>
                <a:cs typeface="Hannotate SC Regular"/>
                <a:sym typeface="Hannotate SC Regular"/>
              </a:defRPr>
            </a:pPr>
            <a:r>
              <a:rPr dirty="0"/>
              <a:t>Asynchronous stochastic gradient descent</a:t>
            </a:r>
          </a:p>
          <a:p>
            <a:pPr marL="753533" indent="-296333" defTabSz="457200">
              <a:spcBef>
                <a:spcPts val="0"/>
              </a:spcBef>
              <a:defRPr sz="2800">
                <a:latin typeface="Hannotate SC Regular"/>
                <a:ea typeface="Hannotate SC Regular"/>
                <a:cs typeface="Hannotate SC Regular"/>
                <a:sym typeface="Hannotate SC Regular"/>
              </a:defRPr>
            </a:pPr>
            <a:r>
              <a:rPr dirty="0" smtClean="0"/>
              <a:t>Millions </a:t>
            </a:r>
            <a:r>
              <a:rPr dirty="0"/>
              <a:t>of nodes and billions of edges: a coupe of hours on a single machine</a:t>
            </a:r>
          </a:p>
        </p:txBody>
      </p:sp>
      <p:sp>
        <p:nvSpPr>
          <p:cNvPr id="334" name="Shape 33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18</a:t>
            </a:fld>
            <a:endParaRPr/>
          </a:p>
        </p:txBody>
      </p:sp>
      <p:sp>
        <p:nvSpPr>
          <p:cNvPr id="4" name="TextBox 3"/>
          <p:cNvSpPr txBox="1"/>
          <p:nvPr/>
        </p:nvSpPr>
        <p:spPr>
          <a:xfrm>
            <a:off x="649581" y="8223479"/>
            <a:ext cx="12061441"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smtClean="0">
                <a:ln>
                  <a:noFill/>
                </a:ln>
                <a:solidFill>
                  <a:srgbClr val="000000"/>
                </a:solidFill>
                <a:effectLst/>
                <a:uFillTx/>
                <a:latin typeface="Hannotate TC Bold"/>
                <a:ea typeface="+mn-ea"/>
                <a:cs typeface="Hannotate TC Bold"/>
                <a:sym typeface="Helvetica Light"/>
              </a:rPr>
              <a:t>Jian Tang</a:t>
            </a:r>
            <a:r>
              <a:rPr kumimoji="0" lang="en-US" sz="1800" b="0" i="0" u="none" strike="noStrike" cap="none" spc="0" normalizeH="0" baseline="0" dirty="0" smtClean="0">
                <a:ln>
                  <a:noFill/>
                </a:ln>
                <a:solidFill>
                  <a:srgbClr val="000000"/>
                </a:solidFill>
                <a:effectLst/>
                <a:uFillTx/>
                <a:latin typeface="Hannotate TC Bold"/>
                <a:ea typeface="+mn-ea"/>
                <a:cs typeface="Hannotate TC Bold"/>
                <a:sym typeface="Helvetica Light"/>
              </a:rPr>
              <a:t>,</a:t>
            </a:r>
            <a:r>
              <a:rPr kumimoji="0" lang="en-US" sz="1800" b="0" i="0" u="none" strike="noStrike" cap="none" spc="0" normalizeH="0" dirty="0" smtClean="0">
                <a:ln>
                  <a:noFill/>
                </a:ln>
                <a:solidFill>
                  <a:srgbClr val="000000"/>
                </a:solidFill>
                <a:effectLst/>
                <a:uFillTx/>
                <a:latin typeface="Hannotate TC Bold"/>
                <a:ea typeface="+mn-ea"/>
                <a:cs typeface="Hannotate TC Bold"/>
                <a:sym typeface="Helvetica Light"/>
              </a:rPr>
              <a:t> </a:t>
            </a:r>
            <a:r>
              <a:rPr kumimoji="0" lang="en-US" sz="1800" b="0" i="0" u="none" strike="noStrike" cap="none" spc="0" normalizeH="0" dirty="0" err="1" smtClean="0">
                <a:ln>
                  <a:noFill/>
                </a:ln>
                <a:solidFill>
                  <a:srgbClr val="000000"/>
                </a:solidFill>
                <a:effectLst/>
                <a:uFillTx/>
                <a:latin typeface="Hannotate TC Bold"/>
                <a:ea typeface="+mn-ea"/>
                <a:cs typeface="Hannotate TC Bold"/>
                <a:sym typeface="Helvetica Light"/>
              </a:rPr>
              <a:t>Meng</a:t>
            </a:r>
            <a:r>
              <a:rPr kumimoji="0" lang="en-US" sz="1800" b="0" i="0" u="none" strike="noStrike" cap="none" spc="0" normalizeH="0" dirty="0" smtClean="0">
                <a:ln>
                  <a:noFill/>
                </a:ln>
                <a:solidFill>
                  <a:srgbClr val="000000"/>
                </a:solidFill>
                <a:effectLst/>
                <a:uFillTx/>
                <a:latin typeface="Hannotate TC Bold"/>
                <a:ea typeface="+mn-ea"/>
                <a:cs typeface="Hannotate TC Bold"/>
                <a:sym typeface="Helvetica Light"/>
              </a:rPr>
              <a:t> </a:t>
            </a:r>
            <a:r>
              <a:rPr kumimoji="0" lang="en-US" sz="1800" b="0" i="0" u="none" strike="noStrike" cap="none" spc="0" normalizeH="0" dirty="0" err="1" smtClean="0">
                <a:ln>
                  <a:noFill/>
                </a:ln>
                <a:solidFill>
                  <a:srgbClr val="000000"/>
                </a:solidFill>
                <a:effectLst/>
                <a:uFillTx/>
                <a:latin typeface="Hannotate TC Bold"/>
                <a:ea typeface="+mn-ea"/>
                <a:cs typeface="Hannotate TC Bold"/>
                <a:sym typeface="Helvetica Light"/>
              </a:rPr>
              <a:t>Qu</a:t>
            </a:r>
            <a:r>
              <a:rPr kumimoji="0" lang="en-US" sz="1800" b="0" i="0" u="none" strike="noStrike" cap="none" spc="0" normalizeH="0" dirty="0" smtClean="0">
                <a:ln>
                  <a:noFill/>
                </a:ln>
                <a:solidFill>
                  <a:srgbClr val="000000"/>
                </a:solidFill>
                <a:effectLst/>
                <a:uFillTx/>
                <a:latin typeface="Hannotate TC Bold"/>
                <a:ea typeface="+mn-ea"/>
                <a:cs typeface="Hannotate TC Bold"/>
                <a:sym typeface="Helvetica Light"/>
              </a:rPr>
              <a:t>, </a:t>
            </a:r>
            <a:r>
              <a:rPr kumimoji="0" lang="en-US" sz="1800" b="0" i="0" u="none" strike="noStrike" cap="none" spc="0" normalizeH="0" dirty="0" err="1" smtClean="0">
                <a:ln>
                  <a:noFill/>
                </a:ln>
                <a:solidFill>
                  <a:srgbClr val="000000"/>
                </a:solidFill>
                <a:effectLst/>
                <a:uFillTx/>
                <a:latin typeface="Hannotate TC Bold"/>
                <a:ea typeface="+mn-ea"/>
                <a:cs typeface="Hannotate TC Bold"/>
                <a:sym typeface="Helvetica Light"/>
              </a:rPr>
              <a:t>Mingzhe</a:t>
            </a:r>
            <a:r>
              <a:rPr kumimoji="0" lang="en-US" sz="1800" b="0" i="0" u="none" strike="noStrike" cap="none" spc="0" normalizeH="0" dirty="0" smtClean="0">
                <a:ln>
                  <a:noFill/>
                </a:ln>
                <a:solidFill>
                  <a:srgbClr val="000000"/>
                </a:solidFill>
                <a:effectLst/>
                <a:uFillTx/>
                <a:latin typeface="Hannotate TC Bold"/>
                <a:ea typeface="+mn-ea"/>
                <a:cs typeface="Hannotate TC Bold"/>
                <a:sym typeface="Helvetica Light"/>
              </a:rPr>
              <a:t> Wang, Jun Yan, Ming Zhang and </a:t>
            </a:r>
            <a:r>
              <a:rPr kumimoji="0" lang="en-US" sz="1800" b="0" i="0" u="none" strike="noStrike" cap="none" spc="0" normalizeH="0" dirty="0" err="1" smtClean="0">
                <a:ln>
                  <a:noFill/>
                </a:ln>
                <a:solidFill>
                  <a:srgbClr val="000000"/>
                </a:solidFill>
                <a:effectLst/>
                <a:uFillTx/>
                <a:latin typeface="Hannotate TC Bold"/>
                <a:ea typeface="+mn-ea"/>
                <a:cs typeface="Hannotate TC Bold"/>
                <a:sym typeface="Helvetica Light"/>
              </a:rPr>
              <a:t>Qiaozhu</a:t>
            </a:r>
            <a:r>
              <a:rPr kumimoji="0" lang="en-US" sz="1800" b="0" i="0" u="none" strike="noStrike" cap="none" spc="0" normalizeH="0" dirty="0" smtClean="0">
                <a:ln>
                  <a:noFill/>
                </a:ln>
                <a:solidFill>
                  <a:srgbClr val="000000"/>
                </a:solidFill>
                <a:effectLst/>
                <a:uFillTx/>
                <a:latin typeface="Hannotate TC Bold"/>
                <a:ea typeface="+mn-ea"/>
                <a:cs typeface="Hannotate TC Bold"/>
                <a:sym typeface="Helvetica Light"/>
              </a:rPr>
              <a:t> Mei. </a:t>
            </a:r>
            <a:r>
              <a:rPr kumimoji="0" lang="en-US" sz="1800" b="1" i="0" u="none" strike="noStrike" cap="none" spc="0" normalizeH="0" dirty="0" smtClean="0">
                <a:ln>
                  <a:noFill/>
                </a:ln>
                <a:solidFill>
                  <a:srgbClr val="000000"/>
                </a:solidFill>
                <a:effectLst/>
                <a:uFillTx/>
                <a:latin typeface="Hannotate TC Bold"/>
                <a:ea typeface="+mn-ea"/>
                <a:cs typeface="Hannotate TC Bold"/>
                <a:sym typeface="Helvetica Light"/>
              </a:rPr>
              <a:t>LINE: Large-scale Information Network Embedding</a:t>
            </a:r>
            <a:r>
              <a:rPr kumimoji="0" lang="en-US" sz="1800" b="0" i="0" u="none" strike="noStrike" cap="none" spc="0" normalizeH="0" dirty="0" smtClean="0">
                <a:ln>
                  <a:noFill/>
                </a:ln>
                <a:solidFill>
                  <a:srgbClr val="000000"/>
                </a:solidFill>
                <a:effectLst/>
                <a:uFillTx/>
                <a:latin typeface="Hannotate TC Bold"/>
                <a:ea typeface="+mn-ea"/>
                <a:cs typeface="Hannotate TC Bold"/>
                <a:sym typeface="Helvetica Light"/>
              </a:rPr>
              <a:t>. WWW’15 </a:t>
            </a:r>
            <a:r>
              <a:rPr kumimoji="0" lang="en-US" sz="1800" b="0" i="0" u="none" strike="noStrike" cap="none" spc="0" normalizeH="0" baseline="0" dirty="0" smtClean="0">
                <a:ln>
                  <a:noFill/>
                </a:ln>
                <a:solidFill>
                  <a:srgbClr val="000000"/>
                </a:solidFill>
                <a:effectLst/>
                <a:uFillTx/>
                <a:latin typeface="Hannotate TC Bold"/>
                <a:ea typeface="+mn-ea"/>
                <a:cs typeface="Hannotate TC Bold"/>
                <a:sym typeface="Helvetica Light"/>
              </a:rPr>
              <a:t> </a:t>
            </a:r>
            <a:endParaRPr kumimoji="0" lang="en-US" sz="1800" b="0" i="0" u="none" strike="noStrike" cap="none" spc="0" normalizeH="0" baseline="0" dirty="0">
              <a:ln>
                <a:noFill/>
              </a:ln>
              <a:solidFill>
                <a:srgbClr val="000000"/>
              </a:solidFill>
              <a:effectLst/>
              <a:uFillTx/>
              <a:latin typeface="Hannotate TC Bold"/>
              <a:ea typeface="+mn-ea"/>
              <a:cs typeface="Hannotate TC Bold"/>
              <a:sym typeface="Helvetica Light"/>
            </a:endParaRPr>
          </a:p>
        </p:txBody>
      </p:sp>
    </p:spTree>
    <p:extLst>
      <p:ext uri="{BB962C8B-B14F-4D97-AF65-F5344CB8AC3E}">
        <p14:creationId xmlns:p14="http://schemas.microsoft.com/office/powerpoint/2010/main" val="212194950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Shape 342"/>
          <p:cNvSpPr>
            <a:spLocks noGrp="1"/>
          </p:cNvSpPr>
          <p:nvPr>
            <p:ph type="title"/>
          </p:nvPr>
        </p:nvSpPr>
        <p:spPr>
          <a:prstGeom prst="rect">
            <a:avLst/>
          </a:prstGeom>
        </p:spPr>
        <p:txBody>
          <a:bodyPr/>
          <a:lstStyle>
            <a:lvl1pPr algn="l" defTabSz="457200">
              <a:defRPr sz="4000">
                <a:solidFill>
                  <a:schemeClr val="accent5"/>
                </a:solidFill>
                <a:latin typeface="Hannotate SC Regular"/>
                <a:ea typeface="Hannotate SC Regular"/>
                <a:cs typeface="Hannotate SC Regular"/>
                <a:sym typeface="Hannotate SC Regular"/>
              </a:defRPr>
            </a:lvl1pPr>
          </a:lstStyle>
          <a:p>
            <a:r>
              <a:t>First-order Proximity</a:t>
            </a:r>
          </a:p>
        </p:txBody>
      </p:sp>
      <p:sp>
        <p:nvSpPr>
          <p:cNvPr id="343" name="Shape 343"/>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19</a:t>
            </a:fld>
            <a:endParaRPr/>
          </a:p>
        </p:txBody>
      </p:sp>
      <p:sp>
        <p:nvSpPr>
          <p:cNvPr id="344" name="Shape 344"/>
          <p:cNvSpPr/>
          <p:nvPr/>
        </p:nvSpPr>
        <p:spPr>
          <a:xfrm>
            <a:off x="1803697" y="6286400"/>
            <a:ext cx="9515425" cy="133369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345722" indent="-345722" algn="l" defTabSz="457200">
              <a:buSzPct val="75000"/>
              <a:buChar char="•"/>
              <a:defRPr sz="2800">
                <a:latin typeface="Hannotate SC Regular"/>
                <a:ea typeface="Hannotate SC Regular"/>
                <a:cs typeface="Hannotate SC Regular"/>
                <a:sym typeface="Hannotate SC Regular"/>
              </a:defRPr>
            </a:pPr>
            <a:r>
              <a:rPr dirty="0"/>
              <a:t>The local pairwise proximity between the </a:t>
            </a:r>
            <a:r>
              <a:rPr lang="en-US" dirty="0" smtClean="0"/>
              <a:t>nodes</a:t>
            </a:r>
            <a:endParaRPr dirty="0"/>
          </a:p>
          <a:p>
            <a:pPr marL="345722" indent="-345722" algn="l" defTabSz="457200">
              <a:buSzPct val="75000"/>
              <a:buChar char="•"/>
              <a:defRPr sz="2800">
                <a:latin typeface="Hannotate SC Regular"/>
                <a:ea typeface="Hannotate SC Regular"/>
                <a:cs typeface="Hannotate SC Regular"/>
                <a:sym typeface="Hannotate SC Regular"/>
              </a:defRPr>
            </a:pPr>
            <a:r>
              <a:rPr dirty="0"/>
              <a:t>However, many links between the </a:t>
            </a:r>
            <a:r>
              <a:rPr lang="en-US" dirty="0" smtClean="0"/>
              <a:t>nodes</a:t>
            </a:r>
            <a:r>
              <a:rPr lang="zh-CN" altLang="en-US" dirty="0" smtClean="0"/>
              <a:t> </a:t>
            </a:r>
            <a:r>
              <a:rPr dirty="0" smtClean="0"/>
              <a:t>are </a:t>
            </a:r>
            <a:r>
              <a:rPr lang="en-US" dirty="0" smtClean="0"/>
              <a:t>not</a:t>
            </a:r>
            <a:r>
              <a:rPr lang="zh-CN" altLang="en-US" dirty="0" smtClean="0"/>
              <a:t> </a:t>
            </a:r>
            <a:r>
              <a:rPr lang="en-US" altLang="zh-CN" dirty="0" smtClean="0"/>
              <a:t>observed</a:t>
            </a:r>
            <a:endParaRPr dirty="0"/>
          </a:p>
          <a:p>
            <a:pPr marL="753533" indent="-296333" algn="l" defTabSz="457200">
              <a:buSzPct val="75000"/>
              <a:buChar char="•"/>
              <a:defRPr sz="2400">
                <a:latin typeface="Hannotate SC Regular"/>
                <a:ea typeface="Hannotate SC Regular"/>
                <a:cs typeface="Hannotate SC Regular"/>
                <a:sym typeface="Hannotate SC Regular"/>
              </a:defRPr>
            </a:pPr>
            <a:r>
              <a:rPr dirty="0"/>
              <a:t>Not sufficient for preserving the entire network structure</a:t>
            </a:r>
          </a:p>
        </p:txBody>
      </p:sp>
      <p:grpSp>
        <p:nvGrpSpPr>
          <p:cNvPr id="5" name="Group 4"/>
          <p:cNvGrpSpPr/>
          <p:nvPr/>
        </p:nvGrpSpPr>
        <p:grpSpPr>
          <a:xfrm>
            <a:off x="2780490" y="3088571"/>
            <a:ext cx="4229910" cy="2702121"/>
            <a:chOff x="8576658" y="2814690"/>
            <a:chExt cx="3551841" cy="2316329"/>
          </a:xfrm>
        </p:grpSpPr>
        <p:sp>
          <p:nvSpPr>
            <p:cNvPr id="9" name="Flowchart: Connector 5"/>
            <p:cNvSpPr>
              <a:spLocks noChangeAspect="1"/>
            </p:cNvSpPr>
            <p:nvPr/>
          </p:nvSpPr>
          <p:spPr>
            <a:xfrm>
              <a:off x="9969316" y="3838417"/>
              <a:ext cx="365473" cy="380078"/>
            </a:xfrm>
            <a:prstGeom prst="flowChartConnector">
              <a:avLst/>
            </a:prstGeom>
            <a:solidFill>
              <a:srgbClr val="FF6600"/>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Connector 7"/>
            <p:cNvSpPr>
              <a:spLocks noChangeAspect="1"/>
            </p:cNvSpPr>
            <p:nvPr/>
          </p:nvSpPr>
          <p:spPr>
            <a:xfrm>
              <a:off x="11631758" y="4322420"/>
              <a:ext cx="365473" cy="380078"/>
            </a:xfrm>
            <a:prstGeom prst="flowChartConnector">
              <a:avLst/>
            </a:prstGeom>
            <a:solidFill>
              <a:srgbClr val="3366FF"/>
            </a:solidFill>
            <a:ln w="285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Connector 8"/>
            <p:cNvSpPr>
              <a:spLocks noChangeAspect="1"/>
            </p:cNvSpPr>
            <p:nvPr/>
          </p:nvSpPr>
          <p:spPr>
            <a:xfrm>
              <a:off x="9901133" y="3353782"/>
              <a:ext cx="365473" cy="380078"/>
            </a:xfrm>
            <a:prstGeom prst="flowChartConnector">
              <a:avLst/>
            </a:prstGeom>
            <a:solidFill>
              <a:srgbClr val="3366FF"/>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9"/>
            <p:cNvSpPr>
              <a:spLocks noChangeAspect="1"/>
            </p:cNvSpPr>
            <p:nvPr/>
          </p:nvSpPr>
          <p:spPr>
            <a:xfrm>
              <a:off x="9230606" y="2814690"/>
              <a:ext cx="365473" cy="380078"/>
            </a:xfrm>
            <a:prstGeom prst="flowChartConnector">
              <a:avLst/>
            </a:prstGeom>
            <a:solidFill>
              <a:srgbClr val="3366FF"/>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0"/>
            <p:cNvSpPr>
              <a:spLocks noChangeAspect="1"/>
            </p:cNvSpPr>
            <p:nvPr/>
          </p:nvSpPr>
          <p:spPr>
            <a:xfrm>
              <a:off x="10632241" y="3804457"/>
              <a:ext cx="365473" cy="380078"/>
            </a:xfrm>
            <a:prstGeom prst="flowChartConnector">
              <a:avLst/>
            </a:prstGeom>
            <a:solidFill>
              <a:srgbClr val="FF6600"/>
            </a:solidFill>
            <a:ln w="285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1"/>
            <p:cNvSpPr>
              <a:spLocks noChangeAspect="1"/>
            </p:cNvSpPr>
            <p:nvPr/>
          </p:nvSpPr>
          <p:spPr>
            <a:xfrm>
              <a:off x="8576658" y="4056696"/>
              <a:ext cx="365473" cy="380078"/>
            </a:xfrm>
            <a:prstGeom prst="flowChartConnector">
              <a:avLst/>
            </a:prstGeom>
            <a:solidFill>
              <a:srgbClr val="3366FF"/>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2"/>
            <p:cNvSpPr>
              <a:spLocks noChangeAspect="1"/>
            </p:cNvSpPr>
            <p:nvPr/>
          </p:nvSpPr>
          <p:spPr>
            <a:xfrm>
              <a:off x="11445058" y="3177652"/>
              <a:ext cx="365473" cy="380078"/>
            </a:xfrm>
            <a:prstGeom prst="flowChartConnector">
              <a:avLst/>
            </a:prstGeom>
            <a:solidFill>
              <a:srgbClr val="3366FF"/>
            </a:solidFill>
            <a:ln w="285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3"/>
            <p:cNvSpPr>
              <a:spLocks noChangeAspect="1"/>
            </p:cNvSpPr>
            <p:nvPr/>
          </p:nvSpPr>
          <p:spPr>
            <a:xfrm>
              <a:off x="9017069" y="4750941"/>
              <a:ext cx="365473" cy="380078"/>
            </a:xfrm>
            <a:prstGeom prst="flowChartConnector">
              <a:avLst/>
            </a:prstGeom>
            <a:solidFill>
              <a:srgbClr val="3366FF"/>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4"/>
            <p:cNvSpPr>
              <a:spLocks noChangeAspect="1"/>
            </p:cNvSpPr>
            <p:nvPr/>
          </p:nvSpPr>
          <p:spPr>
            <a:xfrm>
              <a:off x="8620531" y="3232303"/>
              <a:ext cx="365473" cy="380078"/>
            </a:xfrm>
            <a:prstGeom prst="flowChartConnector">
              <a:avLst/>
            </a:prstGeom>
            <a:solidFill>
              <a:srgbClr val="3366FF"/>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5"/>
            <p:cNvSpPr>
              <a:spLocks noChangeAspect="1"/>
            </p:cNvSpPr>
            <p:nvPr/>
          </p:nvSpPr>
          <p:spPr>
            <a:xfrm>
              <a:off x="11763026" y="3675140"/>
              <a:ext cx="365473" cy="380078"/>
            </a:xfrm>
            <a:prstGeom prst="flowChartConnector">
              <a:avLst/>
            </a:prstGeom>
            <a:solidFill>
              <a:srgbClr val="3366FF"/>
            </a:solidFill>
            <a:ln w="285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a:stCxn id="18" idx="5"/>
              <a:endCxn id="9" idx="2"/>
            </p:cNvCxnSpPr>
            <p:nvPr/>
          </p:nvCxnSpPr>
          <p:spPr>
            <a:xfrm>
              <a:off x="8932482" y="3556721"/>
              <a:ext cx="1036835" cy="471736"/>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5" idx="6"/>
              <a:endCxn id="9" idx="2"/>
            </p:cNvCxnSpPr>
            <p:nvPr/>
          </p:nvCxnSpPr>
          <p:spPr>
            <a:xfrm flipV="1">
              <a:off x="8942131" y="4028457"/>
              <a:ext cx="1027186" cy="218279"/>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17" idx="7"/>
              <a:endCxn id="9" idx="2"/>
            </p:cNvCxnSpPr>
            <p:nvPr/>
          </p:nvCxnSpPr>
          <p:spPr>
            <a:xfrm flipV="1">
              <a:off x="9329019" y="4028457"/>
              <a:ext cx="640297" cy="778144"/>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9" idx="2"/>
              <a:endCxn id="13" idx="4"/>
            </p:cNvCxnSpPr>
            <p:nvPr/>
          </p:nvCxnSpPr>
          <p:spPr>
            <a:xfrm flipH="1" flipV="1">
              <a:off x="9413343" y="3194768"/>
              <a:ext cx="555973" cy="833688"/>
            </a:xfrm>
            <a:prstGeom prst="line">
              <a:avLst/>
            </a:prstGeom>
            <a:ln>
              <a:headEnd type="none"/>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3" idx="4"/>
              <a:endCxn id="12" idx="2"/>
            </p:cNvCxnSpPr>
            <p:nvPr/>
          </p:nvCxnSpPr>
          <p:spPr>
            <a:xfrm>
              <a:off x="9413343" y="3194768"/>
              <a:ext cx="487790" cy="349053"/>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8" idx="5"/>
              <a:endCxn id="12" idx="2"/>
            </p:cNvCxnSpPr>
            <p:nvPr/>
          </p:nvCxnSpPr>
          <p:spPr>
            <a:xfrm flipV="1">
              <a:off x="8932482" y="3543822"/>
              <a:ext cx="968651" cy="12899"/>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7" idx="7"/>
              <a:endCxn id="12" idx="2"/>
            </p:cNvCxnSpPr>
            <p:nvPr/>
          </p:nvCxnSpPr>
          <p:spPr>
            <a:xfrm flipV="1">
              <a:off x="9329019" y="3543822"/>
              <a:ext cx="572114" cy="1262779"/>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15" idx="6"/>
              <a:endCxn id="12" idx="2"/>
            </p:cNvCxnSpPr>
            <p:nvPr/>
          </p:nvCxnSpPr>
          <p:spPr>
            <a:xfrm flipV="1">
              <a:off x="8942131" y="3543822"/>
              <a:ext cx="959002" cy="702912"/>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6" idx="3"/>
              <a:endCxn id="14" idx="6"/>
            </p:cNvCxnSpPr>
            <p:nvPr/>
          </p:nvCxnSpPr>
          <p:spPr>
            <a:xfrm flipH="1">
              <a:off x="10997714" y="3502069"/>
              <a:ext cx="500866" cy="492426"/>
            </a:xfrm>
            <a:prstGeom prst="line">
              <a:avLst/>
            </a:prstGeom>
            <a:ln w="38100" cmpd="sng"/>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14" idx="6"/>
              <a:endCxn id="19" idx="2"/>
            </p:cNvCxnSpPr>
            <p:nvPr/>
          </p:nvCxnSpPr>
          <p:spPr>
            <a:xfrm flipV="1">
              <a:off x="10997714" y="3865179"/>
              <a:ext cx="765312" cy="129317"/>
            </a:xfrm>
            <a:prstGeom prst="line">
              <a:avLst/>
            </a:prstGeom>
            <a:ln>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14" idx="6"/>
              <a:endCxn id="11" idx="1"/>
            </p:cNvCxnSpPr>
            <p:nvPr/>
          </p:nvCxnSpPr>
          <p:spPr>
            <a:xfrm>
              <a:off x="10997714" y="3994496"/>
              <a:ext cx="687567" cy="383585"/>
            </a:xfrm>
            <a:prstGeom prst="line">
              <a:avLst/>
            </a:prstGeom>
            <a:ln>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9" idx="6"/>
              <a:endCxn id="14" idx="2"/>
            </p:cNvCxnSpPr>
            <p:nvPr/>
          </p:nvCxnSpPr>
          <p:spPr>
            <a:xfrm flipV="1">
              <a:off x="10334789" y="3994496"/>
              <a:ext cx="297452" cy="33960"/>
            </a:xfrm>
            <a:prstGeom prst="line">
              <a:avLst/>
            </a:prstGeom>
            <a:ln w="76200" cmpd="sng"/>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9301662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Shape 349"/>
          <p:cNvSpPr>
            <a:spLocks noGrp="1"/>
          </p:cNvSpPr>
          <p:nvPr>
            <p:ph type="title"/>
          </p:nvPr>
        </p:nvSpPr>
        <p:spPr>
          <a:prstGeom prst="rect">
            <a:avLst/>
          </a:prstGeom>
        </p:spPr>
        <p:txBody>
          <a:bodyPr/>
          <a:lstStyle>
            <a:lvl1pPr algn="l" defTabSz="457200">
              <a:defRPr sz="4000">
                <a:solidFill>
                  <a:schemeClr val="accent5"/>
                </a:solidFill>
                <a:latin typeface="Hannotate SC Regular"/>
                <a:ea typeface="Hannotate SC Regular"/>
                <a:cs typeface="Hannotate SC Regular"/>
                <a:sym typeface="Hannotate SC Regular"/>
              </a:defRPr>
            </a:lvl1pPr>
          </a:lstStyle>
          <a:p>
            <a:r>
              <a:t>Second-order Proximity</a:t>
            </a:r>
          </a:p>
        </p:txBody>
      </p:sp>
      <p:sp>
        <p:nvSpPr>
          <p:cNvPr id="350" name="Shape 35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20</a:t>
            </a:fld>
            <a:endParaRPr/>
          </a:p>
        </p:txBody>
      </p:sp>
      <p:sp>
        <p:nvSpPr>
          <p:cNvPr id="351" name="Shape 351"/>
          <p:cNvSpPr/>
          <p:nvPr/>
        </p:nvSpPr>
        <p:spPr>
          <a:xfrm>
            <a:off x="1273541" y="7321022"/>
            <a:ext cx="10054034" cy="53347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345722" indent="-345722" algn="l" defTabSz="457200">
              <a:buSzPct val="75000"/>
              <a:buChar char="•"/>
              <a:defRPr sz="2800">
                <a:solidFill>
                  <a:schemeClr val="accent5"/>
                </a:solidFill>
                <a:latin typeface="Hannotate SC Regular"/>
                <a:ea typeface="Hannotate SC Regular"/>
                <a:cs typeface="Hannotate SC Regular"/>
                <a:sym typeface="Hannotate SC Regular"/>
              </a:defRPr>
            </a:pPr>
            <a:r>
              <a:rPr dirty="0">
                <a:solidFill>
                  <a:srgbClr val="000000"/>
                </a:solidFill>
              </a:rPr>
              <a:t>Proximity between the</a:t>
            </a:r>
            <a:r>
              <a:rPr dirty="0">
                <a:solidFill>
                  <a:srgbClr val="00BEF3"/>
                </a:solidFill>
              </a:rPr>
              <a:t> </a:t>
            </a:r>
            <a:r>
              <a:rPr dirty="0">
                <a:solidFill>
                  <a:srgbClr val="0000FF"/>
                </a:solidFill>
              </a:rPr>
              <a:t>neighborhood structures </a:t>
            </a:r>
            <a:r>
              <a:rPr dirty="0">
                <a:solidFill>
                  <a:srgbClr val="000000"/>
                </a:solidFill>
              </a:rPr>
              <a:t>of the </a:t>
            </a:r>
            <a:r>
              <a:rPr lang="en-US" dirty="0" smtClean="0">
                <a:solidFill>
                  <a:srgbClr val="000000"/>
                </a:solidFill>
              </a:rPr>
              <a:t>nodes</a:t>
            </a:r>
            <a:endParaRPr dirty="0">
              <a:solidFill>
                <a:srgbClr val="000000"/>
              </a:solidFill>
            </a:endParaRPr>
          </a:p>
        </p:txBody>
      </p:sp>
      <p:sp>
        <p:nvSpPr>
          <p:cNvPr id="352" name="Shape 352"/>
          <p:cNvSpPr/>
          <p:nvPr/>
        </p:nvSpPr>
        <p:spPr>
          <a:xfrm>
            <a:off x="3736336" y="1921004"/>
            <a:ext cx="8939785" cy="1358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2400">
                <a:solidFill>
                  <a:schemeClr val="accent1">
                    <a:hueOff val="273561"/>
                    <a:satOff val="2937"/>
                    <a:lumOff val="-22233"/>
                  </a:schemeClr>
                </a:solidFill>
                <a:latin typeface="HanziPen SC Regular"/>
                <a:ea typeface="HanziPen SC Regular"/>
                <a:cs typeface="HanziPen SC Regular"/>
                <a:sym typeface="HanziPen SC Regular"/>
              </a:defRPr>
            </a:pPr>
            <a:r>
              <a:rPr dirty="0"/>
              <a:t>“The degree of overlap of two people’s friendship networks correlates </a:t>
            </a:r>
          </a:p>
          <a:p>
            <a:pPr algn="l" defTabSz="457200">
              <a:defRPr sz="2400">
                <a:solidFill>
                  <a:schemeClr val="accent1">
                    <a:hueOff val="273561"/>
                    <a:satOff val="2937"/>
                    <a:lumOff val="-22233"/>
                  </a:schemeClr>
                </a:solidFill>
                <a:latin typeface="HanziPen SC Regular"/>
                <a:ea typeface="HanziPen SC Regular"/>
                <a:cs typeface="HanziPen SC Regular"/>
                <a:sym typeface="HanziPen SC Regular"/>
              </a:defRPr>
            </a:pPr>
            <a:r>
              <a:rPr dirty="0"/>
              <a:t>with the strength of ties between them” --Mark Granovetter</a:t>
            </a:r>
          </a:p>
        </p:txBody>
      </p:sp>
      <p:sp>
        <p:nvSpPr>
          <p:cNvPr id="353" name="Shape 353"/>
          <p:cNvSpPr/>
          <p:nvPr/>
        </p:nvSpPr>
        <p:spPr>
          <a:xfrm>
            <a:off x="3253916" y="5959011"/>
            <a:ext cx="9103767" cy="93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2400">
                <a:solidFill>
                  <a:schemeClr val="accent1">
                    <a:hueOff val="273561"/>
                    <a:satOff val="2937"/>
                    <a:lumOff val="-22233"/>
                  </a:schemeClr>
                </a:solidFill>
                <a:latin typeface="HanziPen SC Regular"/>
                <a:ea typeface="HanziPen SC Regular"/>
                <a:cs typeface="HanziPen SC Regular"/>
                <a:sym typeface="HanziPen SC Regular"/>
              </a:defRPr>
            </a:pPr>
            <a:r>
              <a:rPr dirty="0"/>
              <a:t>“You shall know a word by the company it keeps”  --John Rupert Firth </a:t>
            </a:r>
          </a:p>
        </p:txBody>
      </p:sp>
      <p:sp>
        <p:nvSpPr>
          <p:cNvPr id="9" name="Freeform 8"/>
          <p:cNvSpPr/>
          <p:nvPr/>
        </p:nvSpPr>
        <p:spPr>
          <a:xfrm>
            <a:off x="2574676" y="3088571"/>
            <a:ext cx="1706939" cy="2584929"/>
          </a:xfrm>
          <a:custGeom>
            <a:avLst/>
            <a:gdLst>
              <a:gd name="connsiteX0" fmla="*/ 308930 w 2008329"/>
              <a:gd name="connsiteY0" fmla="*/ 772163 h 3474507"/>
              <a:gd name="connsiteX1" fmla="*/ 1081255 w 2008329"/>
              <a:gd name="connsiteY1" fmla="*/ 17075 h 3474507"/>
              <a:gd name="connsiteX2" fmla="*/ 1887905 w 2008329"/>
              <a:gd name="connsiteY2" fmla="*/ 291652 h 3474507"/>
              <a:gd name="connsiteX3" fmla="*/ 1887905 w 2008329"/>
              <a:gd name="connsiteY3" fmla="*/ 823646 h 3474507"/>
              <a:gd name="connsiteX4" fmla="*/ 1132743 w 2008329"/>
              <a:gd name="connsiteY4" fmla="*/ 1664539 h 3474507"/>
              <a:gd name="connsiteX5" fmla="*/ 1338696 w 2008329"/>
              <a:gd name="connsiteY5" fmla="*/ 2282338 h 3474507"/>
              <a:gd name="connsiteX6" fmla="*/ 2008044 w 2008329"/>
              <a:gd name="connsiteY6" fmla="*/ 2831493 h 3474507"/>
              <a:gd name="connsiteX7" fmla="*/ 1407347 w 2008329"/>
              <a:gd name="connsiteY7" fmla="*/ 3466453 h 3474507"/>
              <a:gd name="connsiteX8" fmla="*/ 343256 w 2008329"/>
              <a:gd name="connsiteY8" fmla="*/ 3071748 h 3474507"/>
              <a:gd name="connsiteX9" fmla="*/ 0 w 2008329"/>
              <a:gd name="connsiteY9" fmla="*/ 1492928 h 3474507"/>
              <a:gd name="connsiteX10" fmla="*/ 343256 w 2008329"/>
              <a:gd name="connsiteY10" fmla="*/ 720679 h 3474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08329" h="3474507">
                <a:moveTo>
                  <a:pt x="308930" y="772163"/>
                </a:moveTo>
                <a:cubicBezTo>
                  <a:pt x="563511" y="434661"/>
                  <a:pt x="818093" y="97160"/>
                  <a:pt x="1081255" y="17075"/>
                </a:cubicBezTo>
                <a:cubicBezTo>
                  <a:pt x="1344418" y="-63010"/>
                  <a:pt x="1753463" y="157223"/>
                  <a:pt x="1887905" y="291652"/>
                </a:cubicBezTo>
                <a:cubicBezTo>
                  <a:pt x="2022347" y="426080"/>
                  <a:pt x="2013765" y="594832"/>
                  <a:pt x="1887905" y="823646"/>
                </a:cubicBezTo>
                <a:cubicBezTo>
                  <a:pt x="1762045" y="1052460"/>
                  <a:pt x="1224278" y="1421424"/>
                  <a:pt x="1132743" y="1664539"/>
                </a:cubicBezTo>
                <a:cubicBezTo>
                  <a:pt x="1041208" y="1907654"/>
                  <a:pt x="1192813" y="2087846"/>
                  <a:pt x="1338696" y="2282338"/>
                </a:cubicBezTo>
                <a:cubicBezTo>
                  <a:pt x="1484579" y="2476830"/>
                  <a:pt x="1996602" y="2634141"/>
                  <a:pt x="2008044" y="2831493"/>
                </a:cubicBezTo>
                <a:cubicBezTo>
                  <a:pt x="2019486" y="3028845"/>
                  <a:pt x="1684812" y="3426411"/>
                  <a:pt x="1407347" y="3466453"/>
                </a:cubicBezTo>
                <a:cubicBezTo>
                  <a:pt x="1129882" y="3506495"/>
                  <a:pt x="577814" y="3400669"/>
                  <a:pt x="343256" y="3071748"/>
                </a:cubicBezTo>
                <a:cubicBezTo>
                  <a:pt x="108698" y="2742827"/>
                  <a:pt x="0" y="1884773"/>
                  <a:pt x="0" y="1492928"/>
                </a:cubicBezTo>
                <a:cubicBezTo>
                  <a:pt x="0" y="1101083"/>
                  <a:pt x="343256" y="720679"/>
                  <a:pt x="343256" y="720679"/>
                </a:cubicBezTo>
              </a:path>
            </a:pathLst>
          </a:custGeom>
          <a:solidFill>
            <a:schemeClr val="accent4">
              <a:lumMod val="40000"/>
              <a:lumOff val="60000"/>
            </a:schemeClr>
          </a:solidFill>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56" name="Group 55"/>
          <p:cNvGrpSpPr/>
          <p:nvPr/>
        </p:nvGrpSpPr>
        <p:grpSpPr>
          <a:xfrm>
            <a:off x="2780490" y="3088571"/>
            <a:ext cx="4229910" cy="2702121"/>
            <a:chOff x="8576658" y="2814690"/>
            <a:chExt cx="3551841" cy="2316329"/>
          </a:xfrm>
        </p:grpSpPr>
        <p:sp>
          <p:nvSpPr>
            <p:cNvPr id="57" name="Flowchart: Connector 5"/>
            <p:cNvSpPr>
              <a:spLocks noChangeAspect="1"/>
            </p:cNvSpPr>
            <p:nvPr/>
          </p:nvSpPr>
          <p:spPr>
            <a:xfrm>
              <a:off x="9969316" y="3838417"/>
              <a:ext cx="365473" cy="380078"/>
            </a:xfrm>
            <a:prstGeom prst="flowChartConnector">
              <a:avLst/>
            </a:prstGeom>
            <a:solidFill>
              <a:srgbClr val="FF6600"/>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lowchart: Connector 7"/>
            <p:cNvSpPr>
              <a:spLocks noChangeAspect="1"/>
            </p:cNvSpPr>
            <p:nvPr/>
          </p:nvSpPr>
          <p:spPr>
            <a:xfrm>
              <a:off x="11631758" y="4322420"/>
              <a:ext cx="365473" cy="380078"/>
            </a:xfrm>
            <a:prstGeom prst="flowChartConnector">
              <a:avLst/>
            </a:prstGeom>
            <a:solidFill>
              <a:srgbClr val="3366FF"/>
            </a:solidFill>
            <a:ln w="285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lowchart: Connector 8"/>
            <p:cNvSpPr>
              <a:spLocks noChangeAspect="1"/>
            </p:cNvSpPr>
            <p:nvPr/>
          </p:nvSpPr>
          <p:spPr>
            <a:xfrm>
              <a:off x="9901133" y="3353782"/>
              <a:ext cx="365473" cy="380078"/>
            </a:xfrm>
            <a:prstGeom prst="flowChartConnector">
              <a:avLst/>
            </a:prstGeom>
            <a:solidFill>
              <a:srgbClr val="FF6600"/>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lowchart: Connector 9"/>
            <p:cNvSpPr>
              <a:spLocks noChangeAspect="1"/>
            </p:cNvSpPr>
            <p:nvPr/>
          </p:nvSpPr>
          <p:spPr>
            <a:xfrm>
              <a:off x="9230606" y="2814690"/>
              <a:ext cx="365473" cy="380078"/>
            </a:xfrm>
            <a:prstGeom prst="flowChartConnector">
              <a:avLst/>
            </a:prstGeom>
            <a:solidFill>
              <a:srgbClr val="3366FF"/>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lowchart: Connector 10"/>
            <p:cNvSpPr>
              <a:spLocks noChangeAspect="1"/>
            </p:cNvSpPr>
            <p:nvPr/>
          </p:nvSpPr>
          <p:spPr>
            <a:xfrm>
              <a:off x="10632241" y="3804457"/>
              <a:ext cx="365473" cy="380078"/>
            </a:xfrm>
            <a:prstGeom prst="flowChartConnector">
              <a:avLst/>
            </a:prstGeom>
            <a:solidFill>
              <a:srgbClr val="3366FF"/>
            </a:solidFill>
            <a:ln w="285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lowchart: Connector 11"/>
            <p:cNvSpPr>
              <a:spLocks noChangeAspect="1"/>
            </p:cNvSpPr>
            <p:nvPr/>
          </p:nvSpPr>
          <p:spPr>
            <a:xfrm>
              <a:off x="8576658" y="4056696"/>
              <a:ext cx="365473" cy="380078"/>
            </a:xfrm>
            <a:prstGeom prst="flowChartConnector">
              <a:avLst/>
            </a:prstGeom>
            <a:solidFill>
              <a:srgbClr val="3366FF"/>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lowchart: Connector 12"/>
            <p:cNvSpPr>
              <a:spLocks noChangeAspect="1"/>
            </p:cNvSpPr>
            <p:nvPr/>
          </p:nvSpPr>
          <p:spPr>
            <a:xfrm>
              <a:off x="11445058" y="3177652"/>
              <a:ext cx="365473" cy="380078"/>
            </a:xfrm>
            <a:prstGeom prst="flowChartConnector">
              <a:avLst/>
            </a:prstGeom>
            <a:solidFill>
              <a:srgbClr val="3366FF"/>
            </a:solidFill>
            <a:ln w="285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lowchart: Connector 13"/>
            <p:cNvSpPr>
              <a:spLocks noChangeAspect="1"/>
            </p:cNvSpPr>
            <p:nvPr/>
          </p:nvSpPr>
          <p:spPr>
            <a:xfrm>
              <a:off x="9017069" y="4750941"/>
              <a:ext cx="365473" cy="380078"/>
            </a:xfrm>
            <a:prstGeom prst="flowChartConnector">
              <a:avLst/>
            </a:prstGeom>
            <a:solidFill>
              <a:srgbClr val="3366FF"/>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lowchart: Connector 14"/>
            <p:cNvSpPr>
              <a:spLocks noChangeAspect="1"/>
            </p:cNvSpPr>
            <p:nvPr/>
          </p:nvSpPr>
          <p:spPr>
            <a:xfrm>
              <a:off x="8620531" y="3232303"/>
              <a:ext cx="365473" cy="380078"/>
            </a:xfrm>
            <a:prstGeom prst="flowChartConnector">
              <a:avLst/>
            </a:prstGeom>
            <a:solidFill>
              <a:srgbClr val="3366FF"/>
            </a:solidFill>
            <a:ln w="28575" cmpd="sng">
              <a:solidFill>
                <a:srgbClr val="FFFFFF"/>
              </a:solidFill>
              <a:headEnd type="arrow"/>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lowchart: Connector 15"/>
            <p:cNvSpPr>
              <a:spLocks noChangeAspect="1"/>
            </p:cNvSpPr>
            <p:nvPr/>
          </p:nvSpPr>
          <p:spPr>
            <a:xfrm>
              <a:off x="11763026" y="3675140"/>
              <a:ext cx="365473" cy="380078"/>
            </a:xfrm>
            <a:prstGeom prst="flowChartConnector">
              <a:avLst/>
            </a:prstGeom>
            <a:solidFill>
              <a:srgbClr val="3366FF"/>
            </a:solidFill>
            <a:ln w="285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 name="Straight Connector 66"/>
            <p:cNvCxnSpPr>
              <a:stCxn id="65" idx="5"/>
              <a:endCxn id="57" idx="2"/>
            </p:cNvCxnSpPr>
            <p:nvPr/>
          </p:nvCxnSpPr>
          <p:spPr>
            <a:xfrm>
              <a:off x="8932482" y="3556721"/>
              <a:ext cx="1036835" cy="471736"/>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62" idx="6"/>
              <a:endCxn id="57" idx="2"/>
            </p:cNvCxnSpPr>
            <p:nvPr/>
          </p:nvCxnSpPr>
          <p:spPr>
            <a:xfrm flipV="1">
              <a:off x="8942131" y="4028457"/>
              <a:ext cx="1027186" cy="218279"/>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64" idx="7"/>
              <a:endCxn id="57" idx="2"/>
            </p:cNvCxnSpPr>
            <p:nvPr/>
          </p:nvCxnSpPr>
          <p:spPr>
            <a:xfrm flipV="1">
              <a:off x="9329019" y="4028457"/>
              <a:ext cx="640297" cy="778144"/>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stCxn id="57" idx="2"/>
              <a:endCxn id="60" idx="4"/>
            </p:cNvCxnSpPr>
            <p:nvPr/>
          </p:nvCxnSpPr>
          <p:spPr>
            <a:xfrm flipH="1" flipV="1">
              <a:off x="9413343" y="3194768"/>
              <a:ext cx="555973" cy="833688"/>
            </a:xfrm>
            <a:prstGeom prst="line">
              <a:avLst/>
            </a:prstGeom>
            <a:ln>
              <a:headEnd type="none"/>
              <a:tailEnd type="arrow"/>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0" idx="4"/>
              <a:endCxn id="59" idx="2"/>
            </p:cNvCxnSpPr>
            <p:nvPr/>
          </p:nvCxnSpPr>
          <p:spPr>
            <a:xfrm>
              <a:off x="9413343" y="3194768"/>
              <a:ext cx="487790" cy="349053"/>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65" idx="5"/>
              <a:endCxn id="59" idx="2"/>
            </p:cNvCxnSpPr>
            <p:nvPr/>
          </p:nvCxnSpPr>
          <p:spPr>
            <a:xfrm flipV="1">
              <a:off x="8932482" y="3543822"/>
              <a:ext cx="968651" cy="12899"/>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64" idx="7"/>
              <a:endCxn id="59" idx="2"/>
            </p:cNvCxnSpPr>
            <p:nvPr/>
          </p:nvCxnSpPr>
          <p:spPr>
            <a:xfrm flipV="1">
              <a:off x="9329019" y="3543822"/>
              <a:ext cx="572114" cy="1262779"/>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stCxn id="62" idx="6"/>
              <a:endCxn id="59" idx="2"/>
            </p:cNvCxnSpPr>
            <p:nvPr/>
          </p:nvCxnSpPr>
          <p:spPr>
            <a:xfrm flipV="1">
              <a:off x="8942131" y="3543822"/>
              <a:ext cx="959002" cy="702912"/>
            </a:xfrm>
            <a:prstGeom prst="line">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63" idx="3"/>
              <a:endCxn id="61" idx="6"/>
            </p:cNvCxnSpPr>
            <p:nvPr/>
          </p:nvCxnSpPr>
          <p:spPr>
            <a:xfrm flipH="1">
              <a:off x="10997714" y="3502069"/>
              <a:ext cx="500866" cy="492426"/>
            </a:xfrm>
            <a:prstGeom prst="line">
              <a:avLst/>
            </a:prstGeom>
            <a:ln w="38100" cmpd="sng"/>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61" idx="6"/>
              <a:endCxn id="66" idx="2"/>
            </p:cNvCxnSpPr>
            <p:nvPr/>
          </p:nvCxnSpPr>
          <p:spPr>
            <a:xfrm flipV="1">
              <a:off x="10997714" y="3865179"/>
              <a:ext cx="765312" cy="129317"/>
            </a:xfrm>
            <a:prstGeom prst="line">
              <a:avLst/>
            </a:prstGeom>
            <a:ln>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61" idx="6"/>
              <a:endCxn id="58" idx="1"/>
            </p:cNvCxnSpPr>
            <p:nvPr/>
          </p:nvCxnSpPr>
          <p:spPr>
            <a:xfrm>
              <a:off x="10997714" y="3994496"/>
              <a:ext cx="687567" cy="383585"/>
            </a:xfrm>
            <a:prstGeom prst="line">
              <a:avLst/>
            </a:prstGeom>
            <a:ln>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57" idx="6"/>
              <a:endCxn id="61" idx="2"/>
            </p:cNvCxnSpPr>
            <p:nvPr/>
          </p:nvCxnSpPr>
          <p:spPr>
            <a:xfrm flipV="1">
              <a:off x="10334789" y="3994496"/>
              <a:ext cx="297452" cy="33960"/>
            </a:xfrm>
            <a:prstGeom prst="line">
              <a:avLst/>
            </a:prstGeom>
            <a:ln w="76200" cmpd="sng"/>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3618542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Shape 357"/>
          <p:cNvSpPr>
            <a:spLocks noGrp="1"/>
          </p:cNvSpPr>
          <p:nvPr>
            <p:ph type="title"/>
          </p:nvPr>
        </p:nvSpPr>
        <p:spPr>
          <a:prstGeom prst="rect">
            <a:avLst/>
          </a:prstGeom>
        </p:spPr>
        <p:txBody>
          <a:bodyPr/>
          <a:lstStyle>
            <a:lvl1pPr algn="l" defTabSz="457200">
              <a:defRPr sz="4000">
                <a:solidFill>
                  <a:schemeClr val="accent5"/>
                </a:solidFill>
                <a:latin typeface="Hannotate SC Regular"/>
                <a:ea typeface="Hannotate SC Regular"/>
                <a:cs typeface="Hannotate SC Regular"/>
                <a:sym typeface="Hannotate SC Regular"/>
              </a:defRPr>
            </a:lvl1pPr>
          </a:lstStyle>
          <a:p>
            <a:r>
              <a:rPr dirty="0"/>
              <a:t>Preserving the First-order Proximity (LINE 1st)</a:t>
            </a:r>
          </a:p>
        </p:txBody>
      </p:sp>
      <p:sp>
        <p:nvSpPr>
          <p:cNvPr id="358" name="Shape 358"/>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21</a:t>
            </a:fld>
            <a:endParaRPr/>
          </a:p>
        </p:txBody>
      </p:sp>
      <p:sp>
        <p:nvSpPr>
          <p:cNvPr id="361" name="Shape 361"/>
          <p:cNvSpPr/>
          <p:nvPr/>
        </p:nvSpPr>
        <p:spPr>
          <a:xfrm>
            <a:off x="1193720" y="2537539"/>
            <a:ext cx="8707512" cy="53347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345722" indent="-345722" algn="l" defTabSz="457200">
              <a:buSzPct val="75000"/>
              <a:buChar char="•"/>
              <a:defRPr sz="2800">
                <a:latin typeface="Hannotate SC Regular"/>
                <a:ea typeface="Hannotate SC Regular"/>
                <a:cs typeface="Hannotate SC Regular"/>
                <a:sym typeface="Hannotate SC Regular"/>
              </a:defRPr>
            </a:lvl1pPr>
          </a:lstStyle>
          <a:p>
            <a:r>
              <a:rPr dirty="0"/>
              <a:t>Distributions</a:t>
            </a:r>
            <a:r>
              <a:rPr dirty="0" smtClean="0"/>
              <a:t>:</a:t>
            </a:r>
            <a:r>
              <a:rPr lang="en-US" dirty="0" smtClean="0"/>
              <a:t> </a:t>
            </a:r>
            <a:r>
              <a:rPr lang="en-US" dirty="0"/>
              <a:t>: (defined on </a:t>
            </a:r>
            <a:r>
              <a:rPr lang="en-US" dirty="0" smtClean="0"/>
              <a:t>the</a:t>
            </a:r>
            <a:r>
              <a:rPr lang="zh-CN" altLang="en-US" dirty="0" smtClean="0"/>
              <a:t> </a:t>
            </a:r>
            <a:r>
              <a:rPr lang="en-US" dirty="0" smtClean="0"/>
              <a:t>undirected edge i - j)</a:t>
            </a:r>
            <a:endParaRPr lang="en-US" dirty="0"/>
          </a:p>
        </p:txBody>
      </p:sp>
      <p:sp>
        <p:nvSpPr>
          <p:cNvPr id="362" name="Shape 362"/>
          <p:cNvSpPr/>
          <p:nvPr/>
        </p:nvSpPr>
        <p:spPr>
          <a:xfrm>
            <a:off x="1229786" y="6199412"/>
            <a:ext cx="2014350"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345722" indent="-345722" algn="l" defTabSz="457200">
              <a:buSzPct val="75000"/>
              <a:buChar char="•"/>
              <a:defRPr sz="2800">
                <a:latin typeface="Hannotate SC Regular"/>
                <a:ea typeface="Hannotate SC Regular"/>
                <a:cs typeface="Hannotate SC Regular"/>
                <a:sym typeface="Hannotate SC Regular"/>
              </a:defRPr>
            </a:lvl1pPr>
          </a:lstStyle>
          <a:p>
            <a:r>
              <a:t>Objective:</a:t>
            </a:r>
          </a:p>
        </p:txBody>
      </p:sp>
      <p:graphicFrame>
        <p:nvGraphicFramePr>
          <p:cNvPr id="9" name="Object 8"/>
          <p:cNvGraphicFramePr>
            <a:graphicFrameLocks noChangeAspect="1"/>
          </p:cNvGraphicFramePr>
          <p:nvPr>
            <p:extLst>
              <p:ext uri="{D42A27DB-BD31-4B8C-83A1-F6EECF244321}">
                <p14:modId xmlns:p14="http://schemas.microsoft.com/office/powerpoint/2010/main" val="2230461533"/>
              </p:ext>
            </p:extLst>
          </p:nvPr>
        </p:nvGraphicFramePr>
        <p:xfrm>
          <a:off x="4844266" y="4866752"/>
          <a:ext cx="4579938" cy="1536700"/>
        </p:xfrm>
        <a:graphic>
          <a:graphicData uri="http://schemas.openxmlformats.org/presentationml/2006/ole">
            <mc:AlternateContent xmlns:mc="http://schemas.openxmlformats.org/markup-compatibility/2006">
              <mc:Choice xmlns:v="urn:schemas-microsoft-com:vml" Requires="v">
                <p:oleObj spid="_x0000_s2114" name="Equation" r:id="rId4" imgW="1778000" imgH="596900" progId="Equation.3">
                  <p:embed/>
                </p:oleObj>
              </mc:Choice>
              <mc:Fallback>
                <p:oleObj name="Equation" r:id="rId4" imgW="1778000" imgH="596900" progId="Equation.3">
                  <p:embed/>
                  <p:pic>
                    <p:nvPicPr>
                      <p:cNvPr id="0" name=""/>
                      <p:cNvPicPr/>
                      <p:nvPr/>
                    </p:nvPicPr>
                    <p:blipFill>
                      <a:blip r:embed="rId5"/>
                      <a:stretch>
                        <a:fillRect/>
                      </a:stretch>
                    </p:blipFill>
                    <p:spPr>
                      <a:xfrm>
                        <a:off x="4844266" y="4866752"/>
                        <a:ext cx="4579938" cy="153670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153380768"/>
              </p:ext>
            </p:extLst>
          </p:nvPr>
        </p:nvGraphicFramePr>
        <p:xfrm>
          <a:off x="4844266" y="3451584"/>
          <a:ext cx="3336925" cy="1503362"/>
        </p:xfrm>
        <a:graphic>
          <a:graphicData uri="http://schemas.openxmlformats.org/presentationml/2006/ole">
            <mc:AlternateContent xmlns:mc="http://schemas.openxmlformats.org/markup-compatibility/2006">
              <mc:Choice xmlns:v="urn:schemas-microsoft-com:vml" Requires="v">
                <p:oleObj spid="_x0000_s2115" name="Equation" r:id="rId6" imgW="1295400" imgH="584200" progId="Equation.3">
                  <p:embed/>
                </p:oleObj>
              </mc:Choice>
              <mc:Fallback>
                <p:oleObj name="Equation" r:id="rId6" imgW="1295400" imgH="584200" progId="Equation.3">
                  <p:embed/>
                  <p:pic>
                    <p:nvPicPr>
                      <p:cNvPr id="0" name=""/>
                      <p:cNvPicPr/>
                      <p:nvPr/>
                    </p:nvPicPr>
                    <p:blipFill>
                      <a:blip r:embed="rId7"/>
                      <a:stretch>
                        <a:fillRect/>
                      </a:stretch>
                    </p:blipFill>
                    <p:spPr>
                      <a:xfrm>
                        <a:off x="4844266" y="3451584"/>
                        <a:ext cx="3336925" cy="1503362"/>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711128562"/>
              </p:ext>
            </p:extLst>
          </p:nvPr>
        </p:nvGraphicFramePr>
        <p:xfrm>
          <a:off x="2804420" y="7367588"/>
          <a:ext cx="6116638" cy="1014412"/>
        </p:xfrm>
        <a:graphic>
          <a:graphicData uri="http://schemas.openxmlformats.org/presentationml/2006/ole">
            <mc:AlternateContent xmlns:mc="http://schemas.openxmlformats.org/markup-compatibility/2006">
              <mc:Choice xmlns:v="urn:schemas-microsoft-com:vml" Requires="v">
                <p:oleObj spid="_x0000_s2116" name="Equation" r:id="rId8" imgW="2374900" imgH="393700" progId="Equation.3">
                  <p:embed/>
                </p:oleObj>
              </mc:Choice>
              <mc:Fallback>
                <p:oleObj name="Equation" r:id="rId8" imgW="2374900" imgH="393700" progId="Equation.3">
                  <p:embed/>
                  <p:pic>
                    <p:nvPicPr>
                      <p:cNvPr id="0" name=""/>
                      <p:cNvPicPr/>
                      <p:nvPr/>
                    </p:nvPicPr>
                    <p:blipFill>
                      <a:blip r:embed="rId9"/>
                      <a:stretch>
                        <a:fillRect/>
                      </a:stretch>
                    </p:blipFill>
                    <p:spPr>
                      <a:xfrm>
                        <a:off x="2804420" y="7367588"/>
                        <a:ext cx="6116638" cy="1014412"/>
                      </a:xfrm>
                      <a:prstGeom prst="rect">
                        <a:avLst/>
                      </a:prstGeom>
                    </p:spPr>
                  </p:pic>
                </p:oleObj>
              </mc:Fallback>
            </mc:AlternateContent>
          </a:graphicData>
        </a:graphic>
      </p:graphicFrame>
      <p:sp>
        <p:nvSpPr>
          <p:cNvPr id="3" name="Rectangle 2"/>
          <p:cNvSpPr/>
          <p:nvPr/>
        </p:nvSpPr>
        <p:spPr>
          <a:xfrm>
            <a:off x="10094951" y="4560316"/>
            <a:ext cx="2704278" cy="523220"/>
          </a:xfrm>
          <a:prstGeom prst="rect">
            <a:avLst/>
          </a:prstGeom>
        </p:spPr>
        <p:txBody>
          <a:bodyPr wrap="none">
            <a:spAutoFit/>
          </a:bodyPr>
          <a:lstStyle/>
          <a:p>
            <a:pPr algn="l" defTabSz="457200">
              <a:defRPr sz="2800">
                <a:solidFill>
                  <a:schemeClr val="accent5"/>
                </a:solidFill>
                <a:latin typeface="HanziPen SC Regular"/>
                <a:ea typeface="HanziPen SC Regular"/>
                <a:cs typeface="HanziPen SC Regular"/>
                <a:sym typeface="HanziPen SC Regular"/>
              </a:defRPr>
            </a:pPr>
            <a:r>
              <a:rPr lang="en-US" dirty="0" smtClean="0">
                <a:latin typeface="Hannotate TC Bold"/>
                <a:cs typeface="Hannotate TC Bold"/>
              </a:rPr>
              <a:t>: </a:t>
            </a:r>
            <a:r>
              <a:rPr lang="en-US" dirty="0">
                <a:latin typeface="Hannotate TC Bold"/>
                <a:cs typeface="Hannotate TC Bold"/>
              </a:rPr>
              <a:t>Embedding of </a:t>
            </a:r>
            <a:r>
              <a:rPr lang="en-US" dirty="0" err="1" smtClean="0">
                <a:latin typeface="Hannotate TC Bold"/>
                <a:cs typeface="Hannotate TC Bold"/>
              </a:rPr>
              <a:t>i</a:t>
            </a:r>
            <a:endParaRPr lang="en-US" dirty="0">
              <a:latin typeface="Hannotate TC Bold"/>
              <a:cs typeface="Hannotate TC Bold"/>
            </a:endParaRPr>
          </a:p>
        </p:txBody>
      </p:sp>
      <p:sp>
        <p:nvSpPr>
          <p:cNvPr id="5" name="TextBox 4"/>
          <p:cNvSpPr txBox="1"/>
          <p:nvPr/>
        </p:nvSpPr>
        <p:spPr>
          <a:xfrm flipH="1">
            <a:off x="950047" y="3632759"/>
            <a:ext cx="377727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Empirical</a:t>
            </a:r>
            <a:r>
              <a:rPr kumimoji="0" lang="zh-CN" alt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r>
              <a:rPr kumimoji="0" lang="en-US" altLang="zh-CN"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distribution</a:t>
            </a:r>
            <a:r>
              <a:rPr kumimoji="0" lang="zh-CN" alt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r>
              <a:rPr lang="en-US" altLang="zh-CN" sz="2400" dirty="0" smtClean="0">
                <a:solidFill>
                  <a:srgbClr val="D50202"/>
                </a:solidFill>
                <a:latin typeface="Hannotate TC Bold"/>
                <a:cs typeface="Hannotate TC Bold"/>
              </a:rPr>
              <a:t>of</a:t>
            </a:r>
            <a:r>
              <a:rPr lang="zh-CN" altLang="en-US" sz="2400" dirty="0" smtClean="0">
                <a:solidFill>
                  <a:srgbClr val="D50202"/>
                </a:solidFill>
                <a:latin typeface="Hannotate TC Bold"/>
                <a:cs typeface="Hannotate TC Bold"/>
              </a:rPr>
              <a:t> </a:t>
            </a:r>
            <a:r>
              <a:rPr lang="en-US" altLang="zh-CN" sz="2400" dirty="0" smtClean="0">
                <a:solidFill>
                  <a:srgbClr val="D50202"/>
                </a:solidFill>
                <a:latin typeface="Hannotate TC Bold"/>
                <a:cs typeface="Hannotate TC Bold"/>
              </a:rPr>
              <a:t>first-order</a:t>
            </a:r>
            <a:r>
              <a:rPr lang="zh-CN" altLang="en-US" sz="2400" dirty="0" smtClean="0">
                <a:solidFill>
                  <a:srgbClr val="D50202"/>
                </a:solidFill>
                <a:latin typeface="Hannotate TC Bold"/>
                <a:cs typeface="Hannotate TC Bold"/>
              </a:rPr>
              <a:t> </a:t>
            </a:r>
            <a:r>
              <a:rPr lang="en-US" altLang="zh-CN" sz="2400" dirty="0" smtClean="0">
                <a:solidFill>
                  <a:srgbClr val="D50202"/>
                </a:solidFill>
                <a:latin typeface="Hannotate TC Bold"/>
                <a:cs typeface="Hannotate TC Bold"/>
              </a:rPr>
              <a:t>proximity</a:t>
            </a:r>
            <a:r>
              <a:rPr kumimoji="0" lang="en-US" altLang="zh-CN"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a:t>
            </a:r>
            <a:r>
              <a:rPr kumimoji="0" lang="zh-CN" alt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endParaRPr kumimoji="0" lang="en-US" sz="2400" b="0" i="0" u="none" strike="noStrike" cap="none" spc="0" normalizeH="0" baseline="0" dirty="0">
              <a:ln>
                <a:noFill/>
              </a:ln>
              <a:solidFill>
                <a:srgbClr val="D50202"/>
              </a:solidFill>
              <a:effectLst/>
              <a:uFillTx/>
              <a:latin typeface="Hannotate TC Bold"/>
              <a:ea typeface="+mn-ea"/>
              <a:cs typeface="Hannotate TC Bold"/>
              <a:sym typeface="Helvetica Light"/>
            </a:endParaRPr>
          </a:p>
        </p:txBody>
      </p:sp>
      <p:sp>
        <p:nvSpPr>
          <p:cNvPr id="14" name="TextBox 13"/>
          <p:cNvSpPr txBox="1"/>
          <p:nvPr/>
        </p:nvSpPr>
        <p:spPr>
          <a:xfrm flipH="1">
            <a:off x="950047" y="4987948"/>
            <a:ext cx="377727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Model</a:t>
            </a:r>
            <a:r>
              <a:rPr kumimoji="0" lang="zh-CN" alt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r>
              <a:rPr kumimoji="0" lang="en-US" altLang="zh-CN"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distribution</a:t>
            </a:r>
            <a:r>
              <a:rPr kumimoji="0" lang="zh-CN" alt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r>
              <a:rPr lang="en-US" altLang="zh-CN" sz="2400" dirty="0" smtClean="0">
                <a:solidFill>
                  <a:srgbClr val="D50202"/>
                </a:solidFill>
                <a:latin typeface="Hannotate TC Bold"/>
                <a:cs typeface="Hannotate TC Bold"/>
              </a:rPr>
              <a:t>of</a:t>
            </a:r>
            <a:r>
              <a:rPr lang="zh-CN" altLang="en-US" sz="2400" dirty="0" smtClean="0">
                <a:solidFill>
                  <a:srgbClr val="D50202"/>
                </a:solidFill>
                <a:latin typeface="Hannotate TC Bold"/>
                <a:cs typeface="Hannotate TC Bold"/>
              </a:rPr>
              <a:t> </a:t>
            </a:r>
            <a:endParaRPr lang="en-US" altLang="zh-CN" sz="2400" dirty="0" smtClean="0">
              <a:solidFill>
                <a:srgbClr val="D50202"/>
              </a:solidFill>
              <a:latin typeface="Hannotate TC Bold"/>
              <a:cs typeface="Hannotate TC Bold"/>
            </a:endParaRPr>
          </a:p>
          <a:p>
            <a:pPr marL="0" marR="0" indent="0" algn="l" defTabSz="584200" rtl="0" fontAlgn="auto" latinLnBrk="0" hangingPunct="0">
              <a:lnSpc>
                <a:spcPct val="100000"/>
              </a:lnSpc>
              <a:spcBef>
                <a:spcPts val="0"/>
              </a:spcBef>
              <a:spcAft>
                <a:spcPts val="0"/>
              </a:spcAft>
              <a:buClrTx/>
              <a:buSzTx/>
              <a:buFontTx/>
              <a:buNone/>
              <a:tabLst/>
            </a:pPr>
            <a:r>
              <a:rPr lang="en-US" altLang="zh-CN" sz="2400" dirty="0" smtClean="0">
                <a:solidFill>
                  <a:srgbClr val="D50202"/>
                </a:solidFill>
                <a:latin typeface="Hannotate TC Bold"/>
                <a:cs typeface="Hannotate TC Bold"/>
              </a:rPr>
              <a:t>first-order</a:t>
            </a:r>
            <a:r>
              <a:rPr lang="zh-CN" altLang="en-US" sz="2400" dirty="0" smtClean="0">
                <a:solidFill>
                  <a:srgbClr val="D50202"/>
                </a:solidFill>
                <a:latin typeface="Hannotate TC Bold"/>
                <a:cs typeface="Hannotate TC Bold"/>
              </a:rPr>
              <a:t> </a:t>
            </a:r>
            <a:r>
              <a:rPr lang="en-US" altLang="zh-CN" sz="2400" dirty="0" smtClean="0">
                <a:solidFill>
                  <a:srgbClr val="D50202"/>
                </a:solidFill>
                <a:latin typeface="Hannotate TC Bold"/>
                <a:cs typeface="Hannotate TC Bold"/>
              </a:rPr>
              <a:t>proximity</a:t>
            </a:r>
            <a:r>
              <a:rPr kumimoji="0" lang="en-US" altLang="zh-CN"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a:t>
            </a:r>
            <a:r>
              <a:rPr kumimoji="0" lang="zh-CN" alt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endParaRPr kumimoji="0" lang="en-US" sz="2400" b="0" i="0" u="none" strike="noStrike" cap="none" spc="0" normalizeH="0" baseline="0" dirty="0">
              <a:ln>
                <a:noFill/>
              </a:ln>
              <a:solidFill>
                <a:srgbClr val="D50202"/>
              </a:solidFill>
              <a:effectLst/>
              <a:uFillTx/>
              <a:latin typeface="Hannotate TC Bold"/>
              <a:ea typeface="+mn-ea"/>
              <a:cs typeface="Hannotate TC Bold"/>
              <a:sym typeface="Helvetica Light"/>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1153987469"/>
              </p:ext>
            </p:extLst>
          </p:nvPr>
        </p:nvGraphicFramePr>
        <p:xfrm>
          <a:off x="9826942" y="4523785"/>
          <a:ext cx="476250" cy="647700"/>
        </p:xfrm>
        <a:graphic>
          <a:graphicData uri="http://schemas.openxmlformats.org/presentationml/2006/ole">
            <mc:AlternateContent xmlns:mc="http://schemas.openxmlformats.org/markup-compatibility/2006">
              <mc:Choice xmlns:v="urn:schemas-microsoft-com:vml" Requires="v">
                <p:oleObj spid="_x0000_s2117" name="Equation" r:id="rId10" imgW="177800" imgH="241300" progId="Equation.3">
                  <p:embed/>
                </p:oleObj>
              </mc:Choice>
              <mc:Fallback>
                <p:oleObj name="Equation" r:id="rId10" imgW="177800" imgH="241300" progId="Equation.3">
                  <p:embed/>
                  <p:pic>
                    <p:nvPicPr>
                      <p:cNvPr id="0" name=""/>
                      <p:cNvPicPr/>
                      <p:nvPr/>
                    </p:nvPicPr>
                    <p:blipFill>
                      <a:blip r:embed="rId11"/>
                      <a:stretch>
                        <a:fillRect/>
                      </a:stretch>
                    </p:blipFill>
                    <p:spPr>
                      <a:xfrm>
                        <a:off x="9826942" y="4523785"/>
                        <a:ext cx="476250" cy="647700"/>
                      </a:xfrm>
                      <a:prstGeom prst="rect">
                        <a:avLst/>
                      </a:prstGeom>
                    </p:spPr>
                  </p:pic>
                </p:oleObj>
              </mc:Fallback>
            </mc:AlternateContent>
          </a:graphicData>
        </a:graphic>
      </p:graphicFrame>
    </p:spTree>
    <p:extLst>
      <p:ext uri="{BB962C8B-B14F-4D97-AF65-F5344CB8AC3E}">
        <p14:creationId xmlns:p14="http://schemas.microsoft.com/office/powerpoint/2010/main" val="363899928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a:spLocks noGrp="1"/>
          </p:cNvSpPr>
          <p:nvPr>
            <p:ph type="title"/>
          </p:nvPr>
        </p:nvSpPr>
        <p:spPr>
          <a:xfrm>
            <a:off x="952500" y="444500"/>
            <a:ext cx="11411822" cy="2159000"/>
          </a:xfrm>
          <a:prstGeom prst="rect">
            <a:avLst/>
          </a:prstGeom>
        </p:spPr>
        <p:txBody>
          <a:bodyPr/>
          <a:lstStyle>
            <a:lvl1pPr algn="l" defTabSz="457200">
              <a:defRPr sz="4000">
                <a:solidFill>
                  <a:schemeClr val="accent5"/>
                </a:solidFill>
                <a:latin typeface="Hannotate SC Regular"/>
                <a:ea typeface="Hannotate SC Regular"/>
                <a:cs typeface="Hannotate SC Regular"/>
                <a:sym typeface="Hannotate SC Regular"/>
              </a:defRPr>
            </a:lvl1pPr>
          </a:lstStyle>
          <a:p>
            <a:r>
              <a:rPr dirty="0"/>
              <a:t>Preserving the Second-order Proximity (LINE </a:t>
            </a:r>
            <a:r>
              <a:rPr dirty="0" smtClean="0"/>
              <a:t>2</a:t>
            </a:r>
            <a:r>
              <a:rPr lang="en-US" dirty="0" smtClean="0"/>
              <a:t>nd</a:t>
            </a:r>
            <a:r>
              <a:rPr dirty="0" smtClean="0"/>
              <a:t>)</a:t>
            </a:r>
            <a:endParaRPr dirty="0"/>
          </a:p>
        </p:txBody>
      </p:sp>
      <p:sp>
        <p:nvSpPr>
          <p:cNvPr id="366" name="Shape 366"/>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22</a:t>
            </a:fld>
            <a:endParaRPr/>
          </a:p>
        </p:txBody>
      </p:sp>
      <p:sp>
        <p:nvSpPr>
          <p:cNvPr id="367" name="Shape 367"/>
          <p:cNvSpPr/>
          <p:nvPr/>
        </p:nvSpPr>
        <p:spPr>
          <a:xfrm>
            <a:off x="1092120" y="2433823"/>
            <a:ext cx="8322791" cy="53347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345722" indent="-345722" algn="l" defTabSz="457200">
              <a:buSzPct val="75000"/>
              <a:buChar char="•"/>
              <a:defRPr sz="2800">
                <a:latin typeface="Hannotate SC Regular"/>
                <a:ea typeface="Hannotate SC Regular"/>
                <a:cs typeface="Hannotate SC Regular"/>
                <a:sym typeface="Hannotate SC Regular"/>
              </a:defRPr>
            </a:pPr>
            <a:r>
              <a:rPr dirty="0"/>
              <a:t>Distributions: </a:t>
            </a:r>
            <a:r>
              <a:rPr dirty="0" smtClean="0"/>
              <a:t>(</a:t>
            </a:r>
            <a:r>
              <a:rPr dirty="0"/>
              <a:t>defined on </a:t>
            </a:r>
            <a:r>
              <a:rPr lang="en-US" dirty="0" smtClean="0"/>
              <a:t>the </a:t>
            </a:r>
            <a:r>
              <a:rPr dirty="0" smtClean="0"/>
              <a:t>directed edge</a:t>
            </a:r>
            <a:r>
              <a:rPr lang="zh-CN" altLang="en-US" dirty="0" smtClean="0"/>
              <a:t> </a:t>
            </a:r>
            <a:r>
              <a:rPr lang="en-US" altLang="zh-CN" dirty="0"/>
              <a:t>i</a:t>
            </a:r>
            <a:r>
              <a:rPr lang="zh-CN" altLang="en-US" dirty="0" smtClean="0"/>
              <a:t> </a:t>
            </a:r>
            <a:r>
              <a:rPr lang="en-US" altLang="zh-CN" dirty="0" smtClean="0"/>
              <a:t>-&gt;</a:t>
            </a:r>
            <a:r>
              <a:rPr lang="zh-CN" altLang="en-US" dirty="0" smtClean="0"/>
              <a:t> </a:t>
            </a:r>
            <a:r>
              <a:rPr lang="en-US" altLang="zh-CN" dirty="0" smtClean="0"/>
              <a:t>j</a:t>
            </a:r>
            <a:r>
              <a:rPr dirty="0" smtClean="0"/>
              <a:t>)</a:t>
            </a:r>
            <a:endParaRPr dirty="0"/>
          </a:p>
        </p:txBody>
      </p:sp>
      <p:sp>
        <p:nvSpPr>
          <p:cNvPr id="368" name="Shape 368"/>
          <p:cNvSpPr/>
          <p:nvPr/>
        </p:nvSpPr>
        <p:spPr>
          <a:xfrm>
            <a:off x="1229786" y="6199412"/>
            <a:ext cx="2014350"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345722" indent="-345722" algn="l" defTabSz="457200">
              <a:buSzPct val="75000"/>
              <a:buChar char="•"/>
              <a:defRPr sz="2800">
                <a:latin typeface="Hannotate SC Regular"/>
                <a:ea typeface="Hannotate SC Regular"/>
                <a:cs typeface="Hannotate SC Regular"/>
                <a:sym typeface="Hannotate SC Regular"/>
              </a:defRPr>
            </a:lvl1pPr>
          </a:lstStyle>
          <a:p>
            <a:r>
              <a:t>Objective:</a:t>
            </a:r>
          </a:p>
        </p:txBody>
      </p:sp>
      <p:graphicFrame>
        <p:nvGraphicFramePr>
          <p:cNvPr id="10" name="Object 9"/>
          <p:cNvGraphicFramePr>
            <a:graphicFrameLocks noChangeAspect="1"/>
          </p:cNvGraphicFramePr>
          <p:nvPr>
            <p:extLst>
              <p:ext uri="{D42A27DB-BD31-4B8C-83A1-F6EECF244321}">
                <p14:modId xmlns:p14="http://schemas.microsoft.com/office/powerpoint/2010/main" val="2247553516"/>
              </p:ext>
            </p:extLst>
          </p:nvPr>
        </p:nvGraphicFramePr>
        <p:xfrm>
          <a:off x="4679656" y="3401205"/>
          <a:ext cx="2944813" cy="1470025"/>
        </p:xfrm>
        <a:graphic>
          <a:graphicData uri="http://schemas.openxmlformats.org/presentationml/2006/ole">
            <mc:AlternateContent xmlns:mc="http://schemas.openxmlformats.org/markup-compatibility/2006">
              <mc:Choice xmlns:v="urn:schemas-microsoft-com:vml" Requires="v">
                <p:oleObj spid="_x0000_s3122" name="Equation" r:id="rId4" imgW="1143000" imgH="571500" progId="Equation.3">
                  <p:embed/>
                </p:oleObj>
              </mc:Choice>
              <mc:Fallback>
                <p:oleObj name="Equation" r:id="rId4" imgW="1143000" imgH="571500" progId="Equation.3">
                  <p:embed/>
                  <p:pic>
                    <p:nvPicPr>
                      <p:cNvPr id="0" name=""/>
                      <p:cNvPicPr/>
                      <p:nvPr/>
                    </p:nvPicPr>
                    <p:blipFill>
                      <a:blip r:embed="rId5"/>
                      <a:stretch>
                        <a:fillRect/>
                      </a:stretch>
                    </p:blipFill>
                    <p:spPr>
                      <a:xfrm>
                        <a:off x="4679656" y="3401205"/>
                        <a:ext cx="2944813" cy="1470025"/>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422869520"/>
              </p:ext>
            </p:extLst>
          </p:nvPr>
        </p:nvGraphicFramePr>
        <p:xfrm>
          <a:off x="4514939" y="4871230"/>
          <a:ext cx="4124325" cy="1503363"/>
        </p:xfrm>
        <a:graphic>
          <a:graphicData uri="http://schemas.openxmlformats.org/presentationml/2006/ole">
            <mc:AlternateContent xmlns:mc="http://schemas.openxmlformats.org/markup-compatibility/2006">
              <mc:Choice xmlns:v="urn:schemas-microsoft-com:vml" Requires="v">
                <p:oleObj spid="_x0000_s3123" name="Equation" r:id="rId6" imgW="1600200" imgH="584200" progId="Equation.3">
                  <p:embed/>
                </p:oleObj>
              </mc:Choice>
              <mc:Fallback>
                <p:oleObj name="Equation" r:id="rId6" imgW="1600200" imgH="584200" progId="Equation.3">
                  <p:embed/>
                  <p:pic>
                    <p:nvPicPr>
                      <p:cNvPr id="0" name=""/>
                      <p:cNvPicPr/>
                      <p:nvPr/>
                    </p:nvPicPr>
                    <p:blipFill>
                      <a:blip r:embed="rId7"/>
                      <a:stretch>
                        <a:fillRect/>
                      </a:stretch>
                    </p:blipFill>
                    <p:spPr>
                      <a:xfrm>
                        <a:off x="4514939" y="4871230"/>
                        <a:ext cx="4124325" cy="1503363"/>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988405689"/>
              </p:ext>
            </p:extLst>
          </p:nvPr>
        </p:nvGraphicFramePr>
        <p:xfrm>
          <a:off x="1781175" y="7138988"/>
          <a:ext cx="8470900" cy="1014412"/>
        </p:xfrm>
        <a:graphic>
          <a:graphicData uri="http://schemas.openxmlformats.org/presentationml/2006/ole">
            <mc:AlternateContent xmlns:mc="http://schemas.openxmlformats.org/markup-compatibility/2006">
              <mc:Choice xmlns:v="urn:schemas-microsoft-com:vml" Requires="v">
                <p:oleObj spid="_x0000_s3124" name="Equation" r:id="rId8" imgW="3289300" imgH="393700" progId="Equation.3">
                  <p:embed/>
                </p:oleObj>
              </mc:Choice>
              <mc:Fallback>
                <p:oleObj name="Equation" r:id="rId8" imgW="3289300" imgH="393700" progId="Equation.3">
                  <p:embed/>
                  <p:pic>
                    <p:nvPicPr>
                      <p:cNvPr id="0" name=""/>
                      <p:cNvPicPr/>
                      <p:nvPr/>
                    </p:nvPicPr>
                    <p:blipFill>
                      <a:blip r:embed="rId9"/>
                      <a:stretch>
                        <a:fillRect/>
                      </a:stretch>
                    </p:blipFill>
                    <p:spPr>
                      <a:xfrm>
                        <a:off x="1781175" y="7138988"/>
                        <a:ext cx="8470900" cy="1014412"/>
                      </a:xfrm>
                      <a:prstGeom prst="rect">
                        <a:avLst/>
                      </a:prstGeom>
                    </p:spPr>
                  </p:pic>
                </p:oleObj>
              </mc:Fallback>
            </mc:AlternateContent>
          </a:graphicData>
        </a:graphic>
      </p:graphicFrame>
      <p:sp>
        <p:nvSpPr>
          <p:cNvPr id="13" name="TextBox 12"/>
          <p:cNvSpPr txBox="1"/>
          <p:nvPr/>
        </p:nvSpPr>
        <p:spPr>
          <a:xfrm flipH="1">
            <a:off x="950046" y="3632759"/>
            <a:ext cx="3925613"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Empirical</a:t>
            </a:r>
            <a:r>
              <a:rPr kumimoji="0" lang="zh-CN" alt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r>
              <a:rPr kumimoji="0" lang="en-US" altLang="zh-CN"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distribution</a:t>
            </a:r>
            <a:r>
              <a:rPr kumimoji="0" lang="zh-CN" alt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r>
              <a:rPr lang="en-US" altLang="zh-CN" sz="2400" dirty="0" smtClean="0">
                <a:solidFill>
                  <a:srgbClr val="D50202"/>
                </a:solidFill>
                <a:latin typeface="Hannotate TC Bold"/>
                <a:cs typeface="Hannotate TC Bold"/>
              </a:rPr>
              <a:t>of</a:t>
            </a:r>
            <a:r>
              <a:rPr lang="zh-CN" altLang="en-US" sz="2400" dirty="0" smtClean="0">
                <a:solidFill>
                  <a:srgbClr val="D50202"/>
                </a:solidFill>
                <a:latin typeface="Hannotate TC Bold"/>
                <a:cs typeface="Hannotate TC Bold"/>
              </a:rPr>
              <a:t> </a:t>
            </a:r>
            <a:r>
              <a:rPr lang="en-US" altLang="zh-CN" sz="2400" dirty="0" smtClean="0">
                <a:solidFill>
                  <a:srgbClr val="D50202"/>
                </a:solidFill>
                <a:latin typeface="Hannotate TC Bold"/>
                <a:cs typeface="Hannotate TC Bold"/>
              </a:rPr>
              <a:t>neighborhood</a:t>
            </a:r>
            <a:r>
              <a:rPr lang="zh-CN" altLang="en-US" sz="2400" dirty="0" smtClean="0">
                <a:solidFill>
                  <a:srgbClr val="D50202"/>
                </a:solidFill>
                <a:latin typeface="Hannotate TC Bold"/>
                <a:cs typeface="Hannotate TC Bold"/>
              </a:rPr>
              <a:t> </a:t>
            </a:r>
            <a:r>
              <a:rPr lang="en-US" altLang="zh-CN" sz="2400" dirty="0" smtClean="0">
                <a:solidFill>
                  <a:srgbClr val="D50202"/>
                </a:solidFill>
                <a:latin typeface="Hannotate TC Bold"/>
                <a:cs typeface="Hannotate TC Bold"/>
              </a:rPr>
              <a:t>structure</a:t>
            </a:r>
            <a:r>
              <a:rPr kumimoji="0" lang="en-US" altLang="zh-CN"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a:t>
            </a:r>
            <a:r>
              <a:rPr kumimoji="0" lang="zh-CN" altLang="en-US" sz="24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endParaRPr kumimoji="0" lang="en-US" sz="2400" b="0" i="0" u="none" strike="noStrike" cap="none" spc="0" normalizeH="0" baseline="0" dirty="0">
              <a:ln>
                <a:noFill/>
              </a:ln>
              <a:solidFill>
                <a:srgbClr val="D50202"/>
              </a:solidFill>
              <a:effectLst/>
              <a:uFillTx/>
              <a:latin typeface="Hannotate TC Bold"/>
              <a:ea typeface="+mn-ea"/>
              <a:cs typeface="Hannotate TC Bold"/>
              <a:sym typeface="Helvetica Light"/>
            </a:endParaRPr>
          </a:p>
        </p:txBody>
      </p:sp>
      <p:sp>
        <p:nvSpPr>
          <p:cNvPr id="14" name="TextBox 13"/>
          <p:cNvSpPr txBox="1"/>
          <p:nvPr/>
        </p:nvSpPr>
        <p:spPr>
          <a:xfrm flipH="1">
            <a:off x="950046" y="4987948"/>
            <a:ext cx="3765038"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2400" dirty="0" smtClean="0">
                <a:solidFill>
                  <a:srgbClr val="D50202"/>
                </a:solidFill>
                <a:latin typeface="Hannotate TC Bold"/>
                <a:cs typeface="Hannotate TC Bold"/>
              </a:rPr>
              <a:t>Model</a:t>
            </a:r>
            <a:r>
              <a:rPr lang="zh-CN" altLang="en-US" sz="2400" dirty="0" smtClean="0">
                <a:solidFill>
                  <a:srgbClr val="D50202"/>
                </a:solidFill>
                <a:latin typeface="Hannotate TC Bold"/>
                <a:cs typeface="Hannotate TC Bold"/>
              </a:rPr>
              <a:t> </a:t>
            </a:r>
            <a:r>
              <a:rPr lang="en-US" altLang="zh-CN" sz="2400" dirty="0" smtClean="0">
                <a:solidFill>
                  <a:srgbClr val="D50202"/>
                </a:solidFill>
                <a:latin typeface="Hannotate TC Bold"/>
                <a:cs typeface="Hannotate TC Bold"/>
              </a:rPr>
              <a:t>distribution</a:t>
            </a:r>
            <a:r>
              <a:rPr lang="zh-CN" altLang="en-US" sz="2400" dirty="0" smtClean="0">
                <a:solidFill>
                  <a:srgbClr val="D50202"/>
                </a:solidFill>
                <a:latin typeface="Hannotate TC Bold"/>
                <a:cs typeface="Hannotate TC Bold"/>
              </a:rPr>
              <a:t> </a:t>
            </a:r>
            <a:r>
              <a:rPr lang="en-US" altLang="zh-CN" sz="2400" dirty="0" smtClean="0">
                <a:solidFill>
                  <a:srgbClr val="D50202"/>
                </a:solidFill>
                <a:latin typeface="Hannotate TC Bold"/>
                <a:cs typeface="Hannotate TC Bold"/>
              </a:rPr>
              <a:t>of</a:t>
            </a:r>
            <a:r>
              <a:rPr lang="zh-CN" altLang="en-US" sz="2400" dirty="0" smtClean="0">
                <a:solidFill>
                  <a:srgbClr val="D50202"/>
                </a:solidFill>
                <a:latin typeface="Hannotate TC Bold"/>
                <a:cs typeface="Hannotate TC Bold"/>
              </a:rPr>
              <a:t> </a:t>
            </a:r>
            <a:r>
              <a:rPr lang="en-US" altLang="zh-CN" sz="2400" dirty="0">
                <a:solidFill>
                  <a:srgbClr val="D50202"/>
                </a:solidFill>
                <a:latin typeface="Hannotate TC Bold"/>
                <a:cs typeface="Hannotate TC Bold"/>
              </a:rPr>
              <a:t>neighborhood</a:t>
            </a:r>
            <a:r>
              <a:rPr lang="zh-CN" altLang="en-US" sz="2400" dirty="0">
                <a:solidFill>
                  <a:srgbClr val="D50202"/>
                </a:solidFill>
                <a:latin typeface="Hannotate TC Bold"/>
                <a:cs typeface="Hannotate TC Bold"/>
              </a:rPr>
              <a:t> </a:t>
            </a:r>
            <a:r>
              <a:rPr lang="en-US" altLang="zh-CN" sz="2400" dirty="0">
                <a:solidFill>
                  <a:srgbClr val="D50202"/>
                </a:solidFill>
                <a:latin typeface="Hannotate TC Bold"/>
                <a:cs typeface="Hannotate TC Bold"/>
              </a:rPr>
              <a:t>structure:</a:t>
            </a:r>
            <a:r>
              <a:rPr lang="zh-CN" altLang="en-US" sz="2400" dirty="0">
                <a:solidFill>
                  <a:srgbClr val="D50202"/>
                </a:solidFill>
                <a:latin typeface="Hannotate TC Bold"/>
                <a:cs typeface="Hannotate TC Bold"/>
              </a:rPr>
              <a:t> </a:t>
            </a:r>
            <a:endParaRPr lang="en-US" sz="2400" dirty="0">
              <a:solidFill>
                <a:srgbClr val="D50202"/>
              </a:solidFill>
              <a:latin typeface="Hannotate TC Bold"/>
              <a:cs typeface="Hannotate TC Bold"/>
            </a:endParaRPr>
          </a:p>
        </p:txBody>
      </p:sp>
    </p:spTree>
    <p:extLst>
      <p:ext uri="{BB962C8B-B14F-4D97-AF65-F5344CB8AC3E}">
        <p14:creationId xmlns:p14="http://schemas.microsoft.com/office/powerpoint/2010/main" val="320443936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Shape 383"/>
          <p:cNvSpPr>
            <a:spLocks noGrp="1"/>
          </p:cNvSpPr>
          <p:nvPr>
            <p:ph type="title"/>
          </p:nvPr>
        </p:nvSpPr>
        <p:spPr>
          <a:prstGeom prst="rect">
            <a:avLst/>
          </a:prstGeom>
        </p:spPr>
        <p:txBody>
          <a:bodyPr/>
          <a:lstStyle>
            <a:lvl1pPr algn="l">
              <a:defRPr sz="4000">
                <a:solidFill>
                  <a:schemeClr val="accent5"/>
                </a:solidFill>
                <a:latin typeface="Hannotate SC Regular"/>
                <a:ea typeface="Hannotate SC Regular"/>
                <a:cs typeface="Hannotate SC Regular"/>
                <a:sym typeface="Hannotate SC Regular"/>
              </a:defRPr>
            </a:lvl1pPr>
          </a:lstStyle>
          <a:p>
            <a:r>
              <a:rPr lang="en-US" dirty="0">
                <a:solidFill>
                  <a:srgbClr val="D50202"/>
                </a:solidFill>
              </a:rPr>
              <a:t>Application</a:t>
            </a:r>
            <a:r>
              <a:rPr lang="zh-CN" altLang="en-US" dirty="0">
                <a:solidFill>
                  <a:srgbClr val="D50202"/>
                </a:solidFill>
              </a:rPr>
              <a:t> </a:t>
            </a:r>
            <a:r>
              <a:rPr lang="en-US" altLang="zh-CN" dirty="0" smtClean="0">
                <a:solidFill>
                  <a:srgbClr val="D50202"/>
                </a:solidFill>
              </a:rPr>
              <a:t>1:</a:t>
            </a:r>
            <a:r>
              <a:rPr lang="zh-CN" altLang="en-US" dirty="0" smtClean="0">
                <a:solidFill>
                  <a:srgbClr val="D50202"/>
                </a:solidFill>
              </a:rPr>
              <a:t> </a:t>
            </a:r>
            <a:r>
              <a:rPr lang="en-US" dirty="0" smtClean="0"/>
              <a:t>Social Network</a:t>
            </a:r>
            <a:r>
              <a:rPr lang="zh-CN" altLang="en-US" dirty="0" smtClean="0"/>
              <a:t> </a:t>
            </a:r>
            <a:r>
              <a:rPr lang="en-US" altLang="zh-CN" dirty="0" smtClean="0"/>
              <a:t>Representation</a:t>
            </a:r>
            <a:r>
              <a:rPr lang="zh-CN" altLang="en-US" dirty="0" smtClean="0"/>
              <a:t> </a:t>
            </a:r>
            <a:r>
              <a:rPr lang="en-US" altLang="zh-CN" dirty="0" smtClean="0"/>
              <a:t/>
            </a:r>
            <a:br>
              <a:rPr lang="en-US" altLang="zh-CN" dirty="0" smtClean="0"/>
            </a:br>
            <a:r>
              <a:rPr lang="en-US" dirty="0" smtClean="0"/>
              <a:t>(</a:t>
            </a:r>
            <a:r>
              <a:rPr lang="en-US" altLang="zh-CN" dirty="0" smtClean="0">
                <a:solidFill>
                  <a:srgbClr val="D50202"/>
                </a:solidFill>
              </a:rPr>
              <a:t>User</a:t>
            </a:r>
            <a:r>
              <a:rPr lang="zh-CN" altLang="en-US" dirty="0" smtClean="0">
                <a:solidFill>
                  <a:srgbClr val="D50202"/>
                </a:solidFill>
              </a:rPr>
              <a:t> </a:t>
            </a:r>
            <a:r>
              <a:rPr lang="en-US" altLang="zh-CN" dirty="0" smtClean="0">
                <a:solidFill>
                  <a:srgbClr val="D50202"/>
                </a:solidFill>
              </a:rPr>
              <a:t>Classification</a:t>
            </a:r>
            <a:r>
              <a:rPr lang="en-US" dirty="0" smtClean="0"/>
              <a:t>)</a:t>
            </a:r>
            <a:endParaRPr dirty="0"/>
          </a:p>
        </p:txBody>
      </p:sp>
      <p:sp>
        <p:nvSpPr>
          <p:cNvPr id="384" name="Shape 38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23</a:t>
            </a:fld>
            <a:endParaRPr/>
          </a:p>
        </p:txBody>
      </p:sp>
      <p:sp>
        <p:nvSpPr>
          <p:cNvPr id="10" name="TextBox 9"/>
          <p:cNvSpPr txBox="1"/>
          <p:nvPr/>
        </p:nvSpPr>
        <p:spPr>
          <a:xfrm>
            <a:off x="1945867" y="8365236"/>
            <a:ext cx="9723203" cy="602743"/>
          </a:xfrm>
          <a:prstGeom prst="rect">
            <a:avLst/>
          </a:prstGeom>
          <a:noFill/>
        </p:spPr>
        <p:txBody>
          <a:bodyPr wrap="none" lIns="109234" tIns="54617" rIns="109234" bIns="54617" rtlCol="0">
            <a:spAutoFit/>
          </a:bodyPr>
          <a:lstStyle/>
          <a:p>
            <a:pPr algn="l" defTabSz="457200"/>
            <a:r>
              <a:rPr lang="en-US" sz="3200" b="1" dirty="0">
                <a:solidFill>
                  <a:schemeClr val="accent5"/>
                </a:solidFill>
                <a:latin typeface="Hannotate SC Regular"/>
                <a:ea typeface="Hannotate SC Regular"/>
                <a:cs typeface="Hannotate SC Regular"/>
              </a:rPr>
              <a:t>LINE(1st+2nd)&gt;LINE(1st)&gt;LINE(2nd )&gt;</a:t>
            </a:r>
            <a:r>
              <a:rPr lang="en-US" sz="3200" b="1" dirty="0" err="1">
                <a:solidFill>
                  <a:schemeClr val="accent5"/>
                </a:solidFill>
                <a:latin typeface="Hannotate SC Regular"/>
                <a:ea typeface="Hannotate SC Regular"/>
                <a:cs typeface="Hannotate SC Regular"/>
              </a:rPr>
              <a:t>DeepWalk</a:t>
            </a:r>
            <a:r>
              <a:rPr lang="en-US" sz="3200" b="1" dirty="0">
                <a:solidFill>
                  <a:schemeClr val="accent5"/>
                </a:solidFill>
                <a:latin typeface="Hannotate SC Regular"/>
                <a:ea typeface="Hannotate SC Regular"/>
                <a:cs typeface="Hannotate SC Regular"/>
              </a:rPr>
              <a:t>&gt;GF</a:t>
            </a:r>
          </a:p>
        </p:txBody>
      </p:sp>
      <p:sp>
        <p:nvSpPr>
          <p:cNvPr id="2" name="TextBox 1"/>
          <p:cNvSpPr txBox="1"/>
          <p:nvPr/>
        </p:nvSpPr>
        <p:spPr>
          <a:xfrm>
            <a:off x="571471" y="4051842"/>
            <a:ext cx="1639887"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smtClean="0">
                <a:ln>
                  <a:noFill/>
                </a:ln>
                <a:solidFill>
                  <a:srgbClr val="000000"/>
                </a:solidFill>
                <a:effectLst/>
                <a:uFillTx/>
                <a:latin typeface="Avenir Next Regular"/>
                <a:ea typeface="+mn-ea"/>
                <a:cs typeface="Avenir Next Regular"/>
                <a:sym typeface="Helvetica Light"/>
              </a:rPr>
              <a:t>Accuracy</a:t>
            </a:r>
            <a:endParaRPr kumimoji="0" lang="en-US" sz="2000" b="1" i="0" u="none" strike="noStrike" cap="none" spc="0" normalizeH="0" baseline="0" dirty="0">
              <a:ln>
                <a:noFill/>
              </a:ln>
              <a:solidFill>
                <a:srgbClr val="000000"/>
              </a:solidFill>
              <a:effectLst/>
              <a:uFillTx/>
              <a:latin typeface="Avenir Next Regular"/>
              <a:ea typeface="+mn-ea"/>
              <a:cs typeface="Avenir Next Regular"/>
              <a:sym typeface="Helvetica Light"/>
            </a:endParaRPr>
          </a:p>
        </p:txBody>
      </p:sp>
      <p:pic>
        <p:nvPicPr>
          <p:cNvPr id="3" name="Picture 2" descr="resut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1358" y="3971624"/>
            <a:ext cx="9334532" cy="4088583"/>
          </a:xfrm>
          <a:prstGeom prst="rect">
            <a:avLst/>
          </a:prstGeom>
        </p:spPr>
      </p:pic>
      <p:sp>
        <p:nvSpPr>
          <p:cNvPr id="5" name="Rectangle 4"/>
          <p:cNvSpPr/>
          <p:nvPr/>
        </p:nvSpPr>
        <p:spPr>
          <a:xfrm>
            <a:off x="952499" y="2235775"/>
            <a:ext cx="11493858" cy="1107996"/>
          </a:xfrm>
          <a:prstGeom prst="rect">
            <a:avLst/>
          </a:prstGeom>
        </p:spPr>
        <p:txBody>
          <a:bodyPr wrap="square">
            <a:spAutoFit/>
          </a:bodyPr>
          <a:lstStyle/>
          <a:p>
            <a:pPr marL="457200" indent="-457200" algn="l">
              <a:spcBef>
                <a:spcPts val="1200"/>
              </a:spcBef>
              <a:buFont typeface="Arial"/>
              <a:buChar char="•"/>
            </a:pPr>
            <a:r>
              <a:rPr lang="en-US" altLang="zh-CN" sz="2800" dirty="0" smtClean="0">
                <a:latin typeface="Hannotate TC Bold"/>
                <a:cs typeface="Hannotate TC Bold"/>
              </a:rPr>
              <a:t>social</a:t>
            </a:r>
            <a:r>
              <a:rPr lang="zh-CN" altLang="en-US" sz="2800" dirty="0" smtClean="0">
                <a:latin typeface="Hannotate TC Bold"/>
                <a:cs typeface="Hannotate TC Bold"/>
              </a:rPr>
              <a:t> </a:t>
            </a:r>
            <a:r>
              <a:rPr lang="en-US" altLang="zh-CN" sz="2800" dirty="0" smtClean="0">
                <a:latin typeface="Hannotate TC Bold"/>
                <a:cs typeface="Hannotate TC Bold"/>
              </a:rPr>
              <a:t>network</a:t>
            </a:r>
            <a:r>
              <a:rPr lang="zh-CN" altLang="en-US" sz="2800" dirty="0" smtClean="0">
                <a:latin typeface="Hannotate TC Bold"/>
                <a:cs typeface="Hannotate TC Bold"/>
              </a:rPr>
              <a:t> </a:t>
            </a:r>
            <a:r>
              <a:rPr lang="en-US" altLang="zh-CN" sz="2800" dirty="0" smtClean="0">
                <a:latin typeface="Hannotate TC Bold"/>
                <a:cs typeface="Hannotate TC Bold"/>
              </a:rPr>
              <a:t>=&gt;</a:t>
            </a:r>
            <a:r>
              <a:rPr lang="zh-CN" altLang="en-US" sz="2800" dirty="0" smtClean="0">
                <a:latin typeface="Hannotate TC Bold"/>
                <a:cs typeface="Hannotate TC Bold"/>
              </a:rPr>
              <a:t> </a:t>
            </a:r>
            <a:r>
              <a:rPr lang="en-US" altLang="zh-CN" sz="2800" dirty="0" smtClean="0">
                <a:latin typeface="Hannotate TC Bold"/>
                <a:cs typeface="Hannotate TC Bold"/>
              </a:rPr>
              <a:t>user</a:t>
            </a:r>
            <a:r>
              <a:rPr lang="zh-CN" altLang="en-US" sz="2800" dirty="0" smtClean="0">
                <a:latin typeface="Hannotate TC Bold"/>
                <a:cs typeface="Hannotate TC Bold"/>
              </a:rPr>
              <a:t> </a:t>
            </a:r>
            <a:r>
              <a:rPr lang="en-US" altLang="zh-CN" sz="2800" dirty="0" smtClean="0">
                <a:latin typeface="Hannotate TC Bold"/>
                <a:cs typeface="Hannotate TC Bold"/>
              </a:rPr>
              <a:t>representations</a:t>
            </a:r>
            <a:r>
              <a:rPr lang="zh-CN" altLang="en-US" sz="2800" dirty="0" smtClean="0">
                <a:latin typeface="Hannotate TC Bold"/>
                <a:cs typeface="Hannotate TC Bold"/>
              </a:rPr>
              <a:t> </a:t>
            </a:r>
            <a:r>
              <a:rPr lang="en-US" altLang="zh-CN" sz="2800" dirty="0" smtClean="0">
                <a:latin typeface="Hannotate TC Bold"/>
                <a:cs typeface="Hannotate TC Bold"/>
              </a:rPr>
              <a:t>(features)</a:t>
            </a:r>
            <a:r>
              <a:rPr lang="zh-CN" altLang="en-US" sz="2800" dirty="0" smtClean="0">
                <a:latin typeface="Hannotate TC Bold"/>
                <a:cs typeface="Hannotate TC Bold"/>
              </a:rPr>
              <a:t> </a:t>
            </a:r>
            <a:r>
              <a:rPr lang="en-US" altLang="zh-CN" sz="2800" dirty="0" smtClean="0">
                <a:latin typeface="Hannotate TC Bold"/>
                <a:cs typeface="Hannotate TC Bold"/>
              </a:rPr>
              <a:t>=&gt;</a:t>
            </a:r>
            <a:r>
              <a:rPr lang="zh-CN" altLang="en-US" sz="2800" dirty="0" smtClean="0">
                <a:latin typeface="Hannotate TC Bold"/>
                <a:cs typeface="Hannotate TC Bold"/>
              </a:rPr>
              <a:t> </a:t>
            </a:r>
            <a:r>
              <a:rPr lang="en-US" altLang="zh-CN" sz="2800" dirty="0" smtClean="0">
                <a:latin typeface="Hannotate TC Bold"/>
                <a:cs typeface="Hannotate TC Bold"/>
              </a:rPr>
              <a:t>classifier</a:t>
            </a:r>
          </a:p>
          <a:p>
            <a:pPr marL="457200" indent="-457200" algn="l">
              <a:spcBef>
                <a:spcPts val="1200"/>
              </a:spcBef>
              <a:buFont typeface="Arial"/>
              <a:buChar char="•"/>
            </a:pPr>
            <a:r>
              <a:rPr lang="en-US" sz="2800" dirty="0" smtClean="0">
                <a:latin typeface="Hannotate TC Bold"/>
                <a:cs typeface="Hannotate TC Bold"/>
              </a:rPr>
              <a:t>Community</a:t>
            </a:r>
            <a:r>
              <a:rPr lang="en-US" sz="2800" dirty="0">
                <a:latin typeface="Hannotate TC Bold"/>
                <a:cs typeface="Hannotate TC Bold"/>
              </a:rPr>
              <a:t> </a:t>
            </a:r>
            <a:r>
              <a:rPr lang="en-US" sz="2800" dirty="0" smtClean="0">
                <a:latin typeface="Hannotate TC Bold"/>
                <a:cs typeface="Hannotate TC Bold"/>
              </a:rPr>
              <a:t>identities</a:t>
            </a:r>
            <a:r>
              <a:rPr lang="zh-CN" altLang="en-US" sz="2800" dirty="0" smtClean="0">
                <a:latin typeface="Hannotate TC Bold"/>
                <a:cs typeface="Hannotate TC Bold"/>
              </a:rPr>
              <a:t> </a:t>
            </a:r>
            <a:r>
              <a:rPr lang="en-US" altLang="zh-CN" sz="2800" dirty="0" smtClean="0">
                <a:latin typeface="Hannotate TC Bold"/>
                <a:cs typeface="Hannotate TC Bold"/>
              </a:rPr>
              <a:t>as</a:t>
            </a:r>
            <a:r>
              <a:rPr lang="zh-CN" altLang="en-US" sz="2800" dirty="0" smtClean="0">
                <a:latin typeface="Hannotate TC Bold"/>
                <a:cs typeface="Hannotate TC Bold"/>
              </a:rPr>
              <a:t> </a:t>
            </a:r>
            <a:r>
              <a:rPr lang="en-US" altLang="zh-CN" sz="2800" dirty="0" smtClean="0">
                <a:latin typeface="Hannotate TC Bold"/>
                <a:cs typeface="Hannotate TC Bold"/>
              </a:rPr>
              <a:t>classification</a:t>
            </a:r>
            <a:r>
              <a:rPr lang="zh-CN" altLang="en-US" sz="2800" dirty="0" smtClean="0">
                <a:latin typeface="Hannotate TC Bold"/>
                <a:cs typeface="Hannotate TC Bold"/>
              </a:rPr>
              <a:t> </a:t>
            </a:r>
            <a:r>
              <a:rPr lang="en-US" altLang="zh-CN" sz="2800" dirty="0" smtClean="0">
                <a:latin typeface="Hannotate TC Bold"/>
                <a:cs typeface="Hannotate TC Bold"/>
              </a:rPr>
              <a:t>labels</a:t>
            </a:r>
            <a:endParaRPr lang="en-US" sz="2800" dirty="0">
              <a:latin typeface="Hannotate TC Bold"/>
              <a:cs typeface="Hannotate TC Bold"/>
            </a:endParaRPr>
          </a:p>
        </p:txBody>
      </p:sp>
    </p:spTree>
    <p:extLst>
      <p:ext uri="{BB962C8B-B14F-4D97-AF65-F5344CB8AC3E}">
        <p14:creationId xmlns:p14="http://schemas.microsoft.com/office/powerpoint/2010/main" val="90785330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733254"/>
            <a:ext cx="11689180" cy="2159000"/>
          </a:xfrm>
        </p:spPr>
        <p:txBody>
          <a:bodyPr>
            <a:normAutofit/>
          </a:bodyPr>
          <a:lstStyle/>
          <a:p>
            <a:pPr algn="l"/>
            <a:r>
              <a:rPr lang="en-US" dirty="0" smtClean="0">
                <a:solidFill>
                  <a:srgbClr val="D50202"/>
                </a:solidFill>
              </a:rPr>
              <a:t>Application</a:t>
            </a:r>
            <a:r>
              <a:rPr lang="zh-CN" altLang="en-US" dirty="0" smtClean="0">
                <a:solidFill>
                  <a:srgbClr val="D50202"/>
                </a:solidFill>
              </a:rPr>
              <a:t> </a:t>
            </a:r>
            <a:r>
              <a:rPr lang="en-US" altLang="zh-CN" dirty="0" smtClean="0">
                <a:solidFill>
                  <a:srgbClr val="D50202"/>
                </a:solidFill>
              </a:rPr>
              <a:t>2:</a:t>
            </a:r>
            <a:r>
              <a:rPr lang="zh-CN" altLang="en-US" dirty="0" smtClean="0">
                <a:solidFill>
                  <a:srgbClr val="D50202"/>
                </a:solidFill>
              </a:rPr>
              <a:t> </a:t>
            </a:r>
            <a:r>
              <a:rPr lang="en-US" dirty="0" smtClean="0">
                <a:solidFill>
                  <a:srgbClr val="D50202"/>
                </a:solidFill>
              </a:rPr>
              <a:t>Unsupervised </a:t>
            </a:r>
            <a:r>
              <a:rPr lang="en-US" dirty="0">
                <a:solidFill>
                  <a:srgbClr val="D50202"/>
                </a:solidFill>
              </a:rPr>
              <a:t>Text </a:t>
            </a:r>
            <a:r>
              <a:rPr lang="en-US" dirty="0" smtClean="0">
                <a:solidFill>
                  <a:srgbClr val="D50202"/>
                </a:solidFill>
              </a:rPr>
              <a:t>Representation </a:t>
            </a:r>
            <a:endParaRPr lang="en-US" sz="4000" dirty="0">
              <a:solidFill>
                <a:srgbClr val="D50202"/>
              </a:solidFill>
            </a:endParaRPr>
          </a:p>
        </p:txBody>
      </p:sp>
      <p:grpSp>
        <p:nvGrpSpPr>
          <p:cNvPr id="4" name="Group 3"/>
          <p:cNvGrpSpPr/>
          <p:nvPr/>
        </p:nvGrpSpPr>
        <p:grpSpPr>
          <a:xfrm>
            <a:off x="5687924" y="3636622"/>
            <a:ext cx="2849742" cy="1850324"/>
            <a:chOff x="850254" y="603004"/>
            <a:chExt cx="3532068" cy="1044778"/>
          </a:xfrm>
        </p:grpSpPr>
        <p:sp>
          <p:nvSpPr>
            <p:cNvPr id="5" name="TextBox 4"/>
            <p:cNvSpPr txBox="1"/>
            <p:nvPr/>
          </p:nvSpPr>
          <p:spPr>
            <a:xfrm>
              <a:off x="1166124" y="603004"/>
              <a:ext cx="883848"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degree</a:t>
              </a:r>
            </a:p>
          </p:txBody>
        </p:sp>
        <p:sp>
          <p:nvSpPr>
            <p:cNvPr id="6" name="TextBox 5"/>
            <p:cNvSpPr txBox="1"/>
            <p:nvPr/>
          </p:nvSpPr>
          <p:spPr>
            <a:xfrm>
              <a:off x="1637389" y="990059"/>
              <a:ext cx="1039503"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network</a:t>
              </a:r>
              <a:endParaRPr lang="en-US" sz="1700" dirty="0">
                <a:solidFill>
                  <a:schemeClr val="accent1">
                    <a:lumMod val="75000"/>
                  </a:schemeClr>
                </a:solidFill>
                <a:latin typeface="Georgia" panose="02040502050405020303" pitchFamily="18" charset="0"/>
              </a:endParaRPr>
            </a:p>
          </p:txBody>
        </p:sp>
        <p:sp>
          <p:nvSpPr>
            <p:cNvPr id="7" name="TextBox 6"/>
            <p:cNvSpPr txBox="1"/>
            <p:nvPr/>
          </p:nvSpPr>
          <p:spPr>
            <a:xfrm>
              <a:off x="1016062" y="1269713"/>
              <a:ext cx="685120"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edge</a:t>
              </a:r>
            </a:p>
          </p:txBody>
        </p:sp>
        <p:sp>
          <p:nvSpPr>
            <p:cNvPr id="8" name="TextBox 7"/>
            <p:cNvSpPr txBox="1"/>
            <p:nvPr/>
          </p:nvSpPr>
          <p:spPr>
            <a:xfrm>
              <a:off x="850254" y="910780"/>
              <a:ext cx="715652"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node</a:t>
              </a:r>
            </a:p>
          </p:txBody>
        </p:sp>
        <p:sp>
          <p:nvSpPr>
            <p:cNvPr id="9" name="TextBox 8"/>
            <p:cNvSpPr txBox="1"/>
            <p:nvPr/>
          </p:nvSpPr>
          <p:spPr>
            <a:xfrm>
              <a:off x="3405409" y="992714"/>
              <a:ext cx="731841"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word </a:t>
              </a:r>
            </a:p>
          </p:txBody>
        </p:sp>
        <p:sp>
          <p:nvSpPr>
            <p:cNvPr id="10" name="TextBox 9"/>
            <p:cNvSpPr txBox="1"/>
            <p:nvPr/>
          </p:nvSpPr>
          <p:spPr>
            <a:xfrm>
              <a:off x="2562602" y="684243"/>
              <a:ext cx="1217525"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document</a:t>
              </a:r>
            </a:p>
          </p:txBody>
        </p:sp>
        <p:sp>
          <p:nvSpPr>
            <p:cNvPr id="11" name="TextBox 10"/>
            <p:cNvSpPr txBox="1"/>
            <p:nvPr/>
          </p:nvSpPr>
          <p:spPr>
            <a:xfrm>
              <a:off x="2874908" y="1471337"/>
              <a:ext cx="1507414"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classification</a:t>
              </a:r>
            </a:p>
          </p:txBody>
        </p:sp>
        <p:sp>
          <p:nvSpPr>
            <p:cNvPr id="12" name="TextBox 11"/>
            <p:cNvSpPr txBox="1"/>
            <p:nvPr/>
          </p:nvSpPr>
          <p:spPr>
            <a:xfrm>
              <a:off x="2782980" y="1084125"/>
              <a:ext cx="602435"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text</a:t>
              </a:r>
              <a:endParaRPr lang="en-US" dirty="0">
                <a:solidFill>
                  <a:schemeClr val="accent1">
                    <a:lumMod val="75000"/>
                  </a:schemeClr>
                </a:solidFill>
                <a:latin typeface="Georgia" panose="02040502050405020303" pitchFamily="18" charset="0"/>
              </a:endParaRPr>
            </a:p>
          </p:txBody>
        </p:sp>
        <p:sp>
          <p:nvSpPr>
            <p:cNvPr id="13" name="TextBox 12"/>
            <p:cNvSpPr txBox="1"/>
            <p:nvPr/>
          </p:nvSpPr>
          <p:spPr>
            <a:xfrm>
              <a:off x="1532400" y="1473997"/>
              <a:ext cx="1330200"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embedding</a:t>
              </a:r>
              <a:endParaRPr lang="en-US" sz="1700" dirty="0">
                <a:solidFill>
                  <a:schemeClr val="accent1">
                    <a:lumMod val="75000"/>
                  </a:schemeClr>
                </a:solidFill>
                <a:latin typeface="Georgia" panose="02040502050405020303" pitchFamily="18" charset="0"/>
              </a:endParaRPr>
            </a:p>
          </p:txBody>
        </p:sp>
        <p:cxnSp>
          <p:nvCxnSpPr>
            <p:cNvPr id="14" name="Straight Connector 13"/>
            <p:cNvCxnSpPr/>
            <p:nvPr/>
          </p:nvCxnSpPr>
          <p:spPr>
            <a:xfrm>
              <a:off x="1591270" y="863225"/>
              <a:ext cx="317555" cy="16927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6" idx="1"/>
            </p:cNvCxnSpPr>
            <p:nvPr/>
          </p:nvCxnSpPr>
          <p:spPr>
            <a:xfrm flipV="1">
              <a:off x="1408954" y="1076952"/>
              <a:ext cx="228435" cy="19255"/>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7" idx="3"/>
            </p:cNvCxnSpPr>
            <p:nvPr/>
          </p:nvCxnSpPr>
          <p:spPr>
            <a:xfrm flipV="1">
              <a:off x="1701182" y="1166499"/>
              <a:ext cx="207644" cy="190107"/>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13" idx="0"/>
              <a:endCxn id="6" idx="2"/>
            </p:cNvCxnSpPr>
            <p:nvPr/>
          </p:nvCxnSpPr>
          <p:spPr>
            <a:xfrm flipH="1" flipV="1">
              <a:off x="2157141" y="1163844"/>
              <a:ext cx="40360" cy="31015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606878" y="1174305"/>
              <a:ext cx="263329" cy="37459"/>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12" idx="2"/>
            </p:cNvCxnSpPr>
            <p:nvPr/>
          </p:nvCxnSpPr>
          <p:spPr>
            <a:xfrm>
              <a:off x="3084197" y="1257910"/>
              <a:ext cx="421844" cy="26650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552646" y="1337950"/>
              <a:ext cx="436761" cy="20876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3045745" y="927686"/>
              <a:ext cx="92065" cy="185980"/>
            </a:xfrm>
            <a:prstGeom prst="line">
              <a:avLst/>
            </a:prstGeom>
            <a:ln w="5715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3375042" y="1142510"/>
              <a:ext cx="274430" cy="81553"/>
            </a:xfrm>
            <a:prstGeom prst="line">
              <a:avLst/>
            </a:prstGeom>
            <a:ln w="28575"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8537666" y="4418347"/>
            <a:ext cx="4221697" cy="772020"/>
          </a:xfrm>
          <a:prstGeom prst="rect">
            <a:avLst/>
          </a:prstGeom>
          <a:noFill/>
        </p:spPr>
        <p:txBody>
          <a:bodyPr wrap="none" lIns="109234" tIns="54617" rIns="109234" bIns="54617" rtlCol="0">
            <a:spAutoFit/>
          </a:bodyPr>
          <a:lstStyle/>
          <a:p>
            <a:pPr algn="ctr"/>
            <a:r>
              <a:rPr lang="en-US" sz="2400" dirty="0">
                <a:solidFill>
                  <a:srgbClr val="D50202"/>
                </a:solidFill>
                <a:latin typeface="Hannotate TC Bold"/>
                <a:cs typeface="Hannotate TC Bold"/>
              </a:rPr>
              <a:t>Word co-occurrence network</a:t>
            </a:r>
          </a:p>
          <a:p>
            <a:pPr algn="ctr"/>
            <a:endParaRPr lang="en-US" sz="1900" b="1" dirty="0">
              <a:solidFill>
                <a:srgbClr val="C00000"/>
              </a:solidFill>
            </a:endParaRPr>
          </a:p>
        </p:txBody>
      </p:sp>
      <p:sp>
        <p:nvSpPr>
          <p:cNvPr id="25" name="TextBox 24"/>
          <p:cNvSpPr txBox="1"/>
          <p:nvPr/>
        </p:nvSpPr>
        <p:spPr>
          <a:xfrm>
            <a:off x="1714912" y="6903832"/>
            <a:ext cx="2657166" cy="479633"/>
          </a:xfrm>
          <a:prstGeom prst="rect">
            <a:avLst/>
          </a:prstGeom>
          <a:noFill/>
        </p:spPr>
        <p:txBody>
          <a:bodyPr wrap="none" lIns="109234" tIns="54617" rIns="109234" bIns="54617" rtlCol="0">
            <a:spAutoFit/>
          </a:bodyPr>
          <a:lstStyle/>
          <a:p>
            <a:r>
              <a:rPr lang="en-US" sz="2400" dirty="0">
                <a:solidFill>
                  <a:srgbClr val="D50202"/>
                </a:solidFill>
                <a:latin typeface="Hannotate TC Bold"/>
                <a:cs typeface="Hannotate TC Bold"/>
              </a:rPr>
              <a:t>Unstructured text</a:t>
            </a:r>
          </a:p>
        </p:txBody>
      </p:sp>
      <p:grpSp>
        <p:nvGrpSpPr>
          <p:cNvPr id="26" name="Group 25"/>
          <p:cNvGrpSpPr/>
          <p:nvPr/>
        </p:nvGrpSpPr>
        <p:grpSpPr>
          <a:xfrm>
            <a:off x="1302463" y="4314063"/>
            <a:ext cx="3578227" cy="2175639"/>
            <a:chOff x="904040" y="3567023"/>
            <a:chExt cx="4179242" cy="2175639"/>
          </a:xfrm>
        </p:grpSpPr>
        <p:sp>
          <p:nvSpPr>
            <p:cNvPr id="27" name="TextBox 26"/>
            <p:cNvSpPr txBox="1"/>
            <p:nvPr/>
          </p:nvSpPr>
          <p:spPr>
            <a:xfrm>
              <a:off x="904040" y="3567023"/>
              <a:ext cx="3994569" cy="430886"/>
            </a:xfrm>
            <a:prstGeom prst="rect">
              <a:avLst/>
            </a:prstGeom>
            <a:noFill/>
          </p:spPr>
          <p:txBody>
            <a:bodyPr wrap="square" rtlCol="0">
              <a:spAutoFit/>
            </a:bodyPr>
            <a:lstStyle/>
            <a:p>
              <a:pPr algn="l"/>
              <a:r>
                <a:rPr lang="en-US" sz="1100" dirty="0"/>
                <a:t>Text representation, e.g., word and document </a:t>
              </a:r>
              <a:r>
                <a:rPr lang="en-US" sz="1100" dirty="0" smtClean="0"/>
                <a:t>representation</a:t>
              </a:r>
              <a:r>
                <a:rPr lang="en-US" sz="1100" dirty="0"/>
                <a:t>, …</a:t>
              </a:r>
            </a:p>
          </p:txBody>
        </p:sp>
        <p:sp>
          <p:nvSpPr>
            <p:cNvPr id="28" name="TextBox 27"/>
            <p:cNvSpPr txBox="1"/>
            <p:nvPr/>
          </p:nvSpPr>
          <p:spPr>
            <a:xfrm>
              <a:off x="904040" y="4816232"/>
              <a:ext cx="2721907" cy="261609"/>
            </a:xfrm>
            <a:prstGeom prst="rect">
              <a:avLst/>
            </a:prstGeom>
            <a:noFill/>
          </p:spPr>
          <p:txBody>
            <a:bodyPr wrap="square" rtlCol="0">
              <a:spAutoFit/>
            </a:bodyPr>
            <a:lstStyle/>
            <a:p>
              <a:pPr algn="ctr"/>
              <a:r>
                <a:rPr lang="en-US" sz="1100" dirty="0"/>
                <a:t>…</a:t>
              </a:r>
            </a:p>
          </p:txBody>
        </p:sp>
        <p:sp>
          <p:nvSpPr>
            <p:cNvPr id="29" name="TextBox 28"/>
            <p:cNvSpPr txBox="1"/>
            <p:nvPr/>
          </p:nvSpPr>
          <p:spPr>
            <a:xfrm>
              <a:off x="904040" y="3995799"/>
              <a:ext cx="4179242" cy="430886"/>
            </a:xfrm>
            <a:prstGeom prst="rect">
              <a:avLst/>
            </a:prstGeom>
            <a:noFill/>
          </p:spPr>
          <p:txBody>
            <a:bodyPr wrap="square" rtlCol="0">
              <a:spAutoFit/>
            </a:bodyPr>
            <a:lstStyle/>
            <a:p>
              <a:pPr algn="l"/>
              <a:r>
                <a:rPr lang="en-US" sz="1100" dirty="0"/>
                <a:t>Deep learning has been attracting increasing</a:t>
              </a:r>
            </a:p>
            <a:p>
              <a:pPr algn="l"/>
              <a:r>
                <a:rPr lang="en-US" sz="1100" dirty="0"/>
                <a:t>attention …</a:t>
              </a:r>
            </a:p>
          </p:txBody>
        </p:sp>
        <p:sp>
          <p:nvSpPr>
            <p:cNvPr id="30" name="TextBox 29"/>
            <p:cNvSpPr txBox="1"/>
            <p:nvPr/>
          </p:nvSpPr>
          <p:spPr>
            <a:xfrm>
              <a:off x="904040" y="4463097"/>
              <a:ext cx="4179242" cy="430887"/>
            </a:xfrm>
            <a:prstGeom prst="rect">
              <a:avLst/>
            </a:prstGeom>
            <a:noFill/>
          </p:spPr>
          <p:txBody>
            <a:bodyPr wrap="square" rtlCol="0">
              <a:spAutoFit/>
            </a:bodyPr>
            <a:lstStyle/>
            <a:p>
              <a:pPr algn="l"/>
              <a:r>
                <a:rPr lang="en-US" sz="1100" dirty="0"/>
                <a:t>A future direction of deep learning is to integrate</a:t>
              </a:r>
            </a:p>
            <a:p>
              <a:pPr algn="l"/>
              <a:r>
                <a:rPr lang="en-US" sz="1100" dirty="0"/>
                <a:t>unlabeled data …</a:t>
              </a:r>
            </a:p>
          </p:txBody>
        </p:sp>
        <p:sp>
          <p:nvSpPr>
            <p:cNvPr id="31" name="TextBox 30"/>
            <p:cNvSpPr txBox="1"/>
            <p:nvPr/>
          </p:nvSpPr>
          <p:spPr>
            <a:xfrm>
              <a:off x="904040" y="5017549"/>
              <a:ext cx="4179242" cy="261610"/>
            </a:xfrm>
            <a:prstGeom prst="rect">
              <a:avLst/>
            </a:prstGeom>
            <a:noFill/>
          </p:spPr>
          <p:txBody>
            <a:bodyPr wrap="square" rtlCol="0">
              <a:spAutoFit/>
            </a:bodyPr>
            <a:lstStyle/>
            <a:p>
              <a:pPr algn="l"/>
              <a:r>
                <a:rPr lang="en-US" sz="1100" dirty="0"/>
                <a:t>The Skip-gram model is quite effective and efficient …</a:t>
              </a:r>
            </a:p>
          </p:txBody>
        </p:sp>
        <p:sp>
          <p:nvSpPr>
            <p:cNvPr id="32" name="TextBox 31"/>
            <p:cNvSpPr txBox="1"/>
            <p:nvPr/>
          </p:nvSpPr>
          <p:spPr>
            <a:xfrm>
              <a:off x="904040" y="5311775"/>
              <a:ext cx="4179242" cy="430887"/>
            </a:xfrm>
            <a:prstGeom prst="rect">
              <a:avLst/>
            </a:prstGeom>
            <a:noFill/>
          </p:spPr>
          <p:txBody>
            <a:bodyPr wrap="square" rtlCol="0">
              <a:spAutoFit/>
            </a:bodyPr>
            <a:lstStyle/>
            <a:p>
              <a:pPr algn="l"/>
              <a:r>
                <a:rPr lang="en-US" sz="1100" dirty="0"/>
                <a:t>Information networks encode the relationships</a:t>
              </a:r>
            </a:p>
            <a:p>
              <a:pPr algn="l"/>
              <a:r>
                <a:rPr lang="en-US" sz="1100" dirty="0"/>
                <a:t>between the data objects …</a:t>
              </a:r>
            </a:p>
          </p:txBody>
        </p:sp>
      </p:grpSp>
      <p:grpSp>
        <p:nvGrpSpPr>
          <p:cNvPr id="33" name="Group 32"/>
          <p:cNvGrpSpPr/>
          <p:nvPr/>
        </p:nvGrpSpPr>
        <p:grpSpPr>
          <a:xfrm>
            <a:off x="5693538" y="6285494"/>
            <a:ext cx="2630143" cy="1966024"/>
            <a:chOff x="6460390" y="2181352"/>
            <a:chExt cx="2465758" cy="1382361"/>
          </a:xfrm>
        </p:grpSpPr>
        <p:sp>
          <p:nvSpPr>
            <p:cNvPr id="34" name="TextBox 33"/>
            <p:cNvSpPr txBox="1"/>
            <p:nvPr/>
          </p:nvSpPr>
          <p:spPr>
            <a:xfrm>
              <a:off x="6551723" y="2181352"/>
              <a:ext cx="455677"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text</a:t>
              </a:r>
              <a:endParaRPr lang="en-US" sz="1700" dirty="0">
                <a:solidFill>
                  <a:schemeClr val="accent1">
                    <a:lumMod val="75000"/>
                  </a:schemeClr>
                </a:solidFill>
                <a:latin typeface="Georgia" panose="02040502050405020303" pitchFamily="18" charset="0"/>
              </a:endParaRPr>
            </a:p>
          </p:txBody>
        </p:sp>
        <p:sp>
          <p:nvSpPr>
            <p:cNvPr id="35" name="TextBox 34"/>
            <p:cNvSpPr txBox="1"/>
            <p:nvPr/>
          </p:nvSpPr>
          <p:spPr>
            <a:xfrm>
              <a:off x="6471267" y="2401607"/>
              <a:ext cx="1066971"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information</a:t>
              </a:r>
            </a:p>
          </p:txBody>
        </p:sp>
        <p:sp>
          <p:nvSpPr>
            <p:cNvPr id="36" name="TextBox 35"/>
            <p:cNvSpPr txBox="1"/>
            <p:nvPr/>
          </p:nvSpPr>
          <p:spPr>
            <a:xfrm>
              <a:off x="6508028" y="2654279"/>
              <a:ext cx="786273"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network</a:t>
              </a:r>
            </a:p>
          </p:txBody>
        </p:sp>
        <p:sp>
          <p:nvSpPr>
            <p:cNvPr id="37" name="TextBox 36"/>
            <p:cNvSpPr txBox="1"/>
            <p:nvPr/>
          </p:nvSpPr>
          <p:spPr>
            <a:xfrm>
              <a:off x="6539456" y="2906951"/>
              <a:ext cx="553560"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word</a:t>
              </a:r>
            </a:p>
          </p:txBody>
        </p:sp>
        <p:sp>
          <p:nvSpPr>
            <p:cNvPr id="38" name="TextBox 37"/>
            <p:cNvSpPr txBox="1"/>
            <p:nvPr/>
          </p:nvSpPr>
          <p:spPr>
            <a:xfrm>
              <a:off x="6572315" y="3055684"/>
              <a:ext cx="308976"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a:t>
              </a:r>
            </a:p>
          </p:txBody>
        </p:sp>
        <p:sp>
          <p:nvSpPr>
            <p:cNvPr id="39" name="TextBox 38"/>
            <p:cNvSpPr txBox="1"/>
            <p:nvPr/>
          </p:nvSpPr>
          <p:spPr>
            <a:xfrm>
              <a:off x="6460390" y="3314847"/>
              <a:ext cx="1140198"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classification</a:t>
              </a:r>
            </a:p>
          </p:txBody>
        </p:sp>
        <p:sp>
          <p:nvSpPr>
            <p:cNvPr id="40" name="TextBox 39"/>
            <p:cNvSpPr txBox="1"/>
            <p:nvPr/>
          </p:nvSpPr>
          <p:spPr>
            <a:xfrm>
              <a:off x="8287803" y="2181352"/>
              <a:ext cx="617958"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doc_1</a:t>
              </a:r>
              <a:endParaRPr lang="en-US" sz="1700" dirty="0">
                <a:solidFill>
                  <a:srgbClr val="00B050"/>
                </a:solidFill>
                <a:latin typeface="Georgia" panose="02040502050405020303" pitchFamily="18" charset="0"/>
              </a:endParaRPr>
            </a:p>
          </p:txBody>
        </p:sp>
        <p:sp>
          <p:nvSpPr>
            <p:cNvPr id="41" name="TextBox 40"/>
            <p:cNvSpPr txBox="1"/>
            <p:nvPr/>
          </p:nvSpPr>
          <p:spPr>
            <a:xfrm>
              <a:off x="8285548" y="2401607"/>
              <a:ext cx="639197"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doc_2</a:t>
              </a:r>
              <a:endParaRPr lang="en-US" sz="1700" dirty="0">
                <a:solidFill>
                  <a:srgbClr val="00B050"/>
                </a:solidFill>
                <a:latin typeface="Georgia" panose="02040502050405020303" pitchFamily="18" charset="0"/>
              </a:endParaRPr>
            </a:p>
          </p:txBody>
        </p:sp>
        <p:sp>
          <p:nvSpPr>
            <p:cNvPr id="42" name="TextBox 41"/>
            <p:cNvSpPr txBox="1"/>
            <p:nvPr/>
          </p:nvSpPr>
          <p:spPr>
            <a:xfrm>
              <a:off x="8285480" y="2654279"/>
              <a:ext cx="638045"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doc_3</a:t>
              </a:r>
              <a:endParaRPr lang="en-US" sz="1700" dirty="0">
                <a:solidFill>
                  <a:srgbClr val="00B050"/>
                </a:solidFill>
                <a:latin typeface="Georgia" panose="02040502050405020303" pitchFamily="18" charset="0"/>
              </a:endParaRPr>
            </a:p>
          </p:txBody>
        </p:sp>
        <p:sp>
          <p:nvSpPr>
            <p:cNvPr id="43" name="TextBox 42"/>
            <p:cNvSpPr txBox="1"/>
            <p:nvPr/>
          </p:nvSpPr>
          <p:spPr>
            <a:xfrm>
              <a:off x="8284145" y="2906951"/>
              <a:ext cx="642003"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doc_4</a:t>
              </a:r>
              <a:endParaRPr lang="en-US" sz="1700" dirty="0">
                <a:solidFill>
                  <a:srgbClr val="00B050"/>
                </a:solidFill>
                <a:latin typeface="Georgia" panose="02040502050405020303" pitchFamily="18" charset="0"/>
              </a:endParaRPr>
            </a:p>
          </p:txBody>
        </p:sp>
        <p:sp>
          <p:nvSpPr>
            <p:cNvPr id="44" name="TextBox 43"/>
            <p:cNvSpPr txBox="1"/>
            <p:nvPr/>
          </p:nvSpPr>
          <p:spPr>
            <a:xfrm>
              <a:off x="8329055" y="3055684"/>
              <a:ext cx="308976"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a:t>
              </a:r>
              <a:endParaRPr lang="en-US" sz="1700" dirty="0">
                <a:solidFill>
                  <a:srgbClr val="00B050"/>
                </a:solidFill>
                <a:latin typeface="Georgia" panose="02040502050405020303" pitchFamily="18" charset="0"/>
              </a:endParaRPr>
            </a:p>
          </p:txBody>
        </p:sp>
        <p:sp>
          <p:nvSpPr>
            <p:cNvPr id="45" name="TextBox 44"/>
            <p:cNvSpPr txBox="1"/>
            <p:nvPr/>
          </p:nvSpPr>
          <p:spPr>
            <a:xfrm>
              <a:off x="8365041" y="3314847"/>
              <a:ext cx="173124" cy="248866"/>
            </a:xfrm>
            <a:prstGeom prst="rect">
              <a:avLst/>
            </a:prstGeom>
            <a:noFill/>
          </p:spPr>
          <p:txBody>
            <a:bodyPr wrap="none" rtlCol="0">
              <a:spAutoFit/>
            </a:bodyPr>
            <a:lstStyle/>
            <a:p>
              <a:endParaRPr lang="en-US" sz="1700" dirty="0">
                <a:solidFill>
                  <a:srgbClr val="00B050"/>
                </a:solidFill>
                <a:latin typeface="Georgia" panose="02040502050405020303" pitchFamily="18" charset="0"/>
              </a:endParaRPr>
            </a:p>
          </p:txBody>
        </p:sp>
        <p:cxnSp>
          <p:nvCxnSpPr>
            <p:cNvPr id="46" name="Straight Connector 45"/>
            <p:cNvCxnSpPr>
              <a:stCxn id="40" idx="1"/>
            </p:cNvCxnSpPr>
            <p:nvPr/>
          </p:nvCxnSpPr>
          <p:spPr>
            <a:xfrm flipH="1">
              <a:off x="7547346" y="2289555"/>
              <a:ext cx="740457" cy="3116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40" idx="1"/>
            </p:cNvCxnSpPr>
            <p:nvPr/>
          </p:nvCxnSpPr>
          <p:spPr>
            <a:xfrm flipH="1">
              <a:off x="7522688" y="2289555"/>
              <a:ext cx="765115" cy="72990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41" idx="1"/>
            </p:cNvCxnSpPr>
            <p:nvPr/>
          </p:nvCxnSpPr>
          <p:spPr>
            <a:xfrm flipH="1" flipV="1">
              <a:off x="7547346" y="2332711"/>
              <a:ext cx="738202" cy="1771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41" idx="1"/>
            </p:cNvCxnSpPr>
            <p:nvPr/>
          </p:nvCxnSpPr>
          <p:spPr>
            <a:xfrm flipH="1">
              <a:off x="7648585" y="2509811"/>
              <a:ext cx="636964" cy="93852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43" idx="1"/>
            </p:cNvCxnSpPr>
            <p:nvPr/>
          </p:nvCxnSpPr>
          <p:spPr>
            <a:xfrm flipH="1">
              <a:off x="7528004" y="3015154"/>
              <a:ext cx="756141" cy="1045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43" idx="1"/>
            </p:cNvCxnSpPr>
            <p:nvPr/>
          </p:nvCxnSpPr>
          <p:spPr>
            <a:xfrm flipH="1" flipV="1">
              <a:off x="7564876" y="2594350"/>
              <a:ext cx="719269" cy="42080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45" idx="1"/>
            </p:cNvCxnSpPr>
            <p:nvPr/>
          </p:nvCxnSpPr>
          <p:spPr>
            <a:xfrm flipH="1">
              <a:off x="7651265" y="3439280"/>
              <a:ext cx="713777" cy="2489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endCxn id="45" idx="1"/>
            </p:cNvCxnSpPr>
            <p:nvPr/>
          </p:nvCxnSpPr>
          <p:spPr>
            <a:xfrm>
              <a:off x="7558375" y="2592477"/>
              <a:ext cx="806666" cy="84680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8330453" y="3266807"/>
              <a:ext cx="308976"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a:t>
              </a:r>
              <a:endParaRPr lang="en-US" sz="1700" dirty="0">
                <a:solidFill>
                  <a:srgbClr val="00B050"/>
                </a:solidFill>
                <a:latin typeface="Georgia" panose="02040502050405020303" pitchFamily="18" charset="0"/>
              </a:endParaRPr>
            </a:p>
          </p:txBody>
        </p:sp>
        <p:cxnSp>
          <p:nvCxnSpPr>
            <p:cNvPr id="55" name="Straight Connector 54"/>
            <p:cNvCxnSpPr>
              <a:endCxn id="45" idx="1"/>
            </p:cNvCxnSpPr>
            <p:nvPr/>
          </p:nvCxnSpPr>
          <p:spPr>
            <a:xfrm>
              <a:off x="7564876" y="2858498"/>
              <a:ext cx="800165" cy="58078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7650685" y="2836030"/>
              <a:ext cx="709951" cy="62335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57" name="TextBox 56"/>
          <p:cNvSpPr txBox="1"/>
          <p:nvPr/>
        </p:nvSpPr>
        <p:spPr>
          <a:xfrm>
            <a:off x="8689490" y="6825437"/>
            <a:ext cx="3555667" cy="479633"/>
          </a:xfrm>
          <a:prstGeom prst="rect">
            <a:avLst/>
          </a:prstGeom>
          <a:noFill/>
        </p:spPr>
        <p:txBody>
          <a:bodyPr wrap="none" lIns="109234" tIns="54617" rIns="109234" bIns="54617" rtlCol="0">
            <a:spAutoFit/>
          </a:bodyPr>
          <a:lstStyle/>
          <a:p>
            <a:pPr algn="ctr"/>
            <a:r>
              <a:rPr lang="en-US" sz="2400" dirty="0" smtClean="0">
                <a:solidFill>
                  <a:srgbClr val="C00000"/>
                </a:solidFill>
                <a:latin typeface="Hannotate TC Bold"/>
                <a:cs typeface="Hannotate TC Bold"/>
              </a:rPr>
              <a:t>Word-</a:t>
            </a:r>
            <a:r>
              <a:rPr lang="en-US" sz="2400" dirty="0" smtClean="0">
                <a:solidFill>
                  <a:srgbClr val="D50202"/>
                </a:solidFill>
                <a:latin typeface="Hannotate TC Bold"/>
                <a:cs typeface="Hannotate TC Bold"/>
              </a:rPr>
              <a:t>document</a:t>
            </a:r>
            <a:r>
              <a:rPr lang="en-US" sz="2400" dirty="0" smtClean="0">
                <a:solidFill>
                  <a:srgbClr val="C00000"/>
                </a:solidFill>
                <a:latin typeface="Hannotate TC Bold"/>
                <a:cs typeface="Hannotate TC Bold"/>
              </a:rPr>
              <a:t> network</a:t>
            </a:r>
            <a:endParaRPr lang="en-US" sz="2400" dirty="0">
              <a:solidFill>
                <a:srgbClr val="C00000"/>
              </a:solidFill>
              <a:latin typeface="Hannotate TC Bold"/>
              <a:cs typeface="Hannotate TC Bold"/>
            </a:endParaRPr>
          </a:p>
        </p:txBody>
      </p:sp>
      <p:sp>
        <p:nvSpPr>
          <p:cNvPr id="3" name="Right Arrow 2"/>
          <p:cNvSpPr/>
          <p:nvPr/>
        </p:nvSpPr>
        <p:spPr>
          <a:xfrm>
            <a:off x="5129706" y="5210138"/>
            <a:ext cx="323719" cy="683999"/>
          </a:xfrm>
          <a:prstGeom prst="rightArrow">
            <a:avLst/>
          </a:prstGeom>
          <a:blipFill rotWithShape="1">
            <a:blip r:embed="rId3"/>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24" name="Slide Number Placeholder 23"/>
          <p:cNvSpPr>
            <a:spLocks noGrp="1"/>
          </p:cNvSpPr>
          <p:nvPr>
            <p:ph type="sldNum" sz="quarter" idx="2"/>
          </p:nvPr>
        </p:nvSpPr>
        <p:spPr/>
        <p:txBody>
          <a:bodyPr/>
          <a:lstStyle/>
          <a:p>
            <a:fld id="{86CB4B4D-7CA3-9044-876B-883B54F8677D}" type="slidenum">
              <a:rPr lang="en-US" smtClean="0"/>
              <a:t>24</a:t>
            </a:fld>
            <a:endParaRPr lang="en-US"/>
          </a:p>
        </p:txBody>
      </p:sp>
      <p:sp>
        <p:nvSpPr>
          <p:cNvPr id="58" name="Rectangle 57"/>
          <p:cNvSpPr/>
          <p:nvPr/>
        </p:nvSpPr>
        <p:spPr>
          <a:xfrm>
            <a:off x="213299" y="2873578"/>
            <a:ext cx="9832814" cy="523220"/>
          </a:xfrm>
          <a:prstGeom prst="rect">
            <a:avLst/>
          </a:prstGeom>
        </p:spPr>
        <p:txBody>
          <a:bodyPr wrap="square">
            <a:spAutoFit/>
          </a:bodyPr>
          <a:lstStyle/>
          <a:p>
            <a:pPr marL="457200" indent="-457200">
              <a:buFont typeface="Arial"/>
              <a:buChar char="•"/>
            </a:pPr>
            <a:r>
              <a:rPr lang="en-US" sz="2800" dirty="0">
                <a:solidFill>
                  <a:schemeClr val="tx1"/>
                </a:solidFill>
                <a:latin typeface="Hannotate TC Bold"/>
                <a:cs typeface="Hannotate TC Bold"/>
              </a:rPr>
              <a:t>Construct </a:t>
            </a:r>
            <a:r>
              <a:rPr lang="en-US" sz="2800" dirty="0" smtClean="0">
                <a:solidFill>
                  <a:srgbClr val="0000FF"/>
                </a:solidFill>
                <a:latin typeface="Hannotate TC Bold"/>
                <a:cs typeface="Hannotate TC Bold"/>
              </a:rPr>
              <a:t>text networks </a:t>
            </a:r>
            <a:r>
              <a:rPr lang="en-US" sz="2800" dirty="0">
                <a:solidFill>
                  <a:schemeClr val="tx1"/>
                </a:solidFill>
                <a:latin typeface="Hannotate TC Bold"/>
                <a:cs typeface="Hannotate TC Bold"/>
              </a:rPr>
              <a:t>from </a:t>
            </a:r>
            <a:r>
              <a:rPr lang="en-US" sz="2800" dirty="0" smtClean="0">
                <a:solidFill>
                  <a:schemeClr val="tx1"/>
                </a:solidFill>
                <a:latin typeface="Hannotate TC Bold"/>
                <a:cs typeface="Hannotate TC Bold"/>
              </a:rPr>
              <a:t>unstructured text</a:t>
            </a:r>
            <a:endParaRPr lang="en-US" sz="2800" dirty="0">
              <a:solidFill>
                <a:schemeClr val="tx1"/>
              </a:solidFill>
              <a:latin typeface="Hannotate TC Bold"/>
              <a:cs typeface="Hannotate TC Bold"/>
            </a:endParaRPr>
          </a:p>
        </p:txBody>
      </p:sp>
    </p:spTree>
    <p:extLst>
      <p:ext uri="{BB962C8B-B14F-4D97-AF65-F5344CB8AC3E}">
        <p14:creationId xmlns:p14="http://schemas.microsoft.com/office/powerpoint/2010/main" val="345550085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smtClean="0">
                <a:solidFill>
                  <a:srgbClr val="D50202"/>
                </a:solidFill>
                <a:latin typeface="Hannotate TC Bold"/>
                <a:cs typeface="Hannotate TC Bold"/>
              </a:rPr>
              <a:t>Word Analogy</a:t>
            </a:r>
            <a:endParaRPr lang="en-US" sz="4000" dirty="0">
              <a:solidFill>
                <a:srgbClr val="D50202"/>
              </a:solidFill>
              <a:latin typeface="Hannotate TC Bold"/>
              <a:cs typeface="Hannotate TC Bold"/>
            </a:endParaRPr>
          </a:p>
        </p:txBody>
      </p:sp>
      <p:sp>
        <p:nvSpPr>
          <p:cNvPr id="3" name="Text Placeholder 2"/>
          <p:cNvSpPr>
            <a:spLocks noGrp="1"/>
          </p:cNvSpPr>
          <p:nvPr>
            <p:ph type="body" idx="1"/>
          </p:nvPr>
        </p:nvSpPr>
        <p:spPr>
          <a:xfrm>
            <a:off x="952500" y="2192617"/>
            <a:ext cx="11099800" cy="1081920"/>
          </a:xfrm>
        </p:spPr>
        <p:txBody>
          <a:bodyPr>
            <a:normAutofit/>
          </a:bodyPr>
          <a:lstStyle/>
          <a:p>
            <a:pPr marL="457200" indent="-457200" hangingPunct="0">
              <a:spcBef>
                <a:spcPts val="0"/>
              </a:spcBef>
              <a:buSzTx/>
              <a:buFont typeface="Arial"/>
              <a:buChar char="•"/>
            </a:pPr>
            <a:r>
              <a:rPr lang="en-US" sz="2800" dirty="0">
                <a:latin typeface="Hannotate TC Bold"/>
                <a:cs typeface="Hannotate TC Bold"/>
              </a:rPr>
              <a:t>Entire Wikipedia articles =&gt; word co-occurrence network (~2M words, 1B edges)</a:t>
            </a:r>
          </a:p>
        </p:txBody>
      </p:sp>
      <p:sp>
        <p:nvSpPr>
          <p:cNvPr id="5" name="TextBox 4"/>
          <p:cNvSpPr txBox="1"/>
          <p:nvPr/>
        </p:nvSpPr>
        <p:spPr>
          <a:xfrm>
            <a:off x="4691766" y="7991984"/>
            <a:ext cx="3512099" cy="541188"/>
          </a:xfrm>
          <a:prstGeom prst="rect">
            <a:avLst/>
          </a:prstGeom>
          <a:noFill/>
        </p:spPr>
        <p:txBody>
          <a:bodyPr wrap="none" lIns="109234" tIns="54617" rIns="109234" bIns="54617" rtlCol="0">
            <a:spAutoFit/>
          </a:bodyPr>
          <a:lstStyle/>
          <a:p>
            <a:r>
              <a:rPr lang="en-US" sz="2800" b="1" dirty="0">
                <a:solidFill>
                  <a:srgbClr val="D50202"/>
                </a:solidFill>
                <a:latin typeface="Hannotate TC Bold"/>
                <a:cs typeface="Hannotate TC Bold"/>
              </a:rPr>
              <a:t>LINE(2</a:t>
            </a:r>
            <a:r>
              <a:rPr lang="en-US" sz="2800" b="1" baseline="30000" dirty="0">
                <a:solidFill>
                  <a:srgbClr val="D50202"/>
                </a:solidFill>
                <a:latin typeface="Hannotate TC Bold"/>
                <a:cs typeface="Hannotate TC Bold"/>
              </a:rPr>
              <a:t>nd</a:t>
            </a:r>
            <a:r>
              <a:rPr lang="en-US" sz="2800" b="1" dirty="0">
                <a:solidFill>
                  <a:srgbClr val="D50202"/>
                </a:solidFill>
                <a:latin typeface="Hannotate TC Bold"/>
                <a:cs typeface="Hannotate TC Bold"/>
              </a:rPr>
              <a:t>) </a:t>
            </a:r>
            <a:r>
              <a:rPr lang="en-US" sz="2800" b="1" dirty="0" smtClean="0">
                <a:solidFill>
                  <a:srgbClr val="D50202"/>
                </a:solidFill>
                <a:latin typeface="Hannotate TC Bold"/>
                <a:cs typeface="Hannotate TC Bold"/>
              </a:rPr>
              <a:t>&gt;</a:t>
            </a:r>
            <a:r>
              <a:rPr lang="zh-CN" altLang="en-US" sz="2800" b="1" dirty="0" smtClean="0">
                <a:solidFill>
                  <a:srgbClr val="D50202"/>
                </a:solidFill>
                <a:latin typeface="Hannotate TC Bold"/>
                <a:cs typeface="Hannotate TC Bold"/>
              </a:rPr>
              <a:t> </a:t>
            </a:r>
            <a:r>
              <a:rPr lang="en-US" sz="2800" b="1" dirty="0" smtClean="0">
                <a:solidFill>
                  <a:srgbClr val="D50202"/>
                </a:solidFill>
                <a:latin typeface="Hannotate TC Bold"/>
                <a:cs typeface="Hannotate TC Bold"/>
              </a:rPr>
              <a:t>LINE</a:t>
            </a:r>
            <a:r>
              <a:rPr lang="en-US" sz="2800" b="1" dirty="0">
                <a:solidFill>
                  <a:srgbClr val="D50202"/>
                </a:solidFill>
                <a:latin typeface="Hannotate TC Bold"/>
                <a:cs typeface="Hannotate TC Bold"/>
              </a:rPr>
              <a:t>(1</a:t>
            </a:r>
            <a:r>
              <a:rPr lang="en-US" sz="2800" b="1" baseline="30000" dirty="0">
                <a:solidFill>
                  <a:srgbClr val="D50202"/>
                </a:solidFill>
                <a:latin typeface="Hannotate TC Bold"/>
                <a:cs typeface="Hannotate TC Bold"/>
              </a:rPr>
              <a:t>st</a:t>
            </a:r>
            <a:r>
              <a:rPr lang="en-US" sz="2800" b="1" dirty="0" smtClean="0">
                <a:solidFill>
                  <a:srgbClr val="D50202"/>
                </a:solidFill>
                <a:latin typeface="Hannotate TC Bold"/>
                <a:cs typeface="Hannotate TC Bold"/>
              </a:rPr>
              <a:t>)</a:t>
            </a:r>
            <a:endParaRPr lang="en-US" sz="2800" b="1" dirty="0">
              <a:solidFill>
                <a:srgbClr val="D50202"/>
              </a:solidFill>
              <a:latin typeface="Hannotate TC Bold"/>
              <a:cs typeface="Hannotate TC Bold"/>
            </a:endParaRPr>
          </a:p>
        </p:txBody>
      </p:sp>
      <p:sp>
        <p:nvSpPr>
          <p:cNvPr id="6" name="TextBox 5"/>
          <p:cNvSpPr txBox="1"/>
          <p:nvPr/>
        </p:nvSpPr>
        <p:spPr>
          <a:xfrm>
            <a:off x="4681573" y="8448824"/>
            <a:ext cx="3652496" cy="541188"/>
          </a:xfrm>
          <a:prstGeom prst="rect">
            <a:avLst/>
          </a:prstGeom>
          <a:noFill/>
        </p:spPr>
        <p:txBody>
          <a:bodyPr wrap="none" lIns="109234" tIns="54617" rIns="109234" bIns="54617" rtlCol="0">
            <a:spAutoFit/>
          </a:bodyPr>
          <a:lstStyle/>
          <a:p>
            <a:r>
              <a:rPr lang="en-US" sz="2800" b="1" dirty="0">
                <a:solidFill>
                  <a:srgbClr val="D50202"/>
                </a:solidFill>
                <a:latin typeface="Hannotate TC Bold"/>
                <a:cs typeface="Hannotate TC Bold"/>
              </a:rPr>
              <a:t>LINE(2</a:t>
            </a:r>
            <a:r>
              <a:rPr lang="en-US" sz="2800" b="1" baseline="30000" dirty="0">
                <a:solidFill>
                  <a:srgbClr val="D50202"/>
                </a:solidFill>
                <a:latin typeface="Hannotate TC Bold"/>
                <a:cs typeface="Hannotate TC Bold"/>
              </a:rPr>
              <a:t>nd</a:t>
            </a:r>
            <a:r>
              <a:rPr lang="en-US" sz="2800" b="1" dirty="0">
                <a:solidFill>
                  <a:srgbClr val="D50202"/>
                </a:solidFill>
                <a:latin typeface="Hannotate TC Bold"/>
                <a:cs typeface="Hannotate TC Bold"/>
              </a:rPr>
              <a:t>) </a:t>
            </a:r>
            <a:r>
              <a:rPr lang="en-US" sz="2800" b="1" dirty="0" smtClean="0">
                <a:solidFill>
                  <a:srgbClr val="D50202"/>
                </a:solidFill>
                <a:latin typeface="Hannotate TC Bold"/>
                <a:cs typeface="Hannotate TC Bold"/>
              </a:rPr>
              <a:t>&gt;</a:t>
            </a:r>
            <a:r>
              <a:rPr lang="zh-CN" altLang="en-US" sz="2800" b="1" dirty="0" smtClean="0">
                <a:solidFill>
                  <a:srgbClr val="D50202"/>
                </a:solidFill>
                <a:latin typeface="Hannotate TC Bold"/>
                <a:cs typeface="Hannotate TC Bold"/>
              </a:rPr>
              <a:t> </a:t>
            </a:r>
            <a:r>
              <a:rPr lang="en-US" sz="2800" b="1" dirty="0" err="1" smtClean="0">
                <a:solidFill>
                  <a:srgbClr val="D50202"/>
                </a:solidFill>
                <a:latin typeface="Hannotate TC Bold"/>
                <a:cs typeface="Hannotate TC Bold"/>
              </a:rPr>
              <a:t>SkipGram</a:t>
            </a:r>
            <a:endParaRPr lang="en-US" sz="2800" b="1" dirty="0">
              <a:solidFill>
                <a:srgbClr val="D50202"/>
              </a:solidFill>
              <a:latin typeface="Hannotate TC Bold"/>
              <a:cs typeface="Hannotate TC Bold"/>
            </a:endParaRPr>
          </a:p>
        </p:txBody>
      </p:sp>
      <p:sp>
        <p:nvSpPr>
          <p:cNvPr id="7" name="Rectangle 6"/>
          <p:cNvSpPr/>
          <p:nvPr/>
        </p:nvSpPr>
        <p:spPr>
          <a:xfrm>
            <a:off x="902696" y="3335568"/>
            <a:ext cx="10789056" cy="1323439"/>
          </a:xfrm>
          <a:prstGeom prst="rect">
            <a:avLst/>
          </a:prstGeom>
        </p:spPr>
        <p:txBody>
          <a:bodyPr wrap="square">
            <a:spAutoFit/>
          </a:bodyPr>
          <a:lstStyle/>
          <a:p>
            <a:pPr marL="457200" indent="-457200" algn="l">
              <a:buFont typeface="Arial"/>
              <a:buChar char="•"/>
            </a:pPr>
            <a:r>
              <a:rPr lang="en-US" sz="2800" dirty="0">
                <a:latin typeface="Hannotate TC Bold"/>
                <a:cs typeface="Hannotate TC Bold"/>
              </a:rPr>
              <a:t>Size of word co-occurrence networks does not grow linearly with </a:t>
            </a:r>
            <a:r>
              <a:rPr lang="en-US" sz="2800" dirty="0" smtClean="0">
                <a:latin typeface="Hannotate TC Bold"/>
                <a:cs typeface="Hannotate TC Bold"/>
              </a:rPr>
              <a:t>data</a:t>
            </a:r>
            <a:r>
              <a:rPr lang="zh-CN" altLang="en-US" sz="2800" dirty="0" smtClean="0">
                <a:latin typeface="Hannotate TC Bold"/>
                <a:cs typeface="Hannotate TC Bold"/>
              </a:rPr>
              <a:t> </a:t>
            </a:r>
            <a:r>
              <a:rPr lang="en-US" sz="2800" dirty="0" smtClean="0">
                <a:latin typeface="Hannotate TC Bold"/>
                <a:cs typeface="Hannotate TC Bold"/>
              </a:rPr>
              <a:t>size</a:t>
            </a:r>
          </a:p>
          <a:p>
            <a:pPr marL="457200" lvl="4" indent="457200" algn="l">
              <a:buFont typeface="Arial"/>
              <a:buChar char="•"/>
            </a:pPr>
            <a:r>
              <a:rPr lang="en-US" sz="2400" dirty="0" smtClean="0">
                <a:latin typeface="Hannotate TC Bold"/>
                <a:cs typeface="Hannotate TC Bold"/>
              </a:rPr>
              <a:t>Only </a:t>
            </a:r>
            <a:r>
              <a:rPr lang="en-US" sz="2400" dirty="0">
                <a:latin typeface="Hannotate TC Bold"/>
                <a:cs typeface="Hannotate TC Bold"/>
              </a:rPr>
              <a:t>the weights of edges change</a:t>
            </a:r>
          </a:p>
        </p:txBody>
      </p:sp>
      <p:sp>
        <p:nvSpPr>
          <p:cNvPr id="8" name="Slide Number Placeholder 7"/>
          <p:cNvSpPr>
            <a:spLocks noGrp="1"/>
          </p:cNvSpPr>
          <p:nvPr>
            <p:ph type="sldNum" sz="quarter" idx="2"/>
          </p:nvPr>
        </p:nvSpPr>
        <p:spPr/>
        <p:txBody>
          <a:bodyPr/>
          <a:lstStyle/>
          <a:p>
            <a:fld id="{86CB4B4D-7CA3-9044-876B-883B54F8677D}" type="slidenum">
              <a:rPr lang="en-US" smtClean="0"/>
              <a:t>25</a:t>
            </a:fld>
            <a:endParaRPr lang="en-US"/>
          </a:p>
        </p:txBody>
      </p:sp>
      <p:graphicFrame>
        <p:nvGraphicFramePr>
          <p:cNvPr id="12" name="Table 11"/>
          <p:cNvGraphicFramePr>
            <a:graphicFrameLocks noGrp="1"/>
          </p:cNvGraphicFramePr>
          <p:nvPr>
            <p:extLst>
              <p:ext uri="{D42A27DB-BD31-4B8C-83A1-F6EECF244321}">
                <p14:modId xmlns:p14="http://schemas.microsoft.com/office/powerpoint/2010/main" val="1881107255"/>
              </p:ext>
            </p:extLst>
          </p:nvPr>
        </p:nvGraphicFramePr>
        <p:xfrm>
          <a:off x="2913475" y="5032602"/>
          <a:ext cx="7065464" cy="2235200"/>
        </p:xfrm>
        <a:graphic>
          <a:graphicData uri="http://schemas.openxmlformats.org/drawingml/2006/table">
            <a:tbl>
              <a:tblPr firstRow="1" bandRow="1">
                <a:tableStyleId>{5C22544A-7EE6-4342-B048-85BDC9FD1C3A}</a:tableStyleId>
              </a:tblPr>
              <a:tblGrid>
                <a:gridCol w="1766366">
                  <a:extLst>
                    <a:ext uri="{9D8B030D-6E8A-4147-A177-3AD203B41FA5}">
                      <a16:colId xmlns:a16="http://schemas.microsoft.com/office/drawing/2014/main" xmlns="" val="20000"/>
                    </a:ext>
                  </a:extLst>
                </a:gridCol>
                <a:gridCol w="1766366">
                  <a:extLst>
                    <a:ext uri="{9D8B030D-6E8A-4147-A177-3AD203B41FA5}">
                      <a16:colId xmlns:a16="http://schemas.microsoft.com/office/drawing/2014/main" xmlns="" val="20001"/>
                    </a:ext>
                  </a:extLst>
                </a:gridCol>
                <a:gridCol w="1766366">
                  <a:extLst>
                    <a:ext uri="{9D8B030D-6E8A-4147-A177-3AD203B41FA5}">
                      <a16:colId xmlns:a16="http://schemas.microsoft.com/office/drawing/2014/main" xmlns="" val="20002"/>
                    </a:ext>
                  </a:extLst>
                </a:gridCol>
                <a:gridCol w="1766366">
                  <a:extLst>
                    <a:ext uri="{9D8B030D-6E8A-4147-A177-3AD203B41FA5}">
                      <a16:colId xmlns:a16="http://schemas.microsoft.com/office/drawing/2014/main" xmlns="" val="20003"/>
                    </a:ext>
                  </a:extLst>
                </a:gridCol>
              </a:tblGrid>
              <a:tr h="397405">
                <a:tc>
                  <a:txBody>
                    <a:bodyPr/>
                    <a:lstStyle/>
                    <a:p>
                      <a:r>
                        <a:rPr lang="en-US" sz="2000" dirty="0">
                          <a:solidFill>
                            <a:srgbClr val="000000"/>
                          </a:solidFill>
                          <a:latin typeface="Hannotate TC Bold"/>
                          <a:cs typeface="Hannotate TC Bold"/>
                        </a:rPr>
                        <a:t>Algorithm</a:t>
                      </a:r>
                    </a:p>
                  </a:txBody>
                  <a:tcPr marL="97536" marR="97536" marT="65024" marB="65024">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3C2FD"/>
                    </a:solidFill>
                  </a:tcPr>
                </a:tc>
                <a:tc>
                  <a:txBody>
                    <a:bodyPr/>
                    <a:lstStyle/>
                    <a:p>
                      <a:r>
                        <a:rPr lang="en-US" sz="2000" dirty="0">
                          <a:solidFill>
                            <a:srgbClr val="000000"/>
                          </a:solidFill>
                          <a:latin typeface="Hannotate TC Bold"/>
                          <a:cs typeface="Hannotate TC Bold"/>
                        </a:rPr>
                        <a:t>Semantic(%)</a:t>
                      </a:r>
                    </a:p>
                  </a:txBody>
                  <a:tcPr marL="97536" marR="97536" marT="65024" marB="65024">
                    <a:lnL w="12700" cmpd="sng">
                      <a:noFill/>
                    </a:lnL>
                    <a:solidFill>
                      <a:srgbClr val="83C2FD"/>
                    </a:solidFill>
                  </a:tcPr>
                </a:tc>
                <a:tc>
                  <a:txBody>
                    <a:bodyPr/>
                    <a:lstStyle/>
                    <a:p>
                      <a:r>
                        <a:rPr lang="en-US" sz="2000" dirty="0">
                          <a:solidFill>
                            <a:srgbClr val="000000"/>
                          </a:solidFill>
                          <a:latin typeface="Hannotate TC Bold"/>
                          <a:cs typeface="Hannotate TC Bold"/>
                        </a:rPr>
                        <a:t>Syntactic(%)</a:t>
                      </a:r>
                    </a:p>
                  </a:txBody>
                  <a:tcPr marL="97536" marR="97536" marT="65024" marB="65024">
                    <a:solidFill>
                      <a:srgbClr val="83C2FD"/>
                    </a:solidFill>
                  </a:tcPr>
                </a:tc>
                <a:tc>
                  <a:txBody>
                    <a:bodyPr/>
                    <a:lstStyle/>
                    <a:p>
                      <a:r>
                        <a:rPr lang="en-US" sz="2000" dirty="0">
                          <a:solidFill>
                            <a:srgbClr val="000000"/>
                          </a:solidFill>
                          <a:latin typeface="Hannotate TC Bold"/>
                          <a:cs typeface="Hannotate TC Bold"/>
                        </a:rPr>
                        <a:t>Overall</a:t>
                      </a:r>
                    </a:p>
                  </a:txBody>
                  <a:tcPr marL="97536" marR="97536" marT="65024" marB="65024">
                    <a:solidFill>
                      <a:srgbClr val="83C2FD"/>
                    </a:solidFill>
                  </a:tcPr>
                </a:tc>
                <a:extLst>
                  <a:ext uri="{0D108BD9-81ED-4DB2-BD59-A6C34878D82A}">
                    <a16:rowId xmlns:a16="http://schemas.microsoft.com/office/drawing/2014/main" xmlns="" val="10000"/>
                  </a:ext>
                </a:extLst>
              </a:tr>
              <a:tr h="397405">
                <a:tc>
                  <a:txBody>
                    <a:bodyPr/>
                    <a:lstStyle/>
                    <a:p>
                      <a:r>
                        <a:rPr lang="en-US" sz="2000" b="1" dirty="0">
                          <a:solidFill>
                            <a:schemeClr val="tx1"/>
                          </a:solidFill>
                          <a:latin typeface="Hannotate TC Bold"/>
                          <a:cs typeface="Hannotate TC Bold"/>
                        </a:rPr>
                        <a:t>GF</a:t>
                      </a:r>
                    </a:p>
                  </a:txBody>
                  <a:tcPr marL="97536" marR="97536" marT="65024" marB="650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r>
                        <a:rPr lang="en-US" sz="2000" dirty="0">
                          <a:latin typeface="Hannotate TC Bold"/>
                          <a:cs typeface="Hannotate TC Bold"/>
                        </a:rPr>
                        <a:t>61.38</a:t>
                      </a:r>
                    </a:p>
                  </a:txBody>
                  <a:tcPr marL="97536" marR="97536" marT="65024" marB="65024">
                    <a:lnL w="12700" cap="flat" cmpd="sng" algn="ctr">
                      <a:noFill/>
                      <a:prstDash val="solid"/>
                      <a:round/>
                      <a:headEnd type="none" w="med" len="med"/>
                      <a:tailEnd type="none" w="med" len="med"/>
                    </a:lnL>
                  </a:tcPr>
                </a:tc>
                <a:tc>
                  <a:txBody>
                    <a:bodyPr/>
                    <a:lstStyle/>
                    <a:p>
                      <a:r>
                        <a:rPr lang="en-US" sz="2000" dirty="0">
                          <a:latin typeface="Hannotate TC Bold"/>
                          <a:cs typeface="Hannotate TC Bold"/>
                        </a:rPr>
                        <a:t>44.08</a:t>
                      </a:r>
                    </a:p>
                  </a:txBody>
                  <a:tcPr marL="97536" marR="97536" marT="65024" marB="65024"/>
                </a:tc>
                <a:tc>
                  <a:txBody>
                    <a:bodyPr/>
                    <a:lstStyle/>
                    <a:p>
                      <a:r>
                        <a:rPr lang="en-US" sz="2000" dirty="0">
                          <a:latin typeface="Hannotate TC Bold"/>
                          <a:cs typeface="Hannotate TC Bold"/>
                        </a:rPr>
                        <a:t>51.93</a:t>
                      </a:r>
                    </a:p>
                  </a:txBody>
                  <a:tcPr marL="97536" marR="97536" marT="65024" marB="65024"/>
                </a:tc>
                <a:extLst>
                  <a:ext uri="{0D108BD9-81ED-4DB2-BD59-A6C34878D82A}">
                    <a16:rowId xmlns:a16="http://schemas.microsoft.com/office/drawing/2014/main" xmlns="" val="10001"/>
                  </a:ext>
                </a:extLst>
              </a:tr>
              <a:tr h="397405">
                <a:tc>
                  <a:txBody>
                    <a:bodyPr/>
                    <a:lstStyle/>
                    <a:p>
                      <a:r>
                        <a:rPr lang="en-US" altLang="zh-CN" sz="2000" b="1" dirty="0" err="1" smtClean="0">
                          <a:solidFill>
                            <a:schemeClr val="tx1"/>
                          </a:solidFill>
                          <a:latin typeface="Hannotate TC Bold"/>
                          <a:cs typeface="Hannotate TC Bold"/>
                        </a:rPr>
                        <a:t>SkipGram</a:t>
                      </a:r>
                      <a:endParaRPr lang="en-US" sz="2000" b="1" dirty="0">
                        <a:solidFill>
                          <a:schemeClr val="tx1"/>
                        </a:solidFill>
                        <a:latin typeface="Hannotate TC Bold"/>
                        <a:cs typeface="Hannotate TC Bold"/>
                      </a:endParaRPr>
                    </a:p>
                  </a:txBody>
                  <a:tcPr marL="97536" marR="97536" marT="65024" marB="650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r>
                        <a:rPr lang="en-US" sz="2000" dirty="0">
                          <a:latin typeface="Hannotate TC Bold"/>
                          <a:cs typeface="Hannotate TC Bold"/>
                        </a:rPr>
                        <a:t>69.14</a:t>
                      </a:r>
                    </a:p>
                  </a:txBody>
                  <a:tcPr marL="97536" marR="97536" marT="65024" marB="65024">
                    <a:lnL w="12700" cap="flat" cmpd="sng" algn="ctr">
                      <a:noFill/>
                      <a:prstDash val="solid"/>
                      <a:round/>
                      <a:headEnd type="none" w="med" len="med"/>
                      <a:tailEnd type="none" w="med" len="med"/>
                    </a:lnL>
                  </a:tcPr>
                </a:tc>
                <a:tc>
                  <a:txBody>
                    <a:bodyPr/>
                    <a:lstStyle/>
                    <a:p>
                      <a:r>
                        <a:rPr lang="en-US" sz="2000" dirty="0">
                          <a:latin typeface="Hannotate TC Bold"/>
                          <a:cs typeface="Hannotate TC Bold"/>
                        </a:rPr>
                        <a:t>57.94</a:t>
                      </a:r>
                    </a:p>
                  </a:txBody>
                  <a:tcPr marL="97536" marR="97536" marT="65024" marB="65024"/>
                </a:tc>
                <a:tc>
                  <a:txBody>
                    <a:bodyPr/>
                    <a:lstStyle/>
                    <a:p>
                      <a:r>
                        <a:rPr lang="en-US" sz="2000" dirty="0">
                          <a:latin typeface="Hannotate TC Bold"/>
                          <a:cs typeface="Hannotate TC Bold"/>
                        </a:rPr>
                        <a:t>63.02</a:t>
                      </a:r>
                    </a:p>
                  </a:txBody>
                  <a:tcPr marL="97536" marR="97536" marT="65024" marB="65024"/>
                </a:tc>
                <a:extLst>
                  <a:ext uri="{0D108BD9-81ED-4DB2-BD59-A6C34878D82A}">
                    <a16:rowId xmlns:a16="http://schemas.microsoft.com/office/drawing/2014/main" xmlns="" val="10003"/>
                  </a:ext>
                </a:extLst>
              </a:tr>
              <a:tr h="397405">
                <a:tc>
                  <a:txBody>
                    <a:bodyPr/>
                    <a:lstStyle/>
                    <a:p>
                      <a:r>
                        <a:rPr lang="en-US" sz="2000" b="1" dirty="0">
                          <a:solidFill>
                            <a:schemeClr val="tx1"/>
                          </a:solidFill>
                          <a:latin typeface="Hannotate TC Bold"/>
                          <a:cs typeface="Hannotate TC Bold"/>
                        </a:rPr>
                        <a:t>LINE(1</a:t>
                      </a:r>
                      <a:r>
                        <a:rPr lang="en-US" sz="2000" b="1" baseline="30000" dirty="0">
                          <a:solidFill>
                            <a:schemeClr val="tx1"/>
                          </a:solidFill>
                          <a:latin typeface="Hannotate TC Bold"/>
                          <a:cs typeface="Hannotate TC Bold"/>
                        </a:rPr>
                        <a:t>st</a:t>
                      </a:r>
                      <a:r>
                        <a:rPr lang="en-US" sz="2000" b="1" dirty="0">
                          <a:solidFill>
                            <a:schemeClr val="tx1"/>
                          </a:solidFill>
                          <a:latin typeface="Hannotate TC Bold"/>
                          <a:cs typeface="Hannotate TC Bold"/>
                        </a:rPr>
                        <a:t>)</a:t>
                      </a:r>
                    </a:p>
                  </a:txBody>
                  <a:tcPr marL="97536" marR="97536" marT="65024" marB="650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r>
                        <a:rPr lang="en-US" sz="2000" dirty="0">
                          <a:latin typeface="Hannotate TC Bold"/>
                          <a:cs typeface="Hannotate TC Bold"/>
                        </a:rPr>
                        <a:t>58.08</a:t>
                      </a:r>
                    </a:p>
                  </a:txBody>
                  <a:tcPr marL="97536" marR="97536" marT="65024" marB="65024">
                    <a:lnL w="12700" cap="flat" cmpd="sng" algn="ctr">
                      <a:noFill/>
                      <a:prstDash val="solid"/>
                      <a:round/>
                      <a:headEnd type="none" w="med" len="med"/>
                      <a:tailEnd type="none" w="med" len="med"/>
                    </a:lnL>
                  </a:tcPr>
                </a:tc>
                <a:tc>
                  <a:txBody>
                    <a:bodyPr/>
                    <a:lstStyle/>
                    <a:p>
                      <a:r>
                        <a:rPr lang="en-US" sz="2000" dirty="0">
                          <a:latin typeface="Hannotate TC Bold"/>
                          <a:cs typeface="Hannotate TC Bold"/>
                        </a:rPr>
                        <a:t>49.42</a:t>
                      </a:r>
                    </a:p>
                  </a:txBody>
                  <a:tcPr marL="97536" marR="97536" marT="65024" marB="65024"/>
                </a:tc>
                <a:tc>
                  <a:txBody>
                    <a:bodyPr/>
                    <a:lstStyle/>
                    <a:p>
                      <a:r>
                        <a:rPr lang="en-US" sz="2000" dirty="0">
                          <a:latin typeface="Hannotate TC Bold"/>
                          <a:cs typeface="Hannotate TC Bold"/>
                        </a:rPr>
                        <a:t>53.35</a:t>
                      </a:r>
                    </a:p>
                  </a:txBody>
                  <a:tcPr marL="97536" marR="97536" marT="65024" marB="65024"/>
                </a:tc>
                <a:extLst>
                  <a:ext uri="{0D108BD9-81ED-4DB2-BD59-A6C34878D82A}">
                    <a16:rowId xmlns:a16="http://schemas.microsoft.com/office/drawing/2014/main" xmlns="" val="10004"/>
                  </a:ext>
                </a:extLst>
              </a:tr>
              <a:tr h="397405">
                <a:tc>
                  <a:txBody>
                    <a:bodyPr/>
                    <a:lstStyle/>
                    <a:p>
                      <a:r>
                        <a:rPr lang="en-US" sz="2000" b="1" dirty="0">
                          <a:solidFill>
                            <a:schemeClr val="tx1"/>
                          </a:solidFill>
                          <a:latin typeface="Hannotate TC Bold"/>
                          <a:cs typeface="Hannotate TC Bold"/>
                        </a:rPr>
                        <a:t>LINE(2</a:t>
                      </a:r>
                      <a:r>
                        <a:rPr lang="en-US" sz="2000" b="1" baseline="30000" dirty="0">
                          <a:solidFill>
                            <a:schemeClr val="tx1"/>
                          </a:solidFill>
                          <a:latin typeface="Hannotate TC Bold"/>
                          <a:cs typeface="Hannotate TC Bold"/>
                        </a:rPr>
                        <a:t>nd</a:t>
                      </a:r>
                      <a:r>
                        <a:rPr lang="en-US" sz="2000" b="1" dirty="0">
                          <a:solidFill>
                            <a:schemeClr val="tx1"/>
                          </a:solidFill>
                          <a:latin typeface="Hannotate TC Bold"/>
                          <a:cs typeface="Hannotate TC Bold"/>
                        </a:rPr>
                        <a:t> )</a:t>
                      </a:r>
                    </a:p>
                  </a:txBody>
                  <a:tcPr marL="97536" marR="97536" marT="65024" marB="6502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r>
                        <a:rPr lang="en-US" sz="2400" b="1" dirty="0">
                          <a:solidFill>
                            <a:srgbClr val="0000FF"/>
                          </a:solidFill>
                          <a:latin typeface="Hannotate TC Bold"/>
                          <a:cs typeface="Hannotate TC Bold"/>
                        </a:rPr>
                        <a:t>73.79</a:t>
                      </a:r>
                    </a:p>
                  </a:txBody>
                  <a:tcPr marL="97536" marR="97536" marT="65024" marB="65024">
                    <a:lnL w="12700" cap="flat" cmpd="sng" algn="ctr">
                      <a:noFill/>
                      <a:prstDash val="solid"/>
                      <a:round/>
                      <a:headEnd type="none" w="med" len="med"/>
                      <a:tailEnd type="none" w="med" len="med"/>
                    </a:lnL>
                  </a:tcPr>
                </a:tc>
                <a:tc>
                  <a:txBody>
                    <a:bodyPr/>
                    <a:lstStyle/>
                    <a:p>
                      <a:r>
                        <a:rPr lang="en-US" sz="2400" b="1" dirty="0">
                          <a:solidFill>
                            <a:srgbClr val="0000FF"/>
                          </a:solidFill>
                          <a:latin typeface="Hannotate TC Bold"/>
                          <a:cs typeface="Hannotate TC Bold"/>
                        </a:rPr>
                        <a:t>59.72</a:t>
                      </a:r>
                    </a:p>
                  </a:txBody>
                  <a:tcPr marL="97536" marR="97536" marT="65024" marB="65024"/>
                </a:tc>
                <a:tc>
                  <a:txBody>
                    <a:bodyPr/>
                    <a:lstStyle/>
                    <a:p>
                      <a:r>
                        <a:rPr lang="en-US" sz="2400" b="1" dirty="0">
                          <a:solidFill>
                            <a:srgbClr val="0000FF"/>
                          </a:solidFill>
                          <a:latin typeface="Hannotate TC Bold"/>
                          <a:cs typeface="Hannotate TC Bold"/>
                        </a:rPr>
                        <a:t>66.10</a:t>
                      </a:r>
                    </a:p>
                  </a:txBody>
                  <a:tcPr marL="97536" marR="97536" marT="65024" marB="65024"/>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87464864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spcBef>
                <a:spcPts val="1800"/>
              </a:spcBef>
            </a:pPr>
            <a:r>
              <a:rPr lang="en-US" dirty="0">
                <a:solidFill>
                  <a:srgbClr val="D50202"/>
                </a:solidFill>
              </a:rPr>
              <a:t>Application</a:t>
            </a:r>
            <a:r>
              <a:rPr lang="zh-CN" altLang="en-US" dirty="0">
                <a:solidFill>
                  <a:srgbClr val="D50202"/>
                </a:solidFill>
              </a:rPr>
              <a:t> </a:t>
            </a:r>
            <a:r>
              <a:rPr lang="en-US" altLang="zh-CN" dirty="0" smtClean="0">
                <a:solidFill>
                  <a:srgbClr val="D50202"/>
                </a:solidFill>
              </a:rPr>
              <a:t>3:</a:t>
            </a:r>
            <a:r>
              <a:rPr lang="zh-CN" altLang="en-US" dirty="0" smtClean="0">
                <a:solidFill>
                  <a:srgbClr val="D50202"/>
                </a:solidFill>
              </a:rPr>
              <a:t> </a:t>
            </a:r>
            <a:r>
              <a:rPr lang="en-US" dirty="0" smtClean="0">
                <a:solidFill>
                  <a:srgbClr val="D50202"/>
                </a:solidFill>
              </a:rPr>
              <a:t>S</a:t>
            </a:r>
            <a:r>
              <a:rPr lang="en-US" altLang="zh-CN" dirty="0" smtClean="0">
                <a:solidFill>
                  <a:srgbClr val="D50202"/>
                </a:solidFill>
              </a:rPr>
              <a:t>emi</a:t>
            </a:r>
            <a:r>
              <a:rPr lang="en-US" altLang="zh-CN" dirty="0">
                <a:solidFill>
                  <a:srgbClr val="D50202"/>
                </a:solidFill>
              </a:rPr>
              <a:t>-supervised</a:t>
            </a:r>
            <a:r>
              <a:rPr lang="zh-CN" altLang="en-US" dirty="0">
                <a:solidFill>
                  <a:srgbClr val="D50202"/>
                </a:solidFill>
              </a:rPr>
              <a:t> </a:t>
            </a:r>
            <a:r>
              <a:rPr lang="en-US" altLang="zh-CN" dirty="0">
                <a:solidFill>
                  <a:srgbClr val="D50202"/>
                </a:solidFill>
              </a:rPr>
              <a:t>T</a:t>
            </a:r>
            <a:r>
              <a:rPr lang="en-US" altLang="zh-CN" dirty="0" smtClean="0">
                <a:solidFill>
                  <a:srgbClr val="D50202"/>
                </a:solidFill>
              </a:rPr>
              <a:t>ext</a:t>
            </a:r>
            <a:r>
              <a:rPr lang="zh-CN" altLang="en-US" dirty="0" smtClean="0">
                <a:solidFill>
                  <a:srgbClr val="D50202"/>
                </a:solidFill>
              </a:rPr>
              <a:t> </a:t>
            </a:r>
            <a:r>
              <a:rPr lang="en-US" altLang="zh-CN" dirty="0" smtClean="0">
                <a:solidFill>
                  <a:srgbClr val="D50202"/>
                </a:solidFill>
              </a:rPr>
              <a:t>Representation</a:t>
            </a:r>
            <a:r>
              <a:rPr lang="zh-CN" altLang="zh-CN" dirty="0">
                <a:solidFill>
                  <a:srgbClr val="D50202"/>
                </a:solidFill>
              </a:rPr>
              <a:t> </a:t>
            </a:r>
            <a:r>
              <a:rPr lang="en-US" altLang="zh-CN" dirty="0" smtClean="0">
                <a:solidFill>
                  <a:srgbClr val="D50202"/>
                </a:solidFill>
              </a:rPr>
              <a:t>(</a:t>
            </a:r>
            <a:r>
              <a:rPr lang="en-US" altLang="zh-CN" dirty="0">
                <a:solidFill>
                  <a:srgbClr val="D50202"/>
                </a:solidFill>
              </a:rPr>
              <a:t>Tang</a:t>
            </a:r>
            <a:r>
              <a:rPr lang="zh-CN" altLang="en-US" dirty="0">
                <a:solidFill>
                  <a:srgbClr val="D50202"/>
                </a:solidFill>
              </a:rPr>
              <a:t> </a:t>
            </a:r>
            <a:r>
              <a:rPr lang="en-US" altLang="zh-CN" dirty="0">
                <a:solidFill>
                  <a:srgbClr val="D50202"/>
                </a:solidFill>
              </a:rPr>
              <a:t>et</a:t>
            </a:r>
            <a:r>
              <a:rPr lang="zh-CN" altLang="en-US" dirty="0">
                <a:solidFill>
                  <a:srgbClr val="D50202"/>
                </a:solidFill>
              </a:rPr>
              <a:t> </a:t>
            </a:r>
            <a:r>
              <a:rPr lang="en-US" altLang="zh-CN" dirty="0">
                <a:solidFill>
                  <a:srgbClr val="D50202"/>
                </a:solidFill>
              </a:rPr>
              <a:t>al.</a:t>
            </a:r>
            <a:r>
              <a:rPr lang="zh-CN" altLang="en-US" dirty="0">
                <a:solidFill>
                  <a:srgbClr val="D50202"/>
                </a:solidFill>
              </a:rPr>
              <a:t> </a:t>
            </a:r>
            <a:r>
              <a:rPr lang="en-US" altLang="zh-CN" dirty="0" smtClean="0">
                <a:solidFill>
                  <a:srgbClr val="D50202"/>
                </a:solidFill>
              </a:rPr>
              <a:t>2015b)</a:t>
            </a:r>
            <a:endParaRPr lang="en-US" altLang="zh-CN" dirty="0">
              <a:solidFill>
                <a:srgbClr val="D50202"/>
              </a:solidFill>
            </a:endParaRPr>
          </a:p>
        </p:txBody>
      </p:sp>
      <p:sp>
        <p:nvSpPr>
          <p:cNvPr id="90" name="Text Placeholder 2"/>
          <p:cNvSpPr txBox="1">
            <a:spLocks/>
          </p:cNvSpPr>
          <p:nvPr/>
        </p:nvSpPr>
        <p:spPr>
          <a:xfrm>
            <a:off x="1130401" y="2401233"/>
            <a:ext cx="11568595" cy="37149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nchorCtr="0">
            <a:normAutofit fontScale="92500" lnSpcReduction="10000"/>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spcBef>
                <a:spcPts val="1800"/>
              </a:spcBef>
            </a:pPr>
            <a:r>
              <a:rPr lang="en-US" sz="2800" b="1" dirty="0" smtClean="0">
                <a:solidFill>
                  <a:srgbClr val="0000FF"/>
                </a:solidFill>
                <a:latin typeface="Hannotate TC Bold"/>
                <a:cs typeface="Hannotate TC Bold"/>
              </a:rPr>
              <a:t>Heterogeneous </a:t>
            </a:r>
            <a:r>
              <a:rPr lang="en-US" sz="2800" b="1" dirty="0">
                <a:solidFill>
                  <a:srgbClr val="0000FF"/>
                </a:solidFill>
                <a:latin typeface="Hannotate TC Bold"/>
                <a:cs typeface="Hannotate TC Bold"/>
              </a:rPr>
              <a:t>text </a:t>
            </a:r>
            <a:r>
              <a:rPr lang="en-US" sz="2800" b="1" dirty="0" smtClean="0">
                <a:solidFill>
                  <a:srgbClr val="0000FF"/>
                </a:solidFill>
                <a:latin typeface="Hannotate TC Bold"/>
                <a:cs typeface="Hannotate TC Bold"/>
              </a:rPr>
              <a:t>network</a:t>
            </a:r>
          </a:p>
          <a:p>
            <a:pPr lvl="1">
              <a:spcBef>
                <a:spcPts val="1800"/>
              </a:spcBef>
            </a:pPr>
            <a:r>
              <a:rPr lang="en-US" sz="2400" dirty="0" smtClean="0">
                <a:latin typeface="Hannotate TC Bold"/>
                <a:cs typeface="Hannotate TC Bold"/>
              </a:rPr>
              <a:t>Word-word, word-document, and word-label networks</a:t>
            </a:r>
            <a:endParaRPr lang="en-US" sz="2400" dirty="0">
              <a:latin typeface="Hannotate TC Bold"/>
              <a:cs typeface="Hannotate TC Bold"/>
            </a:endParaRPr>
          </a:p>
          <a:p>
            <a:pPr lvl="1">
              <a:spcBef>
                <a:spcPts val="1800"/>
              </a:spcBef>
            </a:pPr>
            <a:r>
              <a:rPr lang="en-US" sz="2400" dirty="0">
                <a:latin typeface="Hannotate TC Bold"/>
                <a:cs typeface="Hannotate TC Bold"/>
              </a:rPr>
              <a:t>Different levels of word co-occurrences: </a:t>
            </a:r>
            <a:r>
              <a:rPr lang="en-US" sz="2400" b="1" dirty="0">
                <a:latin typeface="Hannotate TC Bold"/>
                <a:cs typeface="Hannotate TC Bold"/>
              </a:rPr>
              <a:t>local context-level, document-level, label-</a:t>
            </a:r>
            <a:r>
              <a:rPr lang="en-US" sz="2400" b="1" dirty="0" smtClean="0">
                <a:latin typeface="Hannotate TC Bold"/>
                <a:cs typeface="Hannotate TC Bold"/>
              </a:rPr>
              <a:t>level</a:t>
            </a:r>
          </a:p>
          <a:p>
            <a:pPr>
              <a:spcBef>
                <a:spcPts val="1800"/>
              </a:spcBef>
            </a:pPr>
            <a:r>
              <a:rPr lang="en-US" sz="2800" dirty="0">
                <a:latin typeface="Hannotate TC Bold"/>
                <a:cs typeface="Hannotate TC Bold"/>
              </a:rPr>
              <a:t>Learning word </a:t>
            </a:r>
            <a:r>
              <a:rPr lang="en-US" sz="2800" dirty="0" err="1">
                <a:latin typeface="Hannotate TC Bold"/>
                <a:cs typeface="Hannotate TC Bold"/>
              </a:rPr>
              <a:t>embeddings</a:t>
            </a:r>
            <a:r>
              <a:rPr lang="en-US" sz="2800" dirty="0">
                <a:latin typeface="Hannotate TC Bold"/>
                <a:cs typeface="Hannotate TC Bold"/>
              </a:rPr>
              <a:t> through jointly training </a:t>
            </a:r>
            <a:r>
              <a:rPr lang="en-US" sz="2800" dirty="0" smtClean="0">
                <a:latin typeface="Hannotate TC Bold"/>
                <a:cs typeface="Hannotate TC Bold"/>
              </a:rPr>
              <a:t>heterogeneous networks</a:t>
            </a:r>
          </a:p>
          <a:p>
            <a:pPr>
              <a:spcBef>
                <a:spcPts val="1800"/>
              </a:spcBef>
            </a:pPr>
            <a:r>
              <a:rPr lang="en-US" sz="2800" dirty="0" smtClean="0">
                <a:latin typeface="Hannotate TC Bold"/>
                <a:cs typeface="Hannotate TC Bold"/>
              </a:rPr>
              <a:t>Document </a:t>
            </a:r>
            <a:r>
              <a:rPr lang="en-US" sz="2800" dirty="0" err="1">
                <a:latin typeface="Hannotate TC Bold"/>
                <a:cs typeface="Hannotate TC Bold"/>
              </a:rPr>
              <a:t>embeddings</a:t>
            </a:r>
            <a:r>
              <a:rPr lang="en-US" sz="2800" dirty="0">
                <a:latin typeface="Hannotate TC Bold"/>
                <a:cs typeface="Hannotate TC Bold"/>
              </a:rPr>
              <a:t> as the average of</a:t>
            </a:r>
            <a:r>
              <a:rPr lang="zh-CN" altLang="en-US" sz="2800" dirty="0">
                <a:latin typeface="Hannotate TC Bold"/>
                <a:cs typeface="Hannotate TC Bold"/>
              </a:rPr>
              <a:t> </a:t>
            </a:r>
            <a:r>
              <a:rPr lang="en-US" sz="2800" dirty="0">
                <a:latin typeface="Hannotate TC Bold"/>
                <a:cs typeface="Hannotate TC Bold"/>
              </a:rPr>
              <a:t>word </a:t>
            </a:r>
            <a:r>
              <a:rPr lang="en-US" sz="2800" dirty="0" err="1" smtClean="0">
                <a:latin typeface="Hannotate TC Bold"/>
                <a:cs typeface="Hannotate TC Bold"/>
              </a:rPr>
              <a:t>embeddings</a:t>
            </a:r>
            <a:endParaRPr lang="en-US" sz="2800" dirty="0" smtClean="0">
              <a:latin typeface="Hannotate TC Bold"/>
              <a:cs typeface="Hannotate TC Bold"/>
            </a:endParaRPr>
          </a:p>
          <a:p>
            <a:pPr>
              <a:spcBef>
                <a:spcPts val="1800"/>
              </a:spcBef>
            </a:pPr>
            <a:r>
              <a:rPr lang="en-US" sz="2800" dirty="0" smtClean="0">
                <a:latin typeface="Hannotate TC Bold"/>
                <a:cs typeface="Hannotate TC Bold"/>
              </a:rPr>
              <a:t>Outperforms</a:t>
            </a:r>
            <a:r>
              <a:rPr lang="zh-CN" altLang="en-US" sz="2800" dirty="0" smtClean="0">
                <a:latin typeface="Hannotate TC Bold"/>
                <a:cs typeface="Hannotate TC Bold"/>
              </a:rPr>
              <a:t> </a:t>
            </a:r>
            <a:r>
              <a:rPr lang="en-US" altLang="zh-CN" sz="2800" dirty="0" smtClean="0">
                <a:latin typeface="Hannotate TC Bold"/>
                <a:cs typeface="Hannotate TC Bold"/>
              </a:rPr>
              <a:t>CNN</a:t>
            </a:r>
            <a:r>
              <a:rPr lang="zh-CN" altLang="en-US" sz="2800" dirty="0" smtClean="0">
                <a:latin typeface="Hannotate TC Bold"/>
                <a:cs typeface="Hannotate TC Bold"/>
              </a:rPr>
              <a:t> </a:t>
            </a:r>
            <a:r>
              <a:rPr lang="en-US" altLang="zh-CN" sz="2800" dirty="0" smtClean="0">
                <a:latin typeface="Hannotate TC Bold"/>
                <a:cs typeface="Hannotate TC Bold"/>
              </a:rPr>
              <a:t>on</a:t>
            </a:r>
            <a:r>
              <a:rPr lang="zh-CN" altLang="en-US" sz="2800" dirty="0" smtClean="0">
                <a:latin typeface="Hannotate TC Bold"/>
                <a:cs typeface="Hannotate TC Bold"/>
              </a:rPr>
              <a:t> </a:t>
            </a:r>
            <a:r>
              <a:rPr lang="en-US" altLang="zh-CN" sz="2800" dirty="0" smtClean="0">
                <a:latin typeface="Hannotate TC Bold"/>
                <a:cs typeface="Hannotate TC Bold"/>
              </a:rPr>
              <a:t>text</a:t>
            </a:r>
            <a:r>
              <a:rPr lang="zh-CN" altLang="en-US" sz="2800" dirty="0" smtClean="0">
                <a:latin typeface="Hannotate TC Bold"/>
                <a:cs typeface="Hannotate TC Bold"/>
              </a:rPr>
              <a:t> </a:t>
            </a:r>
            <a:r>
              <a:rPr lang="en-US" altLang="zh-CN" sz="2800" dirty="0" smtClean="0">
                <a:latin typeface="Hannotate TC Bold"/>
                <a:cs typeface="Hannotate TC Bold"/>
              </a:rPr>
              <a:t>classification (long documents)</a:t>
            </a:r>
            <a:endParaRPr lang="en-US" sz="2800" dirty="0">
              <a:latin typeface="Hannotate TC Bold"/>
              <a:cs typeface="Hannotate TC Bold"/>
            </a:endParaRPr>
          </a:p>
          <a:p>
            <a:pPr>
              <a:spcBef>
                <a:spcPts val="1800"/>
              </a:spcBef>
            </a:pPr>
            <a:endParaRPr lang="en-US" sz="2400" b="1" dirty="0" smtClean="0">
              <a:solidFill>
                <a:srgbClr val="0000FF"/>
              </a:solidFill>
              <a:latin typeface="Hannotate TC Bold"/>
              <a:cs typeface="Hannotate TC Bold"/>
            </a:endParaRPr>
          </a:p>
          <a:p>
            <a:pPr>
              <a:spcBef>
                <a:spcPts val="1800"/>
              </a:spcBef>
            </a:pPr>
            <a:endParaRPr lang="en-US" sz="2400" b="1" dirty="0">
              <a:solidFill>
                <a:srgbClr val="0000FF"/>
              </a:solidFill>
              <a:latin typeface="Hannotate TC Bold"/>
              <a:cs typeface="Hannotate TC Bold"/>
            </a:endParaRPr>
          </a:p>
        </p:txBody>
      </p:sp>
      <p:sp>
        <p:nvSpPr>
          <p:cNvPr id="35" name="TextBox 34"/>
          <p:cNvSpPr txBox="1"/>
          <p:nvPr/>
        </p:nvSpPr>
        <p:spPr>
          <a:xfrm>
            <a:off x="608191" y="8203625"/>
            <a:ext cx="3135832" cy="387300"/>
          </a:xfrm>
          <a:prstGeom prst="rect">
            <a:avLst/>
          </a:prstGeom>
          <a:noFill/>
        </p:spPr>
        <p:txBody>
          <a:bodyPr wrap="square" lIns="109234" tIns="54617" rIns="109234" bIns="54617" rtlCol="0">
            <a:spAutoFit/>
          </a:bodyPr>
          <a:lstStyle/>
          <a:p>
            <a:r>
              <a:rPr lang="en-US" sz="1800" dirty="0">
                <a:solidFill>
                  <a:srgbClr val="D50202"/>
                </a:solidFill>
                <a:latin typeface="Hannotate TC Bold"/>
                <a:cs typeface="Hannotate TC Bold"/>
              </a:rPr>
              <a:t>Unstructured text</a:t>
            </a:r>
          </a:p>
        </p:txBody>
      </p:sp>
      <p:grpSp>
        <p:nvGrpSpPr>
          <p:cNvPr id="36" name="Group 35"/>
          <p:cNvGrpSpPr/>
          <p:nvPr/>
        </p:nvGrpSpPr>
        <p:grpSpPr>
          <a:xfrm>
            <a:off x="414135" y="6184312"/>
            <a:ext cx="4384796" cy="1967552"/>
            <a:chOff x="535444" y="3567023"/>
            <a:chExt cx="4345246" cy="2558806"/>
          </a:xfrm>
        </p:grpSpPr>
        <p:grpSp>
          <p:nvGrpSpPr>
            <p:cNvPr id="117" name="Group 116"/>
            <p:cNvGrpSpPr/>
            <p:nvPr/>
          </p:nvGrpSpPr>
          <p:grpSpPr>
            <a:xfrm>
              <a:off x="1302463" y="3567023"/>
              <a:ext cx="3578227" cy="2129470"/>
              <a:chOff x="904040" y="3567023"/>
              <a:chExt cx="4179242" cy="2129470"/>
            </a:xfrm>
          </p:grpSpPr>
          <p:sp>
            <p:nvSpPr>
              <p:cNvPr id="125" name="TextBox 124"/>
              <p:cNvSpPr txBox="1"/>
              <p:nvPr/>
            </p:nvSpPr>
            <p:spPr>
              <a:xfrm>
                <a:off x="904040" y="3567023"/>
                <a:ext cx="3994569" cy="430886"/>
              </a:xfrm>
              <a:prstGeom prst="rect">
                <a:avLst/>
              </a:prstGeom>
              <a:noFill/>
            </p:spPr>
            <p:txBody>
              <a:bodyPr wrap="square" rtlCol="0">
                <a:spAutoFit/>
              </a:bodyPr>
              <a:lstStyle/>
              <a:p>
                <a:pPr algn="l"/>
                <a:r>
                  <a:rPr lang="en-US" sz="1100" dirty="0"/>
                  <a:t>Text representation, e.g., word and document </a:t>
                </a:r>
                <a:r>
                  <a:rPr lang="en-US" sz="1100" dirty="0" smtClean="0"/>
                  <a:t>representation</a:t>
                </a:r>
                <a:r>
                  <a:rPr lang="en-US" sz="1100" dirty="0"/>
                  <a:t>, …</a:t>
                </a:r>
              </a:p>
            </p:txBody>
          </p:sp>
          <p:sp>
            <p:nvSpPr>
              <p:cNvPr id="126" name="TextBox 125"/>
              <p:cNvSpPr txBox="1"/>
              <p:nvPr/>
            </p:nvSpPr>
            <p:spPr>
              <a:xfrm>
                <a:off x="904040" y="4816232"/>
                <a:ext cx="2721907" cy="261609"/>
              </a:xfrm>
              <a:prstGeom prst="rect">
                <a:avLst/>
              </a:prstGeom>
              <a:noFill/>
            </p:spPr>
            <p:txBody>
              <a:bodyPr wrap="square" rtlCol="0">
                <a:spAutoFit/>
              </a:bodyPr>
              <a:lstStyle/>
              <a:p>
                <a:pPr algn="ctr"/>
                <a:r>
                  <a:rPr lang="en-US" sz="1100" dirty="0"/>
                  <a:t>…</a:t>
                </a:r>
              </a:p>
            </p:txBody>
          </p:sp>
          <p:sp>
            <p:nvSpPr>
              <p:cNvPr id="127" name="TextBox 126"/>
              <p:cNvSpPr txBox="1"/>
              <p:nvPr/>
            </p:nvSpPr>
            <p:spPr>
              <a:xfrm>
                <a:off x="904040" y="3995799"/>
                <a:ext cx="4179242" cy="384718"/>
              </a:xfrm>
              <a:prstGeom prst="rect">
                <a:avLst/>
              </a:prstGeom>
              <a:noFill/>
            </p:spPr>
            <p:txBody>
              <a:bodyPr wrap="square" rtlCol="0">
                <a:spAutoFit/>
              </a:bodyPr>
              <a:lstStyle/>
              <a:p>
                <a:pPr algn="l"/>
                <a:r>
                  <a:rPr lang="en-US" sz="1100" dirty="0"/>
                  <a:t>Deep learning has been attracting </a:t>
                </a:r>
                <a:r>
                  <a:rPr lang="en-US" sz="1100" dirty="0" smtClean="0"/>
                  <a:t>increasing </a:t>
                </a:r>
                <a:r>
                  <a:rPr lang="en-US" sz="1100" dirty="0"/>
                  <a:t>…</a:t>
                </a:r>
              </a:p>
            </p:txBody>
          </p:sp>
          <p:sp>
            <p:nvSpPr>
              <p:cNvPr id="128" name="TextBox 127"/>
              <p:cNvSpPr txBox="1"/>
              <p:nvPr/>
            </p:nvSpPr>
            <p:spPr>
              <a:xfrm>
                <a:off x="904040" y="4463097"/>
                <a:ext cx="4179242" cy="384718"/>
              </a:xfrm>
              <a:prstGeom prst="rect">
                <a:avLst/>
              </a:prstGeom>
              <a:noFill/>
            </p:spPr>
            <p:txBody>
              <a:bodyPr wrap="square" rtlCol="0">
                <a:spAutoFit/>
              </a:bodyPr>
              <a:lstStyle/>
              <a:p>
                <a:pPr algn="l"/>
                <a:r>
                  <a:rPr lang="en-US" sz="1100" dirty="0"/>
                  <a:t>A future direction of deep learning is to </a:t>
                </a:r>
                <a:r>
                  <a:rPr lang="en-US" sz="1100" dirty="0" smtClean="0"/>
                  <a:t>integrate </a:t>
                </a:r>
                <a:r>
                  <a:rPr lang="en-US" sz="1100" dirty="0"/>
                  <a:t>…</a:t>
                </a:r>
              </a:p>
            </p:txBody>
          </p:sp>
          <p:sp>
            <p:nvSpPr>
              <p:cNvPr id="129" name="TextBox 128"/>
              <p:cNvSpPr txBox="1"/>
              <p:nvPr/>
            </p:nvSpPr>
            <p:spPr>
              <a:xfrm>
                <a:off x="904040" y="4992149"/>
                <a:ext cx="4179242" cy="261610"/>
              </a:xfrm>
              <a:prstGeom prst="rect">
                <a:avLst/>
              </a:prstGeom>
              <a:noFill/>
            </p:spPr>
            <p:txBody>
              <a:bodyPr wrap="square" rtlCol="0">
                <a:spAutoFit/>
              </a:bodyPr>
              <a:lstStyle/>
              <a:p>
                <a:pPr algn="l"/>
                <a:r>
                  <a:rPr lang="en-US" sz="1100" dirty="0"/>
                  <a:t>The Skip-gram model is quite effective and efficient …</a:t>
                </a:r>
              </a:p>
            </p:txBody>
          </p:sp>
          <p:sp>
            <p:nvSpPr>
              <p:cNvPr id="130" name="TextBox 129"/>
              <p:cNvSpPr txBox="1"/>
              <p:nvPr/>
            </p:nvSpPr>
            <p:spPr>
              <a:xfrm>
                <a:off x="904040" y="5311775"/>
                <a:ext cx="4179242" cy="384718"/>
              </a:xfrm>
              <a:prstGeom prst="rect">
                <a:avLst/>
              </a:prstGeom>
              <a:noFill/>
            </p:spPr>
            <p:txBody>
              <a:bodyPr wrap="square" rtlCol="0">
                <a:spAutoFit/>
              </a:bodyPr>
              <a:lstStyle/>
              <a:p>
                <a:pPr algn="l"/>
                <a:r>
                  <a:rPr lang="en-US" sz="1100" dirty="0"/>
                  <a:t>Information networks encode the </a:t>
                </a:r>
                <a:r>
                  <a:rPr lang="en-US" sz="1100" dirty="0" smtClean="0"/>
                  <a:t>relationships</a:t>
                </a:r>
                <a:endParaRPr lang="en-US" sz="1100" dirty="0"/>
              </a:p>
            </p:txBody>
          </p:sp>
        </p:grpSp>
        <p:sp>
          <p:nvSpPr>
            <p:cNvPr id="118" name="TextBox 117"/>
            <p:cNvSpPr txBox="1"/>
            <p:nvPr/>
          </p:nvSpPr>
          <p:spPr>
            <a:xfrm>
              <a:off x="535444" y="5818052"/>
              <a:ext cx="573714" cy="307777"/>
            </a:xfrm>
            <a:prstGeom prst="rect">
              <a:avLst/>
            </a:prstGeom>
            <a:noFill/>
          </p:spPr>
          <p:txBody>
            <a:bodyPr wrap="none" rtlCol="0">
              <a:spAutoFit/>
            </a:bodyPr>
            <a:lstStyle/>
            <a:p>
              <a:r>
                <a:rPr lang="en-US" sz="1400" dirty="0">
                  <a:solidFill>
                    <a:srgbClr val="FF0000"/>
                  </a:solidFill>
                </a:rPr>
                <a:t>label</a:t>
              </a:r>
            </a:p>
          </p:txBody>
        </p:sp>
        <p:sp>
          <p:nvSpPr>
            <p:cNvPr id="119" name="TextBox 118"/>
            <p:cNvSpPr txBox="1"/>
            <p:nvPr/>
          </p:nvSpPr>
          <p:spPr>
            <a:xfrm>
              <a:off x="1903696" y="5808480"/>
              <a:ext cx="992936" cy="307777"/>
            </a:xfrm>
            <a:prstGeom prst="rect">
              <a:avLst/>
            </a:prstGeom>
            <a:noFill/>
          </p:spPr>
          <p:txBody>
            <a:bodyPr wrap="none" rtlCol="0">
              <a:spAutoFit/>
            </a:bodyPr>
            <a:lstStyle/>
            <a:p>
              <a:r>
                <a:rPr lang="en-US" sz="1400" dirty="0">
                  <a:solidFill>
                    <a:srgbClr val="FF0000"/>
                  </a:solidFill>
                </a:rPr>
                <a:t>document</a:t>
              </a:r>
            </a:p>
          </p:txBody>
        </p:sp>
        <p:sp>
          <p:nvSpPr>
            <p:cNvPr id="120" name="TextBox 119"/>
            <p:cNvSpPr txBox="1"/>
            <p:nvPr/>
          </p:nvSpPr>
          <p:spPr>
            <a:xfrm>
              <a:off x="569738" y="4946313"/>
              <a:ext cx="538034" cy="292388"/>
            </a:xfrm>
            <a:prstGeom prst="rect">
              <a:avLst/>
            </a:prstGeom>
            <a:noFill/>
          </p:spPr>
          <p:txBody>
            <a:bodyPr wrap="none" rtlCol="0">
              <a:spAutoFit/>
            </a:bodyPr>
            <a:lstStyle/>
            <a:p>
              <a:r>
                <a:rPr lang="en-US" sz="1300" dirty="0">
                  <a:solidFill>
                    <a:srgbClr val="7030A0"/>
                  </a:solidFill>
                  <a:latin typeface="Georgia" panose="02040502050405020303" pitchFamily="18" charset="0"/>
                </a:rPr>
                <a:t>label</a:t>
              </a:r>
              <a:endParaRPr lang="en-US" sz="1400" dirty="0">
                <a:solidFill>
                  <a:srgbClr val="7030A0"/>
                </a:solidFill>
                <a:latin typeface="Georgia" panose="02040502050405020303" pitchFamily="18" charset="0"/>
              </a:endParaRPr>
            </a:p>
          </p:txBody>
        </p:sp>
        <p:sp>
          <p:nvSpPr>
            <p:cNvPr id="121" name="TextBox 120"/>
            <p:cNvSpPr txBox="1"/>
            <p:nvPr/>
          </p:nvSpPr>
          <p:spPr>
            <a:xfrm>
              <a:off x="569738" y="5317927"/>
              <a:ext cx="538034" cy="292388"/>
            </a:xfrm>
            <a:prstGeom prst="rect">
              <a:avLst/>
            </a:prstGeom>
            <a:noFill/>
          </p:spPr>
          <p:txBody>
            <a:bodyPr wrap="none" rtlCol="0">
              <a:spAutoFit/>
            </a:bodyPr>
            <a:lstStyle/>
            <a:p>
              <a:r>
                <a:rPr lang="en-US" sz="1300" dirty="0">
                  <a:solidFill>
                    <a:srgbClr val="7030A0"/>
                  </a:solidFill>
                  <a:latin typeface="Georgia" panose="02040502050405020303" pitchFamily="18" charset="0"/>
                </a:rPr>
                <a:t>label</a:t>
              </a:r>
            </a:p>
          </p:txBody>
        </p:sp>
        <p:sp>
          <p:nvSpPr>
            <p:cNvPr id="122" name="TextBox 121"/>
            <p:cNvSpPr txBox="1"/>
            <p:nvPr/>
          </p:nvSpPr>
          <p:spPr>
            <a:xfrm>
              <a:off x="569738" y="3608258"/>
              <a:ext cx="474459" cy="292388"/>
            </a:xfrm>
            <a:prstGeom prst="rect">
              <a:avLst/>
            </a:prstGeom>
            <a:noFill/>
          </p:spPr>
          <p:txBody>
            <a:bodyPr wrap="none" rtlCol="0">
              <a:spAutoFit/>
            </a:bodyPr>
            <a:lstStyle/>
            <a:p>
              <a:r>
                <a:rPr lang="en-US" sz="1300" dirty="0">
                  <a:solidFill>
                    <a:srgbClr val="7030A0"/>
                  </a:solidFill>
                  <a:latin typeface="Georgia" panose="02040502050405020303" pitchFamily="18" charset="0"/>
                </a:rPr>
                <a:t>null</a:t>
              </a:r>
              <a:endParaRPr lang="en-US" sz="1400" dirty="0">
                <a:solidFill>
                  <a:srgbClr val="7030A0"/>
                </a:solidFill>
                <a:latin typeface="Georgia" panose="02040502050405020303" pitchFamily="18" charset="0"/>
              </a:endParaRPr>
            </a:p>
          </p:txBody>
        </p:sp>
        <p:sp>
          <p:nvSpPr>
            <p:cNvPr id="123" name="TextBox 122"/>
            <p:cNvSpPr txBox="1"/>
            <p:nvPr/>
          </p:nvSpPr>
          <p:spPr>
            <a:xfrm>
              <a:off x="569738" y="4023590"/>
              <a:ext cx="474459" cy="292388"/>
            </a:xfrm>
            <a:prstGeom prst="rect">
              <a:avLst/>
            </a:prstGeom>
            <a:noFill/>
          </p:spPr>
          <p:txBody>
            <a:bodyPr wrap="none" rtlCol="0">
              <a:spAutoFit/>
            </a:bodyPr>
            <a:lstStyle/>
            <a:p>
              <a:r>
                <a:rPr lang="en-US" sz="1300" dirty="0">
                  <a:solidFill>
                    <a:srgbClr val="7030A0"/>
                  </a:solidFill>
                  <a:latin typeface="Georgia" panose="02040502050405020303" pitchFamily="18" charset="0"/>
                </a:rPr>
                <a:t>null</a:t>
              </a:r>
              <a:endParaRPr lang="en-US" sz="1400" dirty="0">
                <a:solidFill>
                  <a:srgbClr val="7030A0"/>
                </a:solidFill>
                <a:latin typeface="Georgia" panose="02040502050405020303" pitchFamily="18" charset="0"/>
              </a:endParaRPr>
            </a:p>
          </p:txBody>
        </p:sp>
        <p:sp>
          <p:nvSpPr>
            <p:cNvPr id="124" name="TextBox 123"/>
            <p:cNvSpPr txBox="1"/>
            <p:nvPr/>
          </p:nvSpPr>
          <p:spPr>
            <a:xfrm>
              <a:off x="569738" y="4477493"/>
              <a:ext cx="474459" cy="292388"/>
            </a:xfrm>
            <a:prstGeom prst="rect">
              <a:avLst/>
            </a:prstGeom>
            <a:noFill/>
          </p:spPr>
          <p:txBody>
            <a:bodyPr wrap="none" rtlCol="0">
              <a:spAutoFit/>
            </a:bodyPr>
            <a:lstStyle/>
            <a:p>
              <a:r>
                <a:rPr lang="en-US" sz="1300" dirty="0">
                  <a:solidFill>
                    <a:srgbClr val="7030A0"/>
                  </a:solidFill>
                  <a:latin typeface="Georgia" panose="02040502050405020303" pitchFamily="18" charset="0"/>
                </a:rPr>
                <a:t>null</a:t>
              </a:r>
              <a:endParaRPr lang="en-US" sz="1400" dirty="0">
                <a:solidFill>
                  <a:srgbClr val="7030A0"/>
                </a:solidFill>
                <a:latin typeface="Georgia" panose="02040502050405020303" pitchFamily="18" charset="0"/>
              </a:endParaRPr>
            </a:p>
          </p:txBody>
        </p:sp>
      </p:grpSp>
      <p:grpSp>
        <p:nvGrpSpPr>
          <p:cNvPr id="37" name="Group 36"/>
          <p:cNvGrpSpPr/>
          <p:nvPr/>
        </p:nvGrpSpPr>
        <p:grpSpPr>
          <a:xfrm>
            <a:off x="5001502" y="6187170"/>
            <a:ext cx="2510256" cy="1711807"/>
            <a:chOff x="850254" y="603004"/>
            <a:chExt cx="3532068" cy="1044778"/>
          </a:xfrm>
        </p:grpSpPr>
        <p:sp>
          <p:nvSpPr>
            <p:cNvPr id="85" name="TextBox 84"/>
            <p:cNvSpPr txBox="1"/>
            <p:nvPr/>
          </p:nvSpPr>
          <p:spPr>
            <a:xfrm>
              <a:off x="1166124" y="603004"/>
              <a:ext cx="883848"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degree</a:t>
              </a:r>
            </a:p>
          </p:txBody>
        </p:sp>
        <p:sp>
          <p:nvSpPr>
            <p:cNvPr id="86" name="TextBox 85"/>
            <p:cNvSpPr txBox="1"/>
            <p:nvPr/>
          </p:nvSpPr>
          <p:spPr>
            <a:xfrm>
              <a:off x="1637389" y="990059"/>
              <a:ext cx="1039503"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network</a:t>
              </a:r>
              <a:endParaRPr lang="en-US" sz="1700" dirty="0">
                <a:solidFill>
                  <a:schemeClr val="accent1">
                    <a:lumMod val="75000"/>
                  </a:schemeClr>
                </a:solidFill>
                <a:latin typeface="Georgia" panose="02040502050405020303" pitchFamily="18" charset="0"/>
              </a:endParaRPr>
            </a:p>
          </p:txBody>
        </p:sp>
        <p:sp>
          <p:nvSpPr>
            <p:cNvPr id="87" name="TextBox 86"/>
            <p:cNvSpPr txBox="1"/>
            <p:nvPr/>
          </p:nvSpPr>
          <p:spPr>
            <a:xfrm>
              <a:off x="1016062" y="1269713"/>
              <a:ext cx="685120"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edge</a:t>
              </a:r>
            </a:p>
          </p:txBody>
        </p:sp>
        <p:sp>
          <p:nvSpPr>
            <p:cNvPr id="88" name="TextBox 87"/>
            <p:cNvSpPr txBox="1"/>
            <p:nvPr/>
          </p:nvSpPr>
          <p:spPr>
            <a:xfrm>
              <a:off x="850254" y="910780"/>
              <a:ext cx="715652"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node</a:t>
              </a:r>
            </a:p>
          </p:txBody>
        </p:sp>
        <p:sp>
          <p:nvSpPr>
            <p:cNvPr id="89" name="TextBox 88"/>
            <p:cNvSpPr txBox="1"/>
            <p:nvPr/>
          </p:nvSpPr>
          <p:spPr>
            <a:xfrm>
              <a:off x="3405409" y="992714"/>
              <a:ext cx="731841"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word </a:t>
              </a:r>
            </a:p>
          </p:txBody>
        </p:sp>
        <p:sp>
          <p:nvSpPr>
            <p:cNvPr id="104" name="TextBox 103"/>
            <p:cNvSpPr txBox="1"/>
            <p:nvPr/>
          </p:nvSpPr>
          <p:spPr>
            <a:xfrm>
              <a:off x="2562602" y="684243"/>
              <a:ext cx="1217525"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document</a:t>
              </a:r>
            </a:p>
          </p:txBody>
        </p:sp>
        <p:sp>
          <p:nvSpPr>
            <p:cNvPr id="105" name="TextBox 104"/>
            <p:cNvSpPr txBox="1"/>
            <p:nvPr/>
          </p:nvSpPr>
          <p:spPr>
            <a:xfrm>
              <a:off x="2874908" y="1471337"/>
              <a:ext cx="1507414"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classification</a:t>
              </a:r>
            </a:p>
          </p:txBody>
        </p:sp>
        <p:sp>
          <p:nvSpPr>
            <p:cNvPr id="106" name="TextBox 105"/>
            <p:cNvSpPr txBox="1"/>
            <p:nvPr/>
          </p:nvSpPr>
          <p:spPr>
            <a:xfrm>
              <a:off x="2782980" y="1084125"/>
              <a:ext cx="602435"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text</a:t>
              </a:r>
              <a:endParaRPr lang="en-US" dirty="0">
                <a:solidFill>
                  <a:schemeClr val="accent1">
                    <a:lumMod val="75000"/>
                  </a:schemeClr>
                </a:solidFill>
                <a:latin typeface="Georgia" panose="02040502050405020303" pitchFamily="18" charset="0"/>
              </a:endParaRPr>
            </a:p>
          </p:txBody>
        </p:sp>
        <p:sp>
          <p:nvSpPr>
            <p:cNvPr id="107" name="TextBox 106"/>
            <p:cNvSpPr txBox="1"/>
            <p:nvPr/>
          </p:nvSpPr>
          <p:spPr>
            <a:xfrm>
              <a:off x="1532400" y="1473997"/>
              <a:ext cx="1330200" cy="173785"/>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embedding</a:t>
              </a:r>
              <a:endParaRPr lang="en-US" sz="1700" dirty="0">
                <a:solidFill>
                  <a:schemeClr val="accent1">
                    <a:lumMod val="75000"/>
                  </a:schemeClr>
                </a:solidFill>
                <a:latin typeface="Georgia" panose="02040502050405020303" pitchFamily="18" charset="0"/>
              </a:endParaRPr>
            </a:p>
          </p:txBody>
        </p:sp>
        <p:cxnSp>
          <p:nvCxnSpPr>
            <p:cNvPr id="108" name="Straight Connector 107"/>
            <p:cNvCxnSpPr/>
            <p:nvPr/>
          </p:nvCxnSpPr>
          <p:spPr>
            <a:xfrm>
              <a:off x="1591270" y="863225"/>
              <a:ext cx="317555" cy="16927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a:endCxn id="86" idx="1"/>
            </p:cNvCxnSpPr>
            <p:nvPr/>
          </p:nvCxnSpPr>
          <p:spPr>
            <a:xfrm flipV="1">
              <a:off x="1408954" y="1076952"/>
              <a:ext cx="228435" cy="19255"/>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87" idx="3"/>
            </p:cNvCxnSpPr>
            <p:nvPr/>
          </p:nvCxnSpPr>
          <p:spPr>
            <a:xfrm flipV="1">
              <a:off x="1701182" y="1166499"/>
              <a:ext cx="207644" cy="190107"/>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a:stCxn id="107" idx="0"/>
              <a:endCxn id="86" idx="2"/>
            </p:cNvCxnSpPr>
            <p:nvPr/>
          </p:nvCxnSpPr>
          <p:spPr>
            <a:xfrm flipH="1" flipV="1">
              <a:off x="2157141" y="1163844"/>
              <a:ext cx="40360" cy="31015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2606878" y="1174305"/>
              <a:ext cx="263329" cy="37459"/>
            </a:xfrm>
            <a:prstGeom prst="line">
              <a:avLst/>
            </a:prstGeom>
            <a:ln w="3810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106" idx="2"/>
            </p:cNvCxnSpPr>
            <p:nvPr/>
          </p:nvCxnSpPr>
          <p:spPr>
            <a:xfrm>
              <a:off x="3084197" y="1257910"/>
              <a:ext cx="421844" cy="26650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V="1">
              <a:off x="2552646" y="1337950"/>
              <a:ext cx="436761" cy="20876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3045745" y="927686"/>
              <a:ext cx="92065" cy="185980"/>
            </a:xfrm>
            <a:prstGeom prst="line">
              <a:avLst/>
            </a:prstGeom>
            <a:ln w="57150"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flipH="1">
              <a:off x="3375042" y="1142510"/>
              <a:ext cx="274430" cy="81553"/>
            </a:xfrm>
            <a:prstGeom prst="line">
              <a:avLst/>
            </a:prstGeom>
            <a:ln w="28575" cmpd="sng">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5162247" y="8065126"/>
            <a:ext cx="2305709" cy="664299"/>
          </a:xfrm>
          <a:prstGeom prst="rect">
            <a:avLst/>
          </a:prstGeom>
          <a:noFill/>
        </p:spPr>
        <p:txBody>
          <a:bodyPr wrap="none" lIns="109234" tIns="54617" rIns="109234" bIns="54617" rtlCol="0">
            <a:spAutoFit/>
          </a:bodyPr>
          <a:lstStyle/>
          <a:p>
            <a:pPr algn="ctr"/>
            <a:r>
              <a:rPr lang="en-US" sz="1800" b="1" dirty="0">
                <a:solidFill>
                  <a:srgbClr val="D50202"/>
                </a:solidFill>
                <a:latin typeface="Hannotate TC Bold"/>
                <a:cs typeface="Hannotate TC Bold"/>
              </a:rPr>
              <a:t>Word co-occurrence </a:t>
            </a:r>
            <a:endParaRPr lang="en-US" sz="1800" b="1" dirty="0" smtClean="0">
              <a:solidFill>
                <a:srgbClr val="D50202"/>
              </a:solidFill>
              <a:latin typeface="Hannotate TC Bold"/>
              <a:cs typeface="Hannotate TC Bold"/>
            </a:endParaRPr>
          </a:p>
          <a:p>
            <a:pPr algn="l"/>
            <a:r>
              <a:rPr lang="en-US" sz="1800" b="1" dirty="0" smtClean="0">
                <a:solidFill>
                  <a:srgbClr val="D50202"/>
                </a:solidFill>
                <a:latin typeface="Hannotate TC Bold"/>
                <a:cs typeface="Hannotate TC Bold"/>
              </a:rPr>
              <a:t>network</a:t>
            </a:r>
            <a:endParaRPr lang="en-US" sz="1800" b="1" dirty="0">
              <a:solidFill>
                <a:srgbClr val="D50202"/>
              </a:solidFill>
              <a:latin typeface="Hannotate TC Bold"/>
              <a:cs typeface="Hannotate TC Bold"/>
            </a:endParaRPr>
          </a:p>
        </p:txBody>
      </p:sp>
      <p:grpSp>
        <p:nvGrpSpPr>
          <p:cNvPr id="39" name="Group 38"/>
          <p:cNvGrpSpPr/>
          <p:nvPr/>
        </p:nvGrpSpPr>
        <p:grpSpPr>
          <a:xfrm>
            <a:off x="7479530" y="6143376"/>
            <a:ext cx="2601429" cy="1725402"/>
            <a:chOff x="6460390" y="2181352"/>
            <a:chExt cx="2465758" cy="1382361"/>
          </a:xfrm>
        </p:grpSpPr>
        <p:sp>
          <p:nvSpPr>
            <p:cNvPr id="62" name="TextBox 61"/>
            <p:cNvSpPr txBox="1"/>
            <p:nvPr/>
          </p:nvSpPr>
          <p:spPr>
            <a:xfrm>
              <a:off x="6551723" y="2181352"/>
              <a:ext cx="455677"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text</a:t>
              </a:r>
              <a:endParaRPr lang="en-US" sz="1700" dirty="0">
                <a:solidFill>
                  <a:schemeClr val="accent1">
                    <a:lumMod val="75000"/>
                  </a:schemeClr>
                </a:solidFill>
                <a:latin typeface="Georgia" panose="02040502050405020303" pitchFamily="18" charset="0"/>
              </a:endParaRPr>
            </a:p>
          </p:txBody>
        </p:sp>
        <p:sp>
          <p:nvSpPr>
            <p:cNvPr id="63" name="TextBox 62"/>
            <p:cNvSpPr txBox="1"/>
            <p:nvPr/>
          </p:nvSpPr>
          <p:spPr>
            <a:xfrm>
              <a:off x="6471267" y="2401607"/>
              <a:ext cx="1066971"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information</a:t>
              </a:r>
            </a:p>
          </p:txBody>
        </p:sp>
        <p:sp>
          <p:nvSpPr>
            <p:cNvPr id="64" name="TextBox 63"/>
            <p:cNvSpPr txBox="1"/>
            <p:nvPr/>
          </p:nvSpPr>
          <p:spPr>
            <a:xfrm>
              <a:off x="6508028" y="2654279"/>
              <a:ext cx="786273"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network</a:t>
              </a:r>
            </a:p>
          </p:txBody>
        </p:sp>
        <p:sp>
          <p:nvSpPr>
            <p:cNvPr id="65" name="TextBox 64"/>
            <p:cNvSpPr txBox="1"/>
            <p:nvPr/>
          </p:nvSpPr>
          <p:spPr>
            <a:xfrm>
              <a:off x="6539456" y="2906951"/>
              <a:ext cx="553560"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word</a:t>
              </a:r>
            </a:p>
          </p:txBody>
        </p:sp>
        <p:sp>
          <p:nvSpPr>
            <p:cNvPr id="66" name="TextBox 65"/>
            <p:cNvSpPr txBox="1"/>
            <p:nvPr/>
          </p:nvSpPr>
          <p:spPr>
            <a:xfrm>
              <a:off x="6572315" y="3055684"/>
              <a:ext cx="308976"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a:t>
              </a:r>
            </a:p>
          </p:txBody>
        </p:sp>
        <p:sp>
          <p:nvSpPr>
            <p:cNvPr id="67" name="TextBox 66"/>
            <p:cNvSpPr txBox="1"/>
            <p:nvPr/>
          </p:nvSpPr>
          <p:spPr>
            <a:xfrm>
              <a:off x="6460390" y="3314847"/>
              <a:ext cx="1140198"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classification</a:t>
              </a:r>
            </a:p>
          </p:txBody>
        </p:sp>
        <p:sp>
          <p:nvSpPr>
            <p:cNvPr id="68" name="TextBox 67"/>
            <p:cNvSpPr txBox="1"/>
            <p:nvPr/>
          </p:nvSpPr>
          <p:spPr>
            <a:xfrm>
              <a:off x="8287803" y="2181352"/>
              <a:ext cx="617958"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doc_1</a:t>
              </a:r>
              <a:endParaRPr lang="en-US" sz="1700" dirty="0">
                <a:solidFill>
                  <a:srgbClr val="00B050"/>
                </a:solidFill>
                <a:latin typeface="Georgia" panose="02040502050405020303" pitchFamily="18" charset="0"/>
              </a:endParaRPr>
            </a:p>
          </p:txBody>
        </p:sp>
        <p:sp>
          <p:nvSpPr>
            <p:cNvPr id="69" name="TextBox 68"/>
            <p:cNvSpPr txBox="1"/>
            <p:nvPr/>
          </p:nvSpPr>
          <p:spPr>
            <a:xfrm>
              <a:off x="8285548" y="2401607"/>
              <a:ext cx="639197"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doc_2</a:t>
              </a:r>
              <a:endParaRPr lang="en-US" sz="1700" dirty="0">
                <a:solidFill>
                  <a:srgbClr val="00B050"/>
                </a:solidFill>
                <a:latin typeface="Georgia" panose="02040502050405020303" pitchFamily="18" charset="0"/>
              </a:endParaRPr>
            </a:p>
          </p:txBody>
        </p:sp>
        <p:sp>
          <p:nvSpPr>
            <p:cNvPr id="70" name="TextBox 69"/>
            <p:cNvSpPr txBox="1"/>
            <p:nvPr/>
          </p:nvSpPr>
          <p:spPr>
            <a:xfrm>
              <a:off x="8285480" y="2654279"/>
              <a:ext cx="638045"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doc_3</a:t>
              </a:r>
              <a:endParaRPr lang="en-US" sz="1700" dirty="0">
                <a:solidFill>
                  <a:srgbClr val="00B050"/>
                </a:solidFill>
                <a:latin typeface="Georgia" panose="02040502050405020303" pitchFamily="18" charset="0"/>
              </a:endParaRPr>
            </a:p>
          </p:txBody>
        </p:sp>
        <p:sp>
          <p:nvSpPr>
            <p:cNvPr id="71" name="TextBox 70"/>
            <p:cNvSpPr txBox="1"/>
            <p:nvPr/>
          </p:nvSpPr>
          <p:spPr>
            <a:xfrm>
              <a:off x="8284145" y="2906951"/>
              <a:ext cx="642003"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doc_4</a:t>
              </a:r>
              <a:endParaRPr lang="en-US" sz="1700" dirty="0">
                <a:solidFill>
                  <a:srgbClr val="00B050"/>
                </a:solidFill>
                <a:latin typeface="Georgia" panose="02040502050405020303" pitchFamily="18" charset="0"/>
              </a:endParaRPr>
            </a:p>
          </p:txBody>
        </p:sp>
        <p:sp>
          <p:nvSpPr>
            <p:cNvPr id="72" name="TextBox 71"/>
            <p:cNvSpPr txBox="1"/>
            <p:nvPr/>
          </p:nvSpPr>
          <p:spPr>
            <a:xfrm>
              <a:off x="8329055" y="3055684"/>
              <a:ext cx="308976"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a:t>
              </a:r>
              <a:endParaRPr lang="en-US" sz="1700" dirty="0">
                <a:solidFill>
                  <a:srgbClr val="00B050"/>
                </a:solidFill>
                <a:latin typeface="Georgia" panose="02040502050405020303" pitchFamily="18" charset="0"/>
              </a:endParaRPr>
            </a:p>
          </p:txBody>
        </p:sp>
        <p:sp>
          <p:nvSpPr>
            <p:cNvPr id="73" name="TextBox 72"/>
            <p:cNvSpPr txBox="1"/>
            <p:nvPr/>
          </p:nvSpPr>
          <p:spPr>
            <a:xfrm>
              <a:off x="8365041" y="3314847"/>
              <a:ext cx="173124" cy="248866"/>
            </a:xfrm>
            <a:prstGeom prst="rect">
              <a:avLst/>
            </a:prstGeom>
            <a:noFill/>
          </p:spPr>
          <p:txBody>
            <a:bodyPr wrap="none" rtlCol="0">
              <a:spAutoFit/>
            </a:bodyPr>
            <a:lstStyle/>
            <a:p>
              <a:endParaRPr lang="en-US" sz="1700" dirty="0">
                <a:solidFill>
                  <a:srgbClr val="00B050"/>
                </a:solidFill>
                <a:latin typeface="Georgia" panose="02040502050405020303" pitchFamily="18" charset="0"/>
              </a:endParaRPr>
            </a:p>
          </p:txBody>
        </p:sp>
        <p:cxnSp>
          <p:nvCxnSpPr>
            <p:cNvPr id="74" name="Straight Connector 73"/>
            <p:cNvCxnSpPr>
              <a:stCxn id="68" idx="1"/>
            </p:cNvCxnSpPr>
            <p:nvPr/>
          </p:nvCxnSpPr>
          <p:spPr>
            <a:xfrm flipH="1">
              <a:off x="7547346" y="2289555"/>
              <a:ext cx="740457" cy="3116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68" idx="1"/>
            </p:cNvCxnSpPr>
            <p:nvPr/>
          </p:nvCxnSpPr>
          <p:spPr>
            <a:xfrm flipH="1">
              <a:off x="7522688" y="2289555"/>
              <a:ext cx="765115" cy="72990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69" idx="1"/>
            </p:cNvCxnSpPr>
            <p:nvPr/>
          </p:nvCxnSpPr>
          <p:spPr>
            <a:xfrm flipH="1" flipV="1">
              <a:off x="7547346" y="2332711"/>
              <a:ext cx="738202" cy="1771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69" idx="1"/>
            </p:cNvCxnSpPr>
            <p:nvPr/>
          </p:nvCxnSpPr>
          <p:spPr>
            <a:xfrm flipH="1">
              <a:off x="7648585" y="2509811"/>
              <a:ext cx="636964" cy="93852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71" idx="1"/>
            </p:cNvCxnSpPr>
            <p:nvPr/>
          </p:nvCxnSpPr>
          <p:spPr>
            <a:xfrm flipH="1">
              <a:off x="7528004" y="3015154"/>
              <a:ext cx="756141" cy="1045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stCxn id="71" idx="1"/>
            </p:cNvCxnSpPr>
            <p:nvPr/>
          </p:nvCxnSpPr>
          <p:spPr>
            <a:xfrm flipH="1" flipV="1">
              <a:off x="7564876" y="2594350"/>
              <a:ext cx="719269" cy="42080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stCxn id="73" idx="1"/>
            </p:cNvCxnSpPr>
            <p:nvPr/>
          </p:nvCxnSpPr>
          <p:spPr>
            <a:xfrm flipH="1">
              <a:off x="7651265" y="3439280"/>
              <a:ext cx="713777" cy="2489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endCxn id="73" idx="1"/>
            </p:cNvCxnSpPr>
            <p:nvPr/>
          </p:nvCxnSpPr>
          <p:spPr>
            <a:xfrm>
              <a:off x="7558375" y="2592477"/>
              <a:ext cx="806666" cy="84680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8330453" y="3266807"/>
              <a:ext cx="308976" cy="216406"/>
            </a:xfrm>
            <a:prstGeom prst="rect">
              <a:avLst/>
            </a:prstGeom>
            <a:noFill/>
          </p:spPr>
          <p:txBody>
            <a:bodyPr wrap="none" rtlCol="0">
              <a:spAutoFit/>
            </a:bodyPr>
            <a:lstStyle/>
            <a:p>
              <a:r>
                <a:rPr lang="en-US" sz="1400" dirty="0">
                  <a:solidFill>
                    <a:srgbClr val="00B050"/>
                  </a:solidFill>
                  <a:latin typeface="Georgia" panose="02040502050405020303" pitchFamily="18" charset="0"/>
                </a:rPr>
                <a:t>…</a:t>
              </a:r>
              <a:endParaRPr lang="en-US" sz="1700" dirty="0">
                <a:solidFill>
                  <a:srgbClr val="00B050"/>
                </a:solidFill>
                <a:latin typeface="Georgia" panose="02040502050405020303" pitchFamily="18" charset="0"/>
              </a:endParaRPr>
            </a:p>
          </p:txBody>
        </p:sp>
        <p:cxnSp>
          <p:nvCxnSpPr>
            <p:cNvPr id="83" name="Straight Connector 82"/>
            <p:cNvCxnSpPr>
              <a:endCxn id="73" idx="1"/>
            </p:cNvCxnSpPr>
            <p:nvPr/>
          </p:nvCxnSpPr>
          <p:spPr>
            <a:xfrm>
              <a:off x="7564876" y="2858498"/>
              <a:ext cx="800165" cy="58078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7650685" y="2836030"/>
              <a:ext cx="709951" cy="62335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9"/>
          <p:cNvSpPr txBox="1"/>
          <p:nvPr/>
        </p:nvSpPr>
        <p:spPr>
          <a:xfrm>
            <a:off x="7708485" y="8065126"/>
            <a:ext cx="1806419" cy="664299"/>
          </a:xfrm>
          <a:prstGeom prst="rect">
            <a:avLst/>
          </a:prstGeom>
          <a:noFill/>
        </p:spPr>
        <p:txBody>
          <a:bodyPr wrap="none" lIns="109234" tIns="54617" rIns="109234" bIns="54617" rtlCol="0">
            <a:spAutoFit/>
          </a:bodyPr>
          <a:lstStyle/>
          <a:p>
            <a:pPr algn="ctr"/>
            <a:r>
              <a:rPr lang="en-US" sz="1800" b="1" dirty="0" smtClean="0">
                <a:solidFill>
                  <a:srgbClr val="D50202"/>
                </a:solidFill>
                <a:latin typeface="Hannotate TC Bold"/>
                <a:cs typeface="Hannotate TC Bold"/>
              </a:rPr>
              <a:t>Word-document </a:t>
            </a:r>
          </a:p>
          <a:p>
            <a:pPr algn="ctr"/>
            <a:r>
              <a:rPr lang="en-US" sz="1800" b="1" dirty="0" smtClean="0">
                <a:solidFill>
                  <a:srgbClr val="D50202"/>
                </a:solidFill>
                <a:latin typeface="Hannotate TC Bold"/>
                <a:cs typeface="Hannotate TC Bold"/>
              </a:rPr>
              <a:t>network</a:t>
            </a:r>
            <a:endParaRPr lang="en-US" sz="1800" b="1" dirty="0">
              <a:solidFill>
                <a:srgbClr val="D50202"/>
              </a:solidFill>
              <a:latin typeface="Hannotate TC Bold"/>
              <a:cs typeface="Hannotate TC Bold"/>
            </a:endParaRPr>
          </a:p>
        </p:txBody>
      </p:sp>
      <p:grpSp>
        <p:nvGrpSpPr>
          <p:cNvPr id="41" name="Group 40"/>
          <p:cNvGrpSpPr/>
          <p:nvPr/>
        </p:nvGrpSpPr>
        <p:grpSpPr>
          <a:xfrm>
            <a:off x="10120995" y="6043473"/>
            <a:ext cx="2360917" cy="1751806"/>
            <a:chOff x="9227169" y="3748509"/>
            <a:chExt cx="2601250" cy="1424825"/>
          </a:xfrm>
        </p:grpSpPr>
        <p:sp>
          <p:nvSpPr>
            <p:cNvPr id="44" name="TextBox 43"/>
            <p:cNvSpPr txBox="1"/>
            <p:nvPr/>
          </p:nvSpPr>
          <p:spPr>
            <a:xfrm>
              <a:off x="9302640" y="3748509"/>
              <a:ext cx="455677"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text</a:t>
              </a:r>
              <a:endParaRPr lang="en-US" sz="1700" dirty="0">
                <a:solidFill>
                  <a:schemeClr val="accent1">
                    <a:lumMod val="75000"/>
                  </a:schemeClr>
                </a:solidFill>
                <a:latin typeface="Georgia" panose="02040502050405020303" pitchFamily="18" charset="0"/>
              </a:endParaRPr>
            </a:p>
          </p:txBody>
        </p:sp>
        <p:sp>
          <p:nvSpPr>
            <p:cNvPr id="45" name="TextBox 44"/>
            <p:cNvSpPr txBox="1"/>
            <p:nvPr/>
          </p:nvSpPr>
          <p:spPr>
            <a:xfrm>
              <a:off x="9236420" y="3983323"/>
              <a:ext cx="1066970"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information</a:t>
              </a:r>
            </a:p>
          </p:txBody>
        </p:sp>
        <p:sp>
          <p:nvSpPr>
            <p:cNvPr id="46" name="TextBox 45"/>
            <p:cNvSpPr txBox="1"/>
            <p:nvPr/>
          </p:nvSpPr>
          <p:spPr>
            <a:xfrm>
              <a:off x="9266632" y="4252697"/>
              <a:ext cx="786273"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network</a:t>
              </a:r>
            </a:p>
          </p:txBody>
        </p:sp>
        <p:sp>
          <p:nvSpPr>
            <p:cNvPr id="47" name="TextBox 46"/>
            <p:cNvSpPr txBox="1"/>
            <p:nvPr/>
          </p:nvSpPr>
          <p:spPr>
            <a:xfrm>
              <a:off x="9292691" y="4522071"/>
              <a:ext cx="553560"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word</a:t>
              </a:r>
            </a:p>
          </p:txBody>
        </p:sp>
        <p:sp>
          <p:nvSpPr>
            <p:cNvPr id="48" name="TextBox 47"/>
            <p:cNvSpPr txBox="1"/>
            <p:nvPr/>
          </p:nvSpPr>
          <p:spPr>
            <a:xfrm>
              <a:off x="9319896" y="4680635"/>
              <a:ext cx="308976"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a:t>
              </a:r>
            </a:p>
          </p:txBody>
        </p:sp>
        <p:sp>
          <p:nvSpPr>
            <p:cNvPr id="49" name="TextBox 48"/>
            <p:cNvSpPr txBox="1"/>
            <p:nvPr/>
          </p:nvSpPr>
          <p:spPr>
            <a:xfrm>
              <a:off x="9227169" y="4956928"/>
              <a:ext cx="1140197" cy="216406"/>
            </a:xfrm>
            <a:prstGeom prst="rect">
              <a:avLst/>
            </a:prstGeom>
            <a:noFill/>
          </p:spPr>
          <p:txBody>
            <a:bodyPr wrap="none" rtlCol="0">
              <a:spAutoFit/>
            </a:bodyPr>
            <a:lstStyle/>
            <a:p>
              <a:r>
                <a:rPr lang="en-US" sz="1400" dirty="0">
                  <a:solidFill>
                    <a:schemeClr val="accent1">
                      <a:lumMod val="75000"/>
                    </a:schemeClr>
                  </a:solidFill>
                  <a:latin typeface="Georgia" panose="02040502050405020303" pitchFamily="18" charset="0"/>
                </a:rPr>
                <a:t>classification</a:t>
              </a:r>
            </a:p>
          </p:txBody>
        </p:sp>
        <p:sp>
          <p:nvSpPr>
            <p:cNvPr id="50" name="TextBox 49"/>
            <p:cNvSpPr txBox="1"/>
            <p:nvPr/>
          </p:nvSpPr>
          <p:spPr>
            <a:xfrm>
              <a:off x="11096271" y="4258912"/>
              <a:ext cx="732148" cy="216406"/>
            </a:xfrm>
            <a:prstGeom prst="rect">
              <a:avLst/>
            </a:prstGeom>
            <a:noFill/>
          </p:spPr>
          <p:txBody>
            <a:bodyPr wrap="none" rtlCol="0">
              <a:spAutoFit/>
            </a:bodyPr>
            <a:lstStyle/>
            <a:p>
              <a:r>
                <a:rPr lang="en-US" sz="1400" dirty="0">
                  <a:solidFill>
                    <a:srgbClr val="7030A0"/>
                  </a:solidFill>
                  <a:latin typeface="Georgia" panose="02040502050405020303" pitchFamily="18" charset="0"/>
                </a:rPr>
                <a:t>label_2</a:t>
              </a:r>
              <a:endParaRPr lang="en-US" sz="1700" dirty="0">
                <a:solidFill>
                  <a:srgbClr val="7030A0"/>
                </a:solidFill>
                <a:latin typeface="Georgia" panose="02040502050405020303" pitchFamily="18" charset="0"/>
              </a:endParaRPr>
            </a:p>
          </p:txBody>
        </p:sp>
        <p:cxnSp>
          <p:nvCxnSpPr>
            <p:cNvPr id="51" name="Straight Connector 50"/>
            <p:cNvCxnSpPr>
              <a:stCxn id="50" idx="1"/>
            </p:cNvCxnSpPr>
            <p:nvPr/>
          </p:nvCxnSpPr>
          <p:spPr>
            <a:xfrm flipH="1">
              <a:off x="10288508" y="4367115"/>
              <a:ext cx="807764" cy="2767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flipV="1">
              <a:off x="10288507" y="3942358"/>
              <a:ext cx="921509" cy="16292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10342361" y="4105285"/>
              <a:ext cx="867655" cy="99230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11096384" y="3991421"/>
              <a:ext cx="714137" cy="216406"/>
            </a:xfrm>
            <a:prstGeom prst="rect">
              <a:avLst/>
            </a:prstGeom>
            <a:noFill/>
          </p:spPr>
          <p:txBody>
            <a:bodyPr wrap="none" rtlCol="0">
              <a:spAutoFit/>
            </a:bodyPr>
            <a:lstStyle/>
            <a:p>
              <a:r>
                <a:rPr lang="en-US" sz="1400" dirty="0">
                  <a:solidFill>
                    <a:srgbClr val="7030A0"/>
                  </a:solidFill>
                  <a:latin typeface="Georgia" panose="02040502050405020303" pitchFamily="18" charset="0"/>
                </a:rPr>
                <a:t>label_1</a:t>
              </a:r>
              <a:endParaRPr lang="en-US" sz="1700" dirty="0">
                <a:solidFill>
                  <a:srgbClr val="7030A0"/>
                </a:solidFill>
                <a:latin typeface="Georgia" panose="02040502050405020303" pitchFamily="18" charset="0"/>
              </a:endParaRPr>
            </a:p>
          </p:txBody>
        </p:sp>
        <p:sp>
          <p:nvSpPr>
            <p:cNvPr id="55" name="TextBox 54"/>
            <p:cNvSpPr txBox="1"/>
            <p:nvPr/>
          </p:nvSpPr>
          <p:spPr>
            <a:xfrm>
              <a:off x="11096162" y="4503832"/>
              <a:ext cx="730997" cy="216406"/>
            </a:xfrm>
            <a:prstGeom prst="rect">
              <a:avLst/>
            </a:prstGeom>
            <a:noFill/>
          </p:spPr>
          <p:txBody>
            <a:bodyPr wrap="none" rtlCol="0">
              <a:spAutoFit/>
            </a:bodyPr>
            <a:lstStyle/>
            <a:p>
              <a:r>
                <a:rPr lang="en-US" sz="1400" dirty="0">
                  <a:solidFill>
                    <a:srgbClr val="7030A0"/>
                  </a:solidFill>
                  <a:latin typeface="Georgia" panose="02040502050405020303" pitchFamily="18" charset="0"/>
                </a:rPr>
                <a:t>label_3</a:t>
              </a:r>
              <a:endParaRPr lang="en-US" sz="1700" dirty="0">
                <a:solidFill>
                  <a:srgbClr val="7030A0"/>
                </a:solidFill>
                <a:latin typeface="Georgia" panose="02040502050405020303" pitchFamily="18" charset="0"/>
              </a:endParaRPr>
            </a:p>
          </p:txBody>
        </p:sp>
        <p:sp>
          <p:nvSpPr>
            <p:cNvPr id="56" name="TextBox 55"/>
            <p:cNvSpPr txBox="1"/>
            <p:nvPr/>
          </p:nvSpPr>
          <p:spPr>
            <a:xfrm>
              <a:off x="11143680" y="4658773"/>
              <a:ext cx="308976" cy="216406"/>
            </a:xfrm>
            <a:prstGeom prst="rect">
              <a:avLst/>
            </a:prstGeom>
            <a:noFill/>
          </p:spPr>
          <p:txBody>
            <a:bodyPr wrap="none" rtlCol="0">
              <a:spAutoFit/>
            </a:bodyPr>
            <a:lstStyle/>
            <a:p>
              <a:r>
                <a:rPr lang="en-US" sz="1400" dirty="0">
                  <a:solidFill>
                    <a:srgbClr val="7030A0"/>
                  </a:solidFill>
                  <a:latin typeface="Georgia" panose="02040502050405020303" pitchFamily="18" charset="0"/>
                </a:rPr>
                <a:t>…</a:t>
              </a:r>
            </a:p>
          </p:txBody>
        </p:sp>
        <p:cxnSp>
          <p:nvCxnSpPr>
            <p:cNvPr id="57" name="Straight Connector 56"/>
            <p:cNvCxnSpPr/>
            <p:nvPr/>
          </p:nvCxnSpPr>
          <p:spPr>
            <a:xfrm>
              <a:off x="10285038" y="4404625"/>
              <a:ext cx="863410" cy="5331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0287139" y="4716266"/>
              <a:ext cx="886551" cy="2297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flipV="1">
              <a:off x="10288507" y="4155232"/>
              <a:ext cx="877498" cy="4842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10332574" y="4641007"/>
              <a:ext cx="824473" cy="4651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11153466" y="4811173"/>
              <a:ext cx="308976" cy="216406"/>
            </a:xfrm>
            <a:prstGeom prst="rect">
              <a:avLst/>
            </a:prstGeom>
            <a:noFill/>
          </p:spPr>
          <p:txBody>
            <a:bodyPr wrap="none" rtlCol="0">
              <a:spAutoFit/>
            </a:bodyPr>
            <a:lstStyle/>
            <a:p>
              <a:r>
                <a:rPr lang="en-US" sz="1400" dirty="0">
                  <a:solidFill>
                    <a:srgbClr val="7030A0"/>
                  </a:solidFill>
                  <a:latin typeface="Georgia" panose="02040502050405020303" pitchFamily="18" charset="0"/>
                </a:rPr>
                <a:t>…</a:t>
              </a:r>
            </a:p>
          </p:txBody>
        </p:sp>
      </p:grpSp>
      <p:sp>
        <p:nvSpPr>
          <p:cNvPr id="42" name="TextBox 41"/>
          <p:cNvSpPr txBox="1"/>
          <p:nvPr/>
        </p:nvSpPr>
        <p:spPr>
          <a:xfrm>
            <a:off x="10556606" y="8065126"/>
            <a:ext cx="1329057" cy="664299"/>
          </a:xfrm>
          <a:prstGeom prst="rect">
            <a:avLst/>
          </a:prstGeom>
          <a:noFill/>
        </p:spPr>
        <p:txBody>
          <a:bodyPr wrap="none" lIns="109234" tIns="54617" rIns="109234" bIns="54617" rtlCol="0">
            <a:spAutoFit/>
          </a:bodyPr>
          <a:lstStyle/>
          <a:p>
            <a:pPr algn="ctr"/>
            <a:r>
              <a:rPr lang="en-US" sz="1800" b="1" dirty="0" smtClean="0">
                <a:solidFill>
                  <a:srgbClr val="D50202"/>
                </a:solidFill>
                <a:latin typeface="Hannotate TC Bold"/>
                <a:cs typeface="Hannotate TC Bold"/>
              </a:rPr>
              <a:t>Word-label</a:t>
            </a:r>
          </a:p>
          <a:p>
            <a:pPr algn="ctr"/>
            <a:r>
              <a:rPr lang="en-US" sz="1800" b="1" dirty="0" smtClean="0">
                <a:solidFill>
                  <a:srgbClr val="D50202"/>
                </a:solidFill>
                <a:latin typeface="Hannotate TC Bold"/>
                <a:cs typeface="Hannotate TC Bold"/>
              </a:rPr>
              <a:t> network</a:t>
            </a:r>
            <a:endParaRPr lang="en-US" sz="1800" b="1" dirty="0">
              <a:solidFill>
                <a:srgbClr val="D50202"/>
              </a:solidFill>
              <a:latin typeface="Hannotate TC Bold"/>
              <a:cs typeface="Hannotate TC Bold"/>
            </a:endParaRPr>
          </a:p>
        </p:txBody>
      </p:sp>
      <p:sp>
        <p:nvSpPr>
          <p:cNvPr id="43" name="Shape 323"/>
          <p:cNvSpPr/>
          <p:nvPr/>
        </p:nvSpPr>
        <p:spPr>
          <a:xfrm>
            <a:off x="4679369" y="6763164"/>
            <a:ext cx="209927" cy="776818"/>
          </a:xfrm>
          <a:prstGeom prst="rightArrow">
            <a:avLst>
              <a:gd name="adj1" fmla="val 32000"/>
              <a:gd name="adj2" fmla="val 75112"/>
            </a:avLst>
          </a:prstGeom>
          <a:blipFill>
            <a:blip r:embed="rId3"/>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sp>
        <p:nvSpPr>
          <p:cNvPr id="91" name="TextBox 90"/>
          <p:cNvSpPr txBox="1"/>
          <p:nvPr/>
        </p:nvSpPr>
        <p:spPr>
          <a:xfrm>
            <a:off x="1375428" y="8910566"/>
            <a:ext cx="11532595"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kumimoji="0" lang="en-US" sz="1400" b="1" i="0" u="none" strike="noStrike" cap="none" spc="0" normalizeH="0" baseline="0" dirty="0" smtClean="0">
                <a:ln>
                  <a:noFill/>
                </a:ln>
                <a:solidFill>
                  <a:srgbClr val="000000"/>
                </a:solidFill>
                <a:effectLst/>
                <a:uFillTx/>
                <a:latin typeface="Hannotate TC Bold"/>
                <a:cs typeface="Hannotate TC Bold"/>
                <a:sym typeface="Helvetica Light"/>
              </a:rPr>
              <a:t>Jian</a:t>
            </a:r>
            <a:r>
              <a:rPr kumimoji="0" lang="en-US" sz="1400" b="1" i="0" u="none" strike="noStrike" cap="none" spc="0" normalizeH="0" dirty="0" smtClean="0">
                <a:ln>
                  <a:noFill/>
                </a:ln>
                <a:solidFill>
                  <a:srgbClr val="000000"/>
                </a:solidFill>
                <a:effectLst/>
                <a:uFillTx/>
                <a:latin typeface="Hannotate TC Bold"/>
                <a:cs typeface="Hannotate TC Bold"/>
                <a:sym typeface="Helvetica Light"/>
              </a:rPr>
              <a:t> Tang</a:t>
            </a:r>
            <a:r>
              <a:rPr kumimoji="0" lang="en-US" sz="1400" i="0" u="none" strike="noStrike" cap="none" spc="0" normalizeH="0" dirty="0" smtClean="0">
                <a:ln>
                  <a:noFill/>
                </a:ln>
                <a:solidFill>
                  <a:srgbClr val="000000"/>
                </a:solidFill>
                <a:effectLst/>
                <a:uFillTx/>
                <a:latin typeface="Hannotate TC Bold"/>
                <a:cs typeface="Hannotate TC Bold"/>
                <a:sym typeface="Helvetica Light"/>
              </a:rPr>
              <a:t>, </a:t>
            </a:r>
            <a:r>
              <a:rPr kumimoji="0" lang="en-US" sz="1400" i="0" u="none" strike="noStrike" cap="none" spc="0" normalizeH="0" dirty="0" err="1" smtClean="0">
                <a:ln>
                  <a:noFill/>
                </a:ln>
                <a:solidFill>
                  <a:srgbClr val="000000"/>
                </a:solidFill>
                <a:effectLst/>
                <a:uFillTx/>
                <a:latin typeface="Hannotate TC Bold"/>
                <a:cs typeface="Hannotate TC Bold"/>
                <a:sym typeface="Helvetica Light"/>
              </a:rPr>
              <a:t>Meng</a:t>
            </a:r>
            <a:r>
              <a:rPr kumimoji="0" lang="en-US" sz="1400" i="0" u="none" strike="noStrike" cap="none" spc="0" normalizeH="0" dirty="0" smtClean="0">
                <a:ln>
                  <a:noFill/>
                </a:ln>
                <a:solidFill>
                  <a:srgbClr val="000000"/>
                </a:solidFill>
                <a:effectLst/>
                <a:uFillTx/>
                <a:latin typeface="Hannotate TC Bold"/>
                <a:cs typeface="Hannotate TC Bold"/>
                <a:sym typeface="Helvetica Light"/>
              </a:rPr>
              <a:t> </a:t>
            </a:r>
            <a:r>
              <a:rPr kumimoji="0" lang="en-US" sz="1400" i="0" u="none" strike="noStrike" cap="none" spc="0" normalizeH="0" dirty="0" err="1" smtClean="0">
                <a:ln>
                  <a:noFill/>
                </a:ln>
                <a:solidFill>
                  <a:srgbClr val="000000"/>
                </a:solidFill>
                <a:effectLst/>
                <a:uFillTx/>
                <a:latin typeface="Hannotate TC Bold"/>
                <a:cs typeface="Hannotate TC Bold"/>
                <a:sym typeface="Helvetica Light"/>
              </a:rPr>
              <a:t>Qu</a:t>
            </a:r>
            <a:r>
              <a:rPr kumimoji="0" lang="en-US" sz="1400" i="0" u="none" strike="noStrike" cap="none" spc="0" normalizeH="0" dirty="0" smtClean="0">
                <a:ln>
                  <a:noFill/>
                </a:ln>
                <a:solidFill>
                  <a:srgbClr val="000000"/>
                </a:solidFill>
                <a:effectLst/>
                <a:uFillTx/>
                <a:latin typeface="Hannotate TC Bold"/>
                <a:cs typeface="Hannotate TC Bold"/>
                <a:sym typeface="Helvetica Light"/>
              </a:rPr>
              <a:t>, and </a:t>
            </a:r>
            <a:r>
              <a:rPr kumimoji="0" lang="en-US" sz="1400" i="0" u="none" strike="noStrike" cap="none" spc="0" normalizeH="0" dirty="0" err="1" smtClean="0">
                <a:ln>
                  <a:noFill/>
                </a:ln>
                <a:solidFill>
                  <a:srgbClr val="000000"/>
                </a:solidFill>
                <a:effectLst/>
                <a:uFillTx/>
                <a:latin typeface="Hannotate TC Bold"/>
                <a:cs typeface="Hannotate TC Bold"/>
                <a:sym typeface="Helvetica Light"/>
              </a:rPr>
              <a:t>Qiaozhu</a:t>
            </a:r>
            <a:r>
              <a:rPr kumimoji="0" lang="en-US" sz="1400" i="0" u="none" strike="noStrike" cap="none" spc="0" normalizeH="0" dirty="0" smtClean="0">
                <a:ln>
                  <a:noFill/>
                </a:ln>
                <a:solidFill>
                  <a:srgbClr val="000000"/>
                </a:solidFill>
                <a:effectLst/>
                <a:uFillTx/>
                <a:latin typeface="Hannotate TC Bold"/>
                <a:cs typeface="Hannotate TC Bold"/>
                <a:sym typeface="Helvetica Light"/>
              </a:rPr>
              <a:t> Mei</a:t>
            </a:r>
            <a:r>
              <a:rPr lang="en-US" sz="1400" dirty="0">
                <a:latin typeface="Hannotate TC Bold"/>
                <a:cs typeface="Hannotate TC Bold"/>
              </a:rPr>
              <a:t>. </a:t>
            </a:r>
            <a:r>
              <a:rPr lang="en-US" sz="1400" b="1" dirty="0">
                <a:latin typeface="Hannotate TC Bold"/>
                <a:cs typeface="Hannotate TC Bold"/>
              </a:rPr>
              <a:t>PTE: Predictive Text Embedding through Large-scale Heterogeneous Text </a:t>
            </a:r>
            <a:r>
              <a:rPr lang="en-US" sz="1400" b="1" dirty="0" smtClean="0">
                <a:latin typeface="Hannotate TC Bold"/>
                <a:cs typeface="Hannotate TC Bold"/>
              </a:rPr>
              <a:t>Networks. </a:t>
            </a:r>
            <a:r>
              <a:rPr lang="en-US" sz="1400" dirty="0" smtClean="0">
                <a:latin typeface="Hannotate TC Bold"/>
                <a:cs typeface="Hannotate TC Bold"/>
              </a:rPr>
              <a:t>KDD’15.</a:t>
            </a:r>
            <a:endParaRPr kumimoji="0" lang="en-US" sz="140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3" name="Slide Number Placeholder 2"/>
          <p:cNvSpPr>
            <a:spLocks noGrp="1"/>
          </p:cNvSpPr>
          <p:nvPr>
            <p:ph type="sldNum" sz="quarter" idx="2"/>
          </p:nvPr>
        </p:nvSpPr>
        <p:spPr/>
        <p:txBody>
          <a:bodyPr/>
          <a:lstStyle/>
          <a:p>
            <a:fld id="{86CB4B4D-7CA3-9044-876B-883B54F8677D}" type="slidenum">
              <a:rPr lang="uk-UA" smtClean="0"/>
              <a:t>26</a:t>
            </a:fld>
            <a:endParaRPr lang="uk-UA"/>
          </a:p>
        </p:txBody>
      </p:sp>
    </p:spTree>
    <p:extLst>
      <p:ext uri="{BB962C8B-B14F-4D97-AF65-F5344CB8AC3E}">
        <p14:creationId xmlns:p14="http://schemas.microsoft.com/office/powerpoint/2010/main" val="15354889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499" y="444500"/>
            <a:ext cx="11054193" cy="2159000"/>
          </a:xfrm>
        </p:spPr>
        <p:txBody>
          <a:bodyPr/>
          <a:lstStyle/>
          <a:p>
            <a:pPr algn="l"/>
            <a:r>
              <a:rPr lang="en-US" dirty="0" smtClean="0">
                <a:solidFill>
                  <a:srgbClr val="D50202"/>
                </a:solidFill>
              </a:rPr>
              <a:t>Multi-view Network Embedding </a:t>
            </a:r>
            <a:br>
              <a:rPr lang="en-US" dirty="0" smtClean="0">
                <a:solidFill>
                  <a:srgbClr val="D50202"/>
                </a:solidFill>
              </a:rPr>
            </a:br>
            <a:r>
              <a:rPr lang="en-US" dirty="0" smtClean="0">
                <a:solidFill>
                  <a:srgbClr val="D50202"/>
                </a:solidFill>
              </a:rPr>
              <a:t>( </a:t>
            </a:r>
            <a:r>
              <a:rPr lang="en-US" dirty="0" err="1" smtClean="0">
                <a:solidFill>
                  <a:srgbClr val="D50202"/>
                </a:solidFill>
              </a:rPr>
              <a:t>Qu</a:t>
            </a:r>
            <a:r>
              <a:rPr lang="en-US" dirty="0">
                <a:solidFill>
                  <a:srgbClr val="D50202"/>
                </a:solidFill>
              </a:rPr>
              <a:t> </a:t>
            </a:r>
            <a:r>
              <a:rPr lang="en-US" dirty="0" smtClean="0">
                <a:solidFill>
                  <a:srgbClr val="D50202"/>
                </a:solidFill>
              </a:rPr>
              <a:t>and Tang et al. CIKM2017)</a:t>
            </a:r>
            <a:endParaRPr lang="en-US" dirty="0">
              <a:solidFill>
                <a:srgbClr val="D50202"/>
              </a:solidFill>
            </a:endParaRPr>
          </a:p>
        </p:txBody>
      </p:sp>
      <p:sp>
        <p:nvSpPr>
          <p:cNvPr id="6" name="Text Placeholder 2"/>
          <p:cNvSpPr txBox="1">
            <a:spLocks/>
          </p:cNvSpPr>
          <p:nvPr/>
        </p:nvSpPr>
        <p:spPr>
          <a:xfrm>
            <a:off x="1130402" y="2131222"/>
            <a:ext cx="11099800" cy="32383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nchorCtr="0">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spcBef>
                <a:spcPts val="1800"/>
              </a:spcBef>
            </a:pPr>
            <a:endParaRPr lang="en-US" sz="2800" dirty="0">
              <a:latin typeface="Hannotate TC Bold"/>
              <a:cs typeface="Hannotate TC Bold"/>
            </a:endParaRPr>
          </a:p>
        </p:txBody>
      </p:sp>
      <p:sp>
        <p:nvSpPr>
          <p:cNvPr id="8" name="Text Placeholder 2"/>
          <p:cNvSpPr>
            <a:spLocks noGrp="1"/>
          </p:cNvSpPr>
          <p:nvPr>
            <p:ph type="body" idx="1"/>
          </p:nvPr>
        </p:nvSpPr>
        <p:spPr>
          <a:xfrm>
            <a:off x="507847" y="2380091"/>
            <a:ext cx="11722355" cy="3146362"/>
          </a:xfrm>
        </p:spPr>
        <p:txBody>
          <a:bodyPr anchor="t" anchorCtr="0">
            <a:normAutofit fontScale="92500" lnSpcReduction="20000"/>
          </a:bodyPr>
          <a:lstStyle/>
          <a:p>
            <a:pPr lvl="1">
              <a:spcBef>
                <a:spcPts val="1200"/>
              </a:spcBef>
            </a:pPr>
            <a:r>
              <a:rPr lang="en-US" sz="2800" dirty="0">
                <a:latin typeface="Hannotate TC Bold"/>
                <a:cs typeface="Hannotate TC Bold"/>
              </a:rPr>
              <a:t>M</a:t>
            </a:r>
            <a:r>
              <a:rPr lang="en-US" sz="2800" dirty="0" smtClean="0">
                <a:latin typeface="Hannotate TC Bold"/>
                <a:cs typeface="Hannotate TC Bold"/>
              </a:rPr>
              <a:t>ultiple types of relationships between nodes exist in real-world networks</a:t>
            </a:r>
          </a:p>
          <a:p>
            <a:pPr lvl="2">
              <a:spcBef>
                <a:spcPts val="1200"/>
              </a:spcBef>
            </a:pPr>
            <a:r>
              <a:rPr lang="en-US" sz="2800" dirty="0" smtClean="0">
                <a:latin typeface="Hannotate TC Bold"/>
                <a:cs typeface="Hannotate TC Bold"/>
              </a:rPr>
              <a:t>E.g., following, </a:t>
            </a:r>
            <a:r>
              <a:rPr lang="en-US" sz="2800" dirty="0" err="1" smtClean="0">
                <a:latin typeface="Hannotate TC Bold"/>
                <a:cs typeface="Hannotate TC Bold"/>
              </a:rPr>
              <a:t>retweeting</a:t>
            </a:r>
            <a:r>
              <a:rPr lang="en-US" sz="2800" dirty="0" smtClean="0">
                <a:latin typeface="Hannotate TC Bold"/>
                <a:cs typeface="Hannotate TC Bold"/>
              </a:rPr>
              <a:t> relationships between users in Twitter</a:t>
            </a:r>
          </a:p>
          <a:p>
            <a:pPr lvl="2">
              <a:spcBef>
                <a:spcPts val="1200"/>
              </a:spcBef>
            </a:pPr>
            <a:r>
              <a:rPr lang="en-US" sz="2800" dirty="0" smtClean="0">
                <a:latin typeface="Hannotate TC Bold"/>
                <a:cs typeface="Hannotate TC Bold"/>
              </a:rPr>
              <a:t>Each type of relationship =&gt; a view of the network</a:t>
            </a:r>
          </a:p>
          <a:p>
            <a:pPr lvl="2">
              <a:spcBef>
                <a:spcPts val="1200"/>
              </a:spcBef>
            </a:pPr>
            <a:r>
              <a:rPr lang="en-US" sz="2800" dirty="0" smtClean="0">
                <a:latin typeface="Hannotate TC Bold"/>
                <a:cs typeface="Hannotate TC Bold"/>
              </a:rPr>
              <a:t>Multiple types of relationships =&gt; multi-view networks</a:t>
            </a:r>
          </a:p>
          <a:p>
            <a:pPr lvl="1">
              <a:spcBef>
                <a:spcPts val="1200"/>
              </a:spcBef>
            </a:pPr>
            <a:r>
              <a:rPr lang="en-US" sz="2800" dirty="0">
                <a:latin typeface="Hannotate TC Bold"/>
                <a:cs typeface="Hannotate TC Bold"/>
              </a:rPr>
              <a:t>I</a:t>
            </a:r>
            <a:r>
              <a:rPr lang="en-US" sz="2800" dirty="0" smtClean="0">
                <a:latin typeface="Hannotate TC Bold"/>
                <a:cs typeface="Hannotate TC Bold"/>
              </a:rPr>
              <a:t>nfer </a:t>
            </a:r>
            <a:r>
              <a:rPr lang="en-US" sz="2800" b="1" dirty="0" smtClean="0">
                <a:solidFill>
                  <a:srgbClr val="0000FF"/>
                </a:solidFill>
                <a:latin typeface="Hannotate TC Bold"/>
                <a:cs typeface="Hannotate TC Bold"/>
              </a:rPr>
              <a:t>robust</a:t>
            </a:r>
            <a:r>
              <a:rPr lang="en-US" sz="2800" dirty="0" smtClean="0">
                <a:latin typeface="Hannotate TC Bold"/>
                <a:cs typeface="Hannotate TC Bold"/>
              </a:rPr>
              <a:t> node representations with multiple views</a:t>
            </a:r>
          </a:p>
          <a:p>
            <a:pPr lvl="2">
              <a:spcBef>
                <a:spcPts val="1200"/>
              </a:spcBef>
            </a:pPr>
            <a:r>
              <a:rPr lang="en-US" sz="2800" dirty="0" smtClean="0">
                <a:latin typeface="Hannotate TC Bold"/>
                <a:cs typeface="Hannotate TC Bold"/>
              </a:rPr>
              <a:t>Complementary information in different views</a:t>
            </a:r>
          </a:p>
          <a:p>
            <a:pPr lvl="1">
              <a:spcBef>
                <a:spcPts val="1200"/>
              </a:spcBef>
            </a:pPr>
            <a:endParaRPr lang="en-US" sz="2800" dirty="0" smtClean="0">
              <a:latin typeface="Hannotate TC Bold"/>
              <a:cs typeface="Hannotate TC Bold"/>
            </a:endParaRPr>
          </a:p>
          <a:p>
            <a:pPr lvl="1">
              <a:spcBef>
                <a:spcPts val="1200"/>
              </a:spcBef>
            </a:pPr>
            <a:endParaRPr lang="en-US" sz="2800" dirty="0">
              <a:latin typeface="Hannotate TC Bold"/>
              <a:cs typeface="Hannotate TC Bold"/>
            </a:endParaRPr>
          </a:p>
        </p:txBody>
      </p:sp>
      <p:pic>
        <p:nvPicPr>
          <p:cNvPr id="3" name="Picture 2"/>
          <p:cNvPicPr>
            <a:picLocks noChangeAspect="1"/>
          </p:cNvPicPr>
          <p:nvPr/>
        </p:nvPicPr>
        <p:blipFill>
          <a:blip r:embed="rId3"/>
          <a:stretch>
            <a:fillRect/>
          </a:stretch>
        </p:blipFill>
        <p:spPr>
          <a:xfrm>
            <a:off x="2865962" y="5847196"/>
            <a:ext cx="7061200" cy="2222500"/>
          </a:xfrm>
          <a:prstGeom prst="rect">
            <a:avLst/>
          </a:prstGeom>
        </p:spPr>
      </p:pic>
      <p:sp>
        <p:nvSpPr>
          <p:cNvPr id="5" name="TextBox 4"/>
          <p:cNvSpPr txBox="1"/>
          <p:nvPr/>
        </p:nvSpPr>
        <p:spPr>
          <a:xfrm>
            <a:off x="4292194" y="8167332"/>
            <a:ext cx="5018396"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000000"/>
                </a:solidFill>
                <a:effectLst/>
                <a:uFillTx/>
                <a:latin typeface="Hannotate TC Bold"/>
                <a:cs typeface="Hannotate TC Bold"/>
                <a:sym typeface="Helvetica Light"/>
              </a:rPr>
              <a:t>Figure: Networks</a:t>
            </a:r>
            <a:r>
              <a:rPr kumimoji="0" lang="en-US" sz="2400" b="0" i="0" u="none" strike="noStrike" cap="none" spc="0" normalizeH="0" dirty="0" smtClean="0">
                <a:ln>
                  <a:noFill/>
                </a:ln>
                <a:solidFill>
                  <a:srgbClr val="000000"/>
                </a:solidFill>
                <a:effectLst/>
                <a:uFillTx/>
                <a:latin typeface="Hannotate TC Bold"/>
                <a:cs typeface="Hannotate TC Bold"/>
                <a:sym typeface="Helvetica Light"/>
              </a:rPr>
              <a:t> with multiple </a:t>
            </a:r>
            <a:r>
              <a:rPr lang="en-US" sz="2400" dirty="0" smtClean="0">
                <a:latin typeface="Hannotate TC Bold"/>
                <a:cs typeface="Hannotate TC Bold"/>
              </a:rPr>
              <a:t>views</a:t>
            </a:r>
            <a:endParaRPr kumimoji="0" lang="en-US" sz="2400" b="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7" name="TextBox 6"/>
          <p:cNvSpPr txBox="1"/>
          <p:nvPr/>
        </p:nvSpPr>
        <p:spPr>
          <a:xfrm>
            <a:off x="1011780" y="8699965"/>
            <a:ext cx="11215382"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kumimoji="0" lang="en-US" sz="1600" b="0" i="0" u="none" strike="noStrike" cap="none" spc="0" normalizeH="0" baseline="0" dirty="0" err="1" smtClean="0">
                <a:ln>
                  <a:noFill/>
                </a:ln>
                <a:solidFill>
                  <a:srgbClr val="000000"/>
                </a:solidFill>
                <a:effectLst/>
                <a:uFillTx/>
                <a:latin typeface="Hannotate TC Bold"/>
                <a:cs typeface="Hannotate TC Bold"/>
                <a:sym typeface="Helvetica Light"/>
              </a:rPr>
              <a:t>Meng</a:t>
            </a:r>
            <a:r>
              <a:rPr kumimoji="0" lang="en-US" sz="16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sz="1600" b="0" i="0" u="none" strike="noStrike" cap="none" spc="0" normalizeH="0" baseline="0" dirty="0" err="1" smtClean="0">
                <a:ln>
                  <a:noFill/>
                </a:ln>
                <a:solidFill>
                  <a:srgbClr val="000000"/>
                </a:solidFill>
                <a:effectLst/>
                <a:uFillTx/>
                <a:latin typeface="Hannotate TC Bold"/>
                <a:cs typeface="Hannotate TC Bold"/>
                <a:sym typeface="Helvetica Light"/>
              </a:rPr>
              <a:t>Qu</a:t>
            </a:r>
            <a:r>
              <a:rPr kumimoji="0" lang="en-US" sz="1600" b="1" i="0" u="none" strike="noStrike" cap="none" spc="0" normalizeH="0" baseline="0" dirty="0" smtClean="0">
                <a:ln>
                  <a:noFill/>
                </a:ln>
                <a:solidFill>
                  <a:srgbClr val="000000"/>
                </a:solidFill>
                <a:effectLst/>
                <a:uFillTx/>
                <a:latin typeface="Hannotate TC Bold"/>
                <a:cs typeface="Hannotate TC Bold"/>
                <a:sym typeface="Helvetica Light"/>
              </a:rPr>
              <a:t>, Jian Tang</a:t>
            </a:r>
            <a:r>
              <a:rPr kumimoji="0" lang="en-US" sz="16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sz="1600" b="0" i="0" u="none" strike="noStrike" cap="none" spc="0" normalizeH="0" baseline="0" dirty="0" err="1" smtClean="0">
                <a:ln>
                  <a:noFill/>
                </a:ln>
                <a:solidFill>
                  <a:srgbClr val="000000"/>
                </a:solidFill>
                <a:effectLst/>
                <a:uFillTx/>
                <a:latin typeface="Hannotate TC Bold"/>
                <a:cs typeface="Hannotate TC Bold"/>
                <a:sym typeface="Helvetica Light"/>
              </a:rPr>
              <a:t>Jingbo</a:t>
            </a:r>
            <a:r>
              <a:rPr kumimoji="0" lang="en-US" sz="1600" b="0" i="0" u="none" strike="noStrike" cap="none" spc="0" normalizeH="0" baseline="0" dirty="0" smtClean="0">
                <a:ln>
                  <a:noFill/>
                </a:ln>
                <a:solidFill>
                  <a:srgbClr val="000000"/>
                </a:solidFill>
                <a:effectLst/>
                <a:uFillTx/>
                <a:latin typeface="Hannotate TC Bold"/>
                <a:cs typeface="Hannotate TC Bold"/>
                <a:sym typeface="Helvetica Light"/>
              </a:rPr>
              <a:t> Shang, Xiang </a:t>
            </a:r>
            <a:r>
              <a:rPr kumimoji="0" lang="en-US" sz="1600" b="0" i="0" u="none" strike="noStrike" cap="none" spc="0" normalizeH="0" baseline="0" dirty="0" err="1" smtClean="0">
                <a:ln>
                  <a:noFill/>
                </a:ln>
                <a:solidFill>
                  <a:srgbClr val="000000"/>
                </a:solidFill>
                <a:effectLst/>
                <a:uFillTx/>
                <a:latin typeface="Hannotate TC Bold"/>
                <a:cs typeface="Hannotate TC Bold"/>
                <a:sym typeface="Helvetica Light"/>
              </a:rPr>
              <a:t>Ren</a:t>
            </a:r>
            <a:r>
              <a:rPr kumimoji="0" lang="en-US" sz="1600" b="0" i="0" u="none" strike="noStrike" cap="none" spc="0" normalizeH="0" baseline="0" dirty="0" smtClean="0">
                <a:ln>
                  <a:noFill/>
                </a:ln>
                <a:solidFill>
                  <a:srgbClr val="000000"/>
                </a:solidFill>
                <a:effectLst/>
                <a:uFillTx/>
                <a:latin typeface="Hannotate TC Bold"/>
                <a:cs typeface="Hannotate TC Bold"/>
                <a:sym typeface="Helvetica Light"/>
              </a:rPr>
              <a:t>,</a:t>
            </a:r>
            <a:r>
              <a:rPr kumimoji="0" lang="en-US" sz="1600" b="0" i="0" u="none" strike="noStrike" cap="none" spc="0" normalizeH="0" dirty="0" smtClean="0">
                <a:ln>
                  <a:noFill/>
                </a:ln>
                <a:solidFill>
                  <a:srgbClr val="000000"/>
                </a:solidFill>
                <a:effectLst/>
                <a:uFillTx/>
                <a:latin typeface="Hannotate TC Bold"/>
                <a:cs typeface="Hannotate TC Bold"/>
                <a:sym typeface="Helvetica Light"/>
              </a:rPr>
              <a:t> </a:t>
            </a:r>
            <a:r>
              <a:rPr kumimoji="0" lang="en-US" sz="1600" b="0" i="0" u="none" strike="noStrike" cap="none" spc="0" normalizeH="0" baseline="0" dirty="0" smtClean="0">
                <a:ln>
                  <a:noFill/>
                </a:ln>
                <a:solidFill>
                  <a:srgbClr val="000000"/>
                </a:solidFill>
                <a:effectLst/>
                <a:uFillTx/>
                <a:latin typeface="Hannotate TC Bold"/>
                <a:cs typeface="Hannotate TC Bold"/>
                <a:sym typeface="Helvetica Light"/>
              </a:rPr>
              <a:t>Ming Zhang, and </a:t>
            </a:r>
            <a:r>
              <a:rPr kumimoji="0" lang="en-US" sz="1600" b="0" i="0" u="none" strike="noStrike" cap="none" spc="0" normalizeH="0" baseline="0" dirty="0" err="1" smtClean="0">
                <a:ln>
                  <a:noFill/>
                </a:ln>
                <a:solidFill>
                  <a:srgbClr val="000000"/>
                </a:solidFill>
                <a:effectLst/>
                <a:uFillTx/>
                <a:latin typeface="Hannotate TC Bold"/>
                <a:cs typeface="Hannotate TC Bold"/>
                <a:sym typeface="Helvetica Light"/>
              </a:rPr>
              <a:t>Jiawei</a:t>
            </a:r>
            <a:r>
              <a:rPr kumimoji="0" lang="en-US" sz="1600" b="0" i="0" u="none" strike="noStrike" cap="none" spc="0" normalizeH="0" baseline="0" dirty="0" smtClean="0">
                <a:ln>
                  <a:noFill/>
                </a:ln>
                <a:solidFill>
                  <a:srgbClr val="000000"/>
                </a:solidFill>
                <a:effectLst/>
                <a:uFillTx/>
                <a:latin typeface="Hannotate TC Bold"/>
                <a:cs typeface="Hannotate TC Bold"/>
                <a:sym typeface="Helvetica Light"/>
              </a:rPr>
              <a:t> Han.</a:t>
            </a:r>
            <a:r>
              <a:rPr lang="en-US" sz="1600" dirty="0">
                <a:latin typeface="Hannotate TC Bold"/>
                <a:cs typeface="Hannotate TC Bold"/>
              </a:rPr>
              <a:t> </a:t>
            </a:r>
            <a:r>
              <a:rPr lang="en-US" sz="1600" b="1" dirty="0">
                <a:latin typeface="Hannotate TC Bold"/>
                <a:cs typeface="Hannotate TC Bold"/>
              </a:rPr>
              <a:t>Learning Distributed Node </a:t>
            </a:r>
            <a:r>
              <a:rPr lang="en-US" sz="1600" b="1" dirty="0" smtClean="0">
                <a:latin typeface="Hannotate TC Bold"/>
                <a:cs typeface="Hannotate TC Bold"/>
              </a:rPr>
              <a:t>Representations</a:t>
            </a:r>
          </a:p>
          <a:p>
            <a:r>
              <a:rPr lang="en-US" sz="1600" b="1" dirty="0" smtClean="0">
                <a:latin typeface="Hannotate TC Bold"/>
                <a:cs typeface="Hannotate TC Bold"/>
              </a:rPr>
              <a:t> </a:t>
            </a:r>
            <a:r>
              <a:rPr lang="en-US" sz="1600" b="1" dirty="0">
                <a:latin typeface="Hannotate TC Bold"/>
                <a:cs typeface="Hannotate TC Bold"/>
              </a:rPr>
              <a:t>for </a:t>
            </a:r>
            <a:r>
              <a:rPr lang="en-US" sz="1600" b="1" dirty="0" smtClean="0">
                <a:latin typeface="Hannotate TC Bold"/>
                <a:cs typeface="Hannotate TC Bold"/>
              </a:rPr>
              <a:t>Networks with </a:t>
            </a:r>
            <a:r>
              <a:rPr lang="en-US" sz="1600" b="1" dirty="0">
                <a:latin typeface="Hannotate TC Bold"/>
                <a:cs typeface="Hannotate TC Bold"/>
              </a:rPr>
              <a:t>Multiple </a:t>
            </a:r>
            <a:r>
              <a:rPr lang="en-US" sz="1600" b="1" dirty="0" smtClean="0">
                <a:latin typeface="Hannotate TC Bold"/>
                <a:cs typeface="Hannotate TC Bold"/>
              </a:rPr>
              <a:t>Views.</a:t>
            </a:r>
            <a:r>
              <a:rPr kumimoji="0" lang="en-US" sz="1600" b="1"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sz="1600" i="0" u="none" strike="noStrike" cap="none" spc="0" normalizeH="0" baseline="0" dirty="0" smtClean="0">
                <a:ln>
                  <a:noFill/>
                </a:ln>
                <a:solidFill>
                  <a:srgbClr val="000000"/>
                </a:solidFill>
                <a:effectLst/>
                <a:uFillTx/>
                <a:latin typeface="Hannotate TC Bold"/>
                <a:cs typeface="Hannotate TC Bold"/>
                <a:sym typeface="Helvetica Light"/>
              </a:rPr>
              <a:t>To appear </a:t>
            </a:r>
            <a:r>
              <a:rPr lang="en-US" sz="1600" dirty="0" smtClean="0">
                <a:latin typeface="Hannotate TC Bold"/>
                <a:cs typeface="Hannotate TC Bold"/>
              </a:rPr>
              <a:t>in CIKM 2017.</a:t>
            </a:r>
            <a:r>
              <a:rPr kumimoji="0" lang="en-US" sz="1600" i="0" u="none" strike="noStrike" cap="none" spc="0" normalizeH="0" baseline="0" dirty="0" smtClean="0">
                <a:ln>
                  <a:noFill/>
                </a:ln>
                <a:solidFill>
                  <a:srgbClr val="000000"/>
                </a:solidFill>
                <a:effectLst/>
                <a:uFillTx/>
                <a:latin typeface="Hannotate TC Bold"/>
                <a:cs typeface="Hannotate TC Bold"/>
                <a:sym typeface="Helvetica Light"/>
              </a:rPr>
              <a:t>  </a:t>
            </a:r>
            <a:endParaRPr kumimoji="0" lang="en-US" sz="160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9" name="Slide Number Placeholder 8"/>
          <p:cNvSpPr>
            <a:spLocks noGrp="1"/>
          </p:cNvSpPr>
          <p:nvPr>
            <p:ph type="sldNum" sz="quarter" idx="2"/>
          </p:nvPr>
        </p:nvSpPr>
        <p:spPr/>
        <p:txBody>
          <a:bodyPr/>
          <a:lstStyle/>
          <a:p>
            <a:fld id="{86CB4B4D-7CA3-9044-876B-883B54F8677D}" type="slidenum">
              <a:rPr lang="uk-UA" smtClean="0"/>
              <a:t>27</a:t>
            </a:fld>
            <a:endParaRPr lang="uk-UA" dirty="0"/>
          </a:p>
        </p:txBody>
      </p:sp>
    </p:spTree>
    <p:extLst>
      <p:ext uri="{BB962C8B-B14F-4D97-AF65-F5344CB8AC3E}">
        <p14:creationId xmlns:p14="http://schemas.microsoft.com/office/powerpoint/2010/main" val="314038882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solidFill>
                  <a:srgbClr val="D50202"/>
                </a:solidFill>
              </a:rPr>
              <a:t>Heterogeneous Star Network Embedding via Deep Reinforcement Learning</a:t>
            </a:r>
            <a:br>
              <a:rPr lang="en-US" dirty="0">
                <a:solidFill>
                  <a:srgbClr val="D50202"/>
                </a:solidFill>
              </a:rPr>
            </a:br>
            <a:r>
              <a:rPr lang="en-US" dirty="0">
                <a:solidFill>
                  <a:srgbClr val="D50202"/>
                </a:solidFill>
              </a:rPr>
              <a:t> ( </a:t>
            </a:r>
            <a:r>
              <a:rPr lang="en-US" dirty="0" err="1">
                <a:solidFill>
                  <a:srgbClr val="D50202"/>
                </a:solidFill>
              </a:rPr>
              <a:t>Qu</a:t>
            </a:r>
            <a:r>
              <a:rPr lang="en-US" dirty="0">
                <a:solidFill>
                  <a:srgbClr val="D50202"/>
                </a:solidFill>
              </a:rPr>
              <a:t>, Tang, and Han, WSDM 2018)</a:t>
            </a:r>
            <a:endParaRPr lang="en-US" sz="4000" dirty="0">
              <a:solidFill>
                <a:srgbClr val="D50202"/>
              </a:solidFill>
            </a:endParaRPr>
          </a:p>
        </p:txBody>
      </p:sp>
      <p:grpSp>
        <p:nvGrpSpPr>
          <p:cNvPr id="31" name="Group 30"/>
          <p:cNvGrpSpPr/>
          <p:nvPr/>
        </p:nvGrpSpPr>
        <p:grpSpPr>
          <a:xfrm>
            <a:off x="8324572" y="4230894"/>
            <a:ext cx="4355123" cy="2128538"/>
            <a:chOff x="1542457" y="2829382"/>
            <a:chExt cx="4355123" cy="2128538"/>
          </a:xfrm>
        </p:grpSpPr>
        <p:sp>
          <p:nvSpPr>
            <p:cNvPr id="4" name="Rectangle 3"/>
            <p:cNvSpPr/>
            <p:nvPr/>
          </p:nvSpPr>
          <p:spPr>
            <a:xfrm>
              <a:off x="3444844" y="2860160"/>
              <a:ext cx="465012" cy="379591"/>
            </a:xfrm>
            <a:prstGeom prst="rect">
              <a:avLst/>
            </a:prstGeom>
            <a:solidFill>
              <a:srgbClr val="FFFF00"/>
            </a:solidFill>
            <a:ln w="12700" cap="flat">
              <a:solidFill>
                <a:srgbClr val="FFFFFF"/>
              </a:solid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FFFFFF"/>
                </a:solidFill>
                <a:effectLst/>
                <a:uFillTx/>
                <a:latin typeface="+mn-lt"/>
                <a:ea typeface="+mn-ea"/>
                <a:cs typeface="+mn-cs"/>
                <a:sym typeface="Helvetica Light"/>
              </a:endParaRPr>
            </a:p>
          </p:txBody>
        </p:sp>
        <p:sp>
          <p:nvSpPr>
            <p:cNvPr id="5" name="Oval 4"/>
            <p:cNvSpPr/>
            <p:nvPr/>
          </p:nvSpPr>
          <p:spPr>
            <a:xfrm>
              <a:off x="3299351" y="3745838"/>
              <a:ext cx="755999" cy="755999"/>
            </a:xfrm>
            <a:prstGeom prst="ellipse">
              <a:avLst/>
            </a:prstGeom>
            <a:solidFill>
              <a:srgbClr val="CCFFCC"/>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FF"/>
                </a:solidFill>
                <a:effectLst/>
                <a:uFillTx/>
                <a:latin typeface="+mn-lt"/>
                <a:ea typeface="+mn-ea"/>
                <a:cs typeface="+mn-cs"/>
                <a:sym typeface="Helvetica Light"/>
              </a:endParaRPr>
            </a:p>
          </p:txBody>
        </p:sp>
        <p:sp>
          <p:nvSpPr>
            <p:cNvPr id="8" name="TextBox 7"/>
            <p:cNvSpPr txBox="1"/>
            <p:nvPr/>
          </p:nvSpPr>
          <p:spPr>
            <a:xfrm>
              <a:off x="3002563" y="2829382"/>
              <a:ext cx="1356011"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000" dirty="0">
                  <a:latin typeface="Hannotate TC Bold"/>
                  <a:cs typeface="Hannotate TC Bold"/>
                </a:rPr>
                <a:t>a</a:t>
              </a:r>
              <a:r>
                <a:rPr lang="en-US" sz="2000" dirty="0" smtClean="0">
                  <a:latin typeface="Hannotate TC Bold"/>
                  <a:cs typeface="Hannotate TC Bold"/>
                </a:rPr>
                <a:t>ttribute 1</a:t>
              </a:r>
              <a:endParaRPr kumimoji="0" lang="en-US" sz="2000" b="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14" name="Rectangle 13"/>
            <p:cNvSpPr/>
            <p:nvPr/>
          </p:nvSpPr>
          <p:spPr>
            <a:xfrm>
              <a:off x="2110071" y="4568088"/>
              <a:ext cx="465012" cy="379591"/>
            </a:xfrm>
            <a:prstGeom prst="rect">
              <a:avLst/>
            </a:prstGeom>
            <a:solidFill>
              <a:srgbClr val="FFFF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8000"/>
                </a:solidFill>
                <a:effectLst/>
                <a:uFillTx/>
                <a:latin typeface="+mn-lt"/>
                <a:ea typeface="+mn-ea"/>
                <a:cs typeface="+mn-cs"/>
                <a:sym typeface="Helvetica Light"/>
              </a:endParaRPr>
            </a:p>
          </p:txBody>
        </p:sp>
        <p:sp>
          <p:nvSpPr>
            <p:cNvPr id="16" name="Rectangle 15"/>
            <p:cNvSpPr/>
            <p:nvPr/>
          </p:nvSpPr>
          <p:spPr>
            <a:xfrm>
              <a:off x="4752895" y="4568088"/>
              <a:ext cx="465012" cy="379591"/>
            </a:xfrm>
            <a:prstGeom prst="rect">
              <a:avLst/>
            </a:prstGeom>
            <a:solidFill>
              <a:srgbClr val="FFFF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FFFFFF"/>
                </a:solidFill>
                <a:effectLst/>
                <a:uFillTx/>
                <a:latin typeface="+mn-lt"/>
                <a:ea typeface="+mn-ea"/>
                <a:cs typeface="+mn-cs"/>
                <a:sym typeface="Helvetica Light"/>
              </a:endParaRPr>
            </a:p>
          </p:txBody>
        </p:sp>
        <p:sp>
          <p:nvSpPr>
            <p:cNvPr id="17" name="TextBox 16"/>
            <p:cNvSpPr txBox="1"/>
            <p:nvPr/>
          </p:nvSpPr>
          <p:spPr>
            <a:xfrm>
              <a:off x="1542457" y="4518652"/>
              <a:ext cx="1359346"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000" dirty="0">
                  <a:latin typeface="Hannotate TC Bold"/>
                  <a:cs typeface="Hannotate TC Bold"/>
                </a:rPr>
                <a:t>a</a:t>
              </a:r>
              <a:r>
                <a:rPr lang="en-US" sz="2000" dirty="0" smtClean="0">
                  <a:latin typeface="Hannotate TC Bold"/>
                  <a:cs typeface="Hannotate TC Bold"/>
                </a:rPr>
                <a:t>ttribute 2</a:t>
              </a:r>
              <a:endParaRPr kumimoji="0" lang="en-US" sz="2000" b="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18" name="TextBox 17"/>
            <p:cNvSpPr txBox="1"/>
            <p:nvPr/>
          </p:nvSpPr>
          <p:spPr>
            <a:xfrm>
              <a:off x="4538234" y="4547551"/>
              <a:ext cx="1359346"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000" dirty="0">
                  <a:latin typeface="Hannotate TC Bold"/>
                  <a:cs typeface="Hannotate TC Bold"/>
                </a:rPr>
                <a:t>a</a:t>
              </a:r>
              <a:r>
                <a:rPr lang="en-US" sz="2000" dirty="0" smtClean="0">
                  <a:latin typeface="Hannotate TC Bold"/>
                  <a:cs typeface="Hannotate TC Bold"/>
                </a:rPr>
                <a:t>ttribute 3</a:t>
              </a:r>
              <a:endParaRPr kumimoji="0" lang="en-US" sz="2000" b="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19" name="TextBox 18"/>
            <p:cNvSpPr txBox="1"/>
            <p:nvPr/>
          </p:nvSpPr>
          <p:spPr>
            <a:xfrm>
              <a:off x="3256333" y="3885010"/>
              <a:ext cx="807913"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000" dirty="0">
                  <a:latin typeface="Hannotate TC Bold"/>
                  <a:cs typeface="Hannotate TC Bold"/>
                </a:rPr>
                <a:t>o</a:t>
              </a:r>
              <a:r>
                <a:rPr lang="en-US" sz="2000" dirty="0" smtClean="0">
                  <a:latin typeface="Hannotate TC Bold"/>
                  <a:cs typeface="Hannotate TC Bold"/>
                </a:rPr>
                <a:t>bject</a:t>
              </a:r>
              <a:endParaRPr kumimoji="0" lang="en-US" sz="2000" b="0" i="0" u="none" strike="noStrike" cap="none" spc="0" normalizeH="0" baseline="0" dirty="0">
                <a:ln>
                  <a:noFill/>
                </a:ln>
                <a:solidFill>
                  <a:srgbClr val="000000"/>
                </a:solidFill>
                <a:effectLst/>
                <a:uFillTx/>
                <a:latin typeface="Hannotate TC Bold"/>
                <a:cs typeface="Hannotate TC Bold"/>
                <a:sym typeface="Helvetica Light"/>
              </a:endParaRPr>
            </a:p>
          </p:txBody>
        </p:sp>
        <p:cxnSp>
          <p:nvCxnSpPr>
            <p:cNvPr id="21" name="Straight Connector 20"/>
            <p:cNvCxnSpPr>
              <a:stCxn id="5" idx="3"/>
              <a:endCxn id="17" idx="3"/>
            </p:cNvCxnSpPr>
            <p:nvPr/>
          </p:nvCxnSpPr>
          <p:spPr>
            <a:xfrm flipH="1">
              <a:off x="2901803" y="4391124"/>
              <a:ext cx="508261" cy="332713"/>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22" name="Straight Connector 21"/>
            <p:cNvCxnSpPr>
              <a:stCxn id="4" idx="2"/>
              <a:endCxn id="5" idx="0"/>
            </p:cNvCxnSpPr>
            <p:nvPr/>
          </p:nvCxnSpPr>
          <p:spPr>
            <a:xfrm>
              <a:off x="3677350" y="3239751"/>
              <a:ext cx="1" cy="506087"/>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cxnSp>
          <p:nvCxnSpPr>
            <p:cNvPr id="25" name="Straight Connector 24"/>
            <p:cNvCxnSpPr>
              <a:stCxn id="5" idx="5"/>
              <a:endCxn id="18" idx="1"/>
            </p:cNvCxnSpPr>
            <p:nvPr/>
          </p:nvCxnSpPr>
          <p:spPr>
            <a:xfrm>
              <a:off x="3944637" y="4391124"/>
              <a:ext cx="593597" cy="361612"/>
            </a:xfrm>
            <a:prstGeom prst="line">
              <a:avLst/>
            </a:prstGeom>
            <a:noFill/>
            <a:ln w="254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sp>
        <p:nvSpPr>
          <p:cNvPr id="60" name="Shape 386"/>
          <p:cNvSpPr/>
          <p:nvPr/>
        </p:nvSpPr>
        <p:spPr>
          <a:xfrm>
            <a:off x="929612" y="2634939"/>
            <a:ext cx="11483777" cy="2380139"/>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p>
            <a:pPr marL="571500" indent="-571500" algn="l">
              <a:spcBef>
                <a:spcPts val="1200"/>
              </a:spcBef>
              <a:buFont typeface="Arial"/>
              <a:buChar char="•"/>
            </a:pPr>
            <a:r>
              <a:rPr lang="en-US" sz="2800" dirty="0">
                <a:latin typeface="Hannotate TC Bold"/>
                <a:cs typeface="Hannotate TC Bold"/>
              </a:rPr>
              <a:t>Heterogeneous Star </a:t>
            </a:r>
            <a:r>
              <a:rPr lang="en-US" sz="2800" dirty="0" smtClean="0">
                <a:latin typeface="Hannotate TC Bold"/>
                <a:cs typeface="Hannotate TC Bold"/>
              </a:rPr>
              <a:t>Networks</a:t>
            </a:r>
          </a:p>
          <a:p>
            <a:pPr marL="753533" indent="-296333" algn="l" defTabSz="457200">
              <a:buSzPct val="75000"/>
              <a:buChar char="•"/>
              <a:defRPr sz="2400">
                <a:latin typeface="Hannotate SC Regular"/>
                <a:ea typeface="Hannotate SC Regular"/>
                <a:cs typeface="Hannotate SC Regular"/>
                <a:sym typeface="Hannotate SC Regular"/>
              </a:defRPr>
            </a:pPr>
            <a:r>
              <a:rPr lang="en-US" dirty="0" smtClean="0"/>
              <a:t>Example</a:t>
            </a:r>
            <a:r>
              <a:rPr lang="zh-CN" altLang="en-US" dirty="0" smtClean="0"/>
              <a:t> </a:t>
            </a:r>
            <a:r>
              <a:rPr lang="zh-CN" altLang="zh-CN" dirty="0" smtClean="0"/>
              <a:t>1</a:t>
            </a:r>
            <a:r>
              <a:rPr lang="en-US" altLang="zh-CN" dirty="0"/>
              <a:t>:</a:t>
            </a:r>
            <a:r>
              <a:rPr lang="en-US" dirty="0" smtClean="0"/>
              <a:t> object: papers, attributes: </a:t>
            </a:r>
            <a:r>
              <a:rPr lang="zh-CN" altLang="en-US" dirty="0"/>
              <a:t>(</a:t>
            </a:r>
            <a:r>
              <a:rPr lang="en-US" dirty="0" smtClean="0"/>
              <a:t>authors, conferences, titles</a:t>
            </a:r>
            <a:r>
              <a:rPr lang="en-US" altLang="zh-CN" dirty="0" smtClean="0"/>
              <a:t>)</a:t>
            </a:r>
          </a:p>
          <a:p>
            <a:pPr marL="753533" indent="-296333" algn="l" defTabSz="457200">
              <a:buSzPct val="75000"/>
              <a:buChar char="•"/>
              <a:defRPr sz="2400">
                <a:latin typeface="Hannotate SC Regular"/>
                <a:ea typeface="Hannotate SC Regular"/>
                <a:cs typeface="Hannotate SC Regular"/>
                <a:sym typeface="Hannotate SC Regular"/>
              </a:defRPr>
            </a:pPr>
            <a:r>
              <a:rPr lang="en-US" dirty="0" smtClean="0"/>
              <a:t>Example</a:t>
            </a:r>
            <a:r>
              <a:rPr lang="zh-CN" altLang="en-US" dirty="0" smtClean="0"/>
              <a:t> </a:t>
            </a:r>
            <a:r>
              <a:rPr lang="en-US" altLang="zh-CN" dirty="0" smtClean="0"/>
              <a:t>2:</a:t>
            </a:r>
            <a:r>
              <a:rPr lang="zh-CN" altLang="en-US" dirty="0" smtClean="0"/>
              <a:t> </a:t>
            </a:r>
            <a:r>
              <a:rPr lang="en-US" altLang="zh-CN" dirty="0" smtClean="0"/>
              <a:t>object:</a:t>
            </a:r>
            <a:r>
              <a:rPr lang="zh-CN" altLang="en-US" dirty="0" smtClean="0"/>
              <a:t> </a:t>
            </a:r>
            <a:r>
              <a:rPr lang="en-US" altLang="zh-CN" dirty="0" smtClean="0"/>
              <a:t>movies,</a:t>
            </a:r>
            <a:r>
              <a:rPr lang="zh-CN" altLang="en-US" dirty="0" smtClean="0"/>
              <a:t> </a:t>
            </a:r>
            <a:r>
              <a:rPr lang="en-US" altLang="zh-CN" dirty="0" smtClean="0"/>
              <a:t>attributes</a:t>
            </a:r>
            <a:r>
              <a:rPr lang="zh-CN" altLang="zh-CN" dirty="0" smtClean="0">
                <a:sym typeface="Wingdings"/>
              </a:rPr>
              <a:t>:</a:t>
            </a:r>
            <a:r>
              <a:rPr lang="zh-CN" altLang="zh-CN" dirty="0">
                <a:sym typeface="Wingdings"/>
              </a:rPr>
              <a:t> </a:t>
            </a:r>
            <a:r>
              <a:rPr lang="en-US" altLang="zh-CN" dirty="0" smtClean="0">
                <a:sym typeface="Wingdings"/>
              </a:rPr>
              <a:t>(directors,</a:t>
            </a:r>
            <a:r>
              <a:rPr lang="zh-CN" altLang="en-US" dirty="0" smtClean="0">
                <a:sym typeface="Wingdings"/>
              </a:rPr>
              <a:t> </a:t>
            </a:r>
            <a:r>
              <a:rPr lang="en-US" altLang="zh-CN" dirty="0" smtClean="0">
                <a:sym typeface="Wingdings"/>
              </a:rPr>
              <a:t>actors,</a:t>
            </a:r>
            <a:r>
              <a:rPr lang="zh-CN" altLang="en-US" dirty="0" smtClean="0">
                <a:sym typeface="Wingdings"/>
              </a:rPr>
              <a:t> </a:t>
            </a:r>
            <a:r>
              <a:rPr lang="en-US" altLang="zh-CN" dirty="0" smtClean="0">
                <a:sym typeface="Wingdings"/>
              </a:rPr>
              <a:t>writers,</a:t>
            </a:r>
            <a:r>
              <a:rPr lang="zh-CN" altLang="en-US" dirty="0" smtClean="0">
                <a:sym typeface="Wingdings"/>
              </a:rPr>
              <a:t> </a:t>
            </a:r>
            <a:r>
              <a:rPr lang="en-US" altLang="zh-CN" dirty="0" smtClean="0">
                <a:sym typeface="Wingdings"/>
              </a:rPr>
              <a:t>keywords)</a:t>
            </a:r>
            <a:endParaRPr lang="en-US" dirty="0" smtClean="0"/>
          </a:p>
          <a:p>
            <a:pPr marL="800100" indent="-342900" algn="l" defTabSz="457200">
              <a:buSzPct val="75000"/>
              <a:buFont typeface="Arial"/>
              <a:buChar char="•"/>
              <a:defRPr sz="2400">
                <a:latin typeface="Hannotate SC Regular"/>
                <a:ea typeface="Hannotate SC Regular"/>
                <a:cs typeface="Hannotate SC Regular"/>
                <a:sym typeface="Hannotate SC Regular"/>
              </a:defRPr>
            </a:pPr>
            <a:endParaRPr lang="en-US" dirty="0" smtClean="0"/>
          </a:p>
          <a:p>
            <a:pPr marL="753533" indent="-296333" algn="l" defTabSz="457200">
              <a:buSzPct val="75000"/>
              <a:buChar char="•"/>
              <a:defRPr sz="2400">
                <a:latin typeface="Hannotate SC Regular"/>
                <a:ea typeface="Hannotate SC Regular"/>
                <a:cs typeface="Hannotate SC Regular"/>
                <a:sym typeface="Hannotate SC Regular"/>
              </a:defRPr>
            </a:pPr>
            <a:endParaRPr lang="en-US" dirty="0" smtClean="0"/>
          </a:p>
          <a:p>
            <a:pPr marL="753533" indent="-296333" algn="l" defTabSz="457200">
              <a:buSzPct val="75000"/>
              <a:buChar char="•"/>
              <a:defRPr sz="2400">
                <a:latin typeface="Hannotate SC Regular"/>
                <a:ea typeface="Hannotate SC Regular"/>
                <a:cs typeface="Hannotate SC Regular"/>
                <a:sym typeface="Hannotate SC Regular"/>
              </a:defRPr>
            </a:pPr>
            <a:endParaRPr lang="en-US" dirty="0" smtClean="0"/>
          </a:p>
        </p:txBody>
      </p:sp>
      <p:sp>
        <p:nvSpPr>
          <p:cNvPr id="20" name="Shape 386"/>
          <p:cNvSpPr/>
          <p:nvPr/>
        </p:nvSpPr>
        <p:spPr>
          <a:xfrm>
            <a:off x="904710" y="4128395"/>
            <a:ext cx="11483777" cy="1641475"/>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p>
            <a:pPr marL="571500" indent="-571500" algn="l">
              <a:spcBef>
                <a:spcPts val="1200"/>
              </a:spcBef>
              <a:buFont typeface="Arial"/>
              <a:buChar char="•"/>
            </a:pPr>
            <a:r>
              <a:rPr lang="en-US" altLang="zh-CN" sz="2800" dirty="0" smtClean="0">
                <a:latin typeface="Hannotate TC Bold"/>
                <a:cs typeface="Hannotate TC Bold"/>
              </a:rPr>
              <a:t>Training</a:t>
            </a:r>
            <a:r>
              <a:rPr lang="zh-CN" altLang="en-US" sz="2800" dirty="0" smtClean="0">
                <a:latin typeface="Hannotate TC Bold"/>
                <a:cs typeface="Hannotate TC Bold"/>
              </a:rPr>
              <a:t> </a:t>
            </a:r>
            <a:r>
              <a:rPr lang="en-US" altLang="zh-CN" sz="2800" dirty="0" smtClean="0">
                <a:latin typeface="Hannotate TC Bold"/>
                <a:cs typeface="Hannotate TC Bold"/>
              </a:rPr>
              <a:t>data</a:t>
            </a:r>
          </a:p>
          <a:p>
            <a:pPr marL="753533" indent="-296333" algn="l" defTabSz="457200">
              <a:buSzPct val="75000"/>
              <a:buChar char="•"/>
              <a:defRPr sz="2400">
                <a:latin typeface="Hannotate SC Regular"/>
                <a:ea typeface="Hannotate SC Regular"/>
                <a:cs typeface="Hannotate SC Regular"/>
                <a:sym typeface="Hannotate SC Regular"/>
              </a:defRPr>
            </a:pPr>
            <a:r>
              <a:rPr lang="en-US" altLang="zh-CN" dirty="0" smtClean="0"/>
              <a:t>Different</a:t>
            </a:r>
            <a:r>
              <a:rPr lang="zh-CN" altLang="en-US" dirty="0" smtClean="0"/>
              <a:t> </a:t>
            </a:r>
            <a:r>
              <a:rPr lang="en-US" altLang="zh-CN" dirty="0" smtClean="0"/>
              <a:t>types</a:t>
            </a:r>
            <a:r>
              <a:rPr lang="zh-CN" altLang="en-US" dirty="0" smtClean="0"/>
              <a:t> </a:t>
            </a:r>
            <a:r>
              <a:rPr lang="en-US" altLang="zh-CN" dirty="0" smtClean="0"/>
              <a:t>of</a:t>
            </a:r>
            <a:r>
              <a:rPr lang="zh-CN" altLang="en-US" dirty="0" smtClean="0"/>
              <a:t> </a:t>
            </a:r>
            <a:r>
              <a:rPr lang="en-US" altLang="zh-CN" dirty="0" smtClean="0"/>
              <a:t>edges</a:t>
            </a:r>
          </a:p>
          <a:p>
            <a:pPr marL="753533" indent="-296333" algn="l" defTabSz="457200">
              <a:buSzPct val="75000"/>
              <a:buChar char="•"/>
              <a:defRPr sz="2400">
                <a:latin typeface="Hannotate SC Regular"/>
                <a:ea typeface="Hannotate SC Regular"/>
                <a:cs typeface="Hannotate SC Regular"/>
                <a:sym typeface="Hannotate SC Regular"/>
              </a:defRPr>
            </a:pPr>
            <a:r>
              <a:rPr lang="en-US" altLang="zh-CN" dirty="0" smtClean="0"/>
              <a:t>Type</a:t>
            </a:r>
            <a:r>
              <a:rPr lang="zh-CN" altLang="en-US" dirty="0" smtClean="0"/>
              <a:t> </a:t>
            </a:r>
            <a:r>
              <a:rPr lang="en-US" altLang="zh-CN" dirty="0" smtClean="0"/>
              <a:t>of</a:t>
            </a:r>
            <a:r>
              <a:rPr lang="zh-CN" altLang="en-US" dirty="0" smtClean="0"/>
              <a:t> </a:t>
            </a:r>
            <a:r>
              <a:rPr lang="en-US" altLang="zh-CN" dirty="0" smtClean="0"/>
              <a:t>edges</a:t>
            </a:r>
            <a:r>
              <a:rPr lang="zh-CN" altLang="en-US" dirty="0"/>
              <a:t>:</a:t>
            </a:r>
            <a:r>
              <a:rPr lang="en-US" altLang="zh-CN" dirty="0" smtClean="0"/>
              <a:t>a</a:t>
            </a:r>
            <a:r>
              <a:rPr lang="zh-CN" altLang="en-US" dirty="0" smtClean="0"/>
              <a:t> </a:t>
            </a:r>
            <a:r>
              <a:rPr lang="en-US" altLang="zh-CN" dirty="0" smtClean="0"/>
              <a:t>pair</a:t>
            </a:r>
            <a:r>
              <a:rPr lang="zh-CN" altLang="en-US" dirty="0" smtClean="0"/>
              <a:t> </a:t>
            </a:r>
            <a:r>
              <a:rPr lang="en-US" altLang="zh-CN" dirty="0" smtClean="0"/>
              <a:t>between</a:t>
            </a:r>
            <a:r>
              <a:rPr lang="zh-CN" altLang="en-US" dirty="0" smtClean="0"/>
              <a:t> </a:t>
            </a:r>
            <a:r>
              <a:rPr lang="en-US" altLang="zh-CN" dirty="0" smtClean="0"/>
              <a:t>the</a:t>
            </a:r>
            <a:r>
              <a:rPr lang="zh-CN" altLang="en-US" dirty="0" smtClean="0"/>
              <a:t> </a:t>
            </a:r>
            <a:r>
              <a:rPr lang="en-US" altLang="zh-CN" dirty="0" smtClean="0"/>
              <a:t>object</a:t>
            </a:r>
            <a:r>
              <a:rPr lang="zh-CN" altLang="en-US" dirty="0" smtClean="0"/>
              <a:t> </a:t>
            </a:r>
            <a:endParaRPr lang="en-US" altLang="zh-CN" dirty="0"/>
          </a:p>
          <a:p>
            <a:pPr marL="457200" algn="l" defTabSz="457200">
              <a:buSzPct val="75000"/>
              <a:defRPr sz="2400">
                <a:latin typeface="Hannotate SC Regular"/>
                <a:ea typeface="Hannotate SC Regular"/>
                <a:cs typeface="Hannotate SC Regular"/>
                <a:sym typeface="Hannotate SC Regular"/>
              </a:defRPr>
            </a:pPr>
            <a:r>
              <a:rPr lang="zh-CN" altLang="zh-CN" dirty="0"/>
              <a:t> </a:t>
            </a:r>
            <a:r>
              <a:rPr lang="zh-CN" altLang="en-US" dirty="0" smtClean="0"/>
              <a:t>   </a:t>
            </a:r>
            <a:r>
              <a:rPr lang="en-US" altLang="zh-CN" dirty="0" smtClean="0"/>
              <a:t>and</a:t>
            </a:r>
            <a:r>
              <a:rPr lang="zh-CN" altLang="en-US" dirty="0" smtClean="0"/>
              <a:t> </a:t>
            </a:r>
            <a:r>
              <a:rPr lang="en-US" altLang="zh-CN" dirty="0" smtClean="0"/>
              <a:t>a</a:t>
            </a:r>
            <a:r>
              <a:rPr lang="zh-CN" altLang="en-US" dirty="0" smtClean="0"/>
              <a:t> </a:t>
            </a:r>
            <a:r>
              <a:rPr lang="en-US" altLang="zh-CN" dirty="0" smtClean="0"/>
              <a:t>type</a:t>
            </a:r>
            <a:r>
              <a:rPr lang="zh-CN" altLang="en-US" dirty="0" smtClean="0"/>
              <a:t> </a:t>
            </a:r>
            <a:r>
              <a:rPr lang="en-US" altLang="zh-CN" dirty="0" smtClean="0"/>
              <a:t>of</a:t>
            </a:r>
            <a:r>
              <a:rPr lang="zh-CN" altLang="en-US" dirty="0" smtClean="0"/>
              <a:t> </a:t>
            </a:r>
            <a:r>
              <a:rPr lang="en-US" altLang="zh-CN" dirty="0" smtClean="0"/>
              <a:t>attribute</a:t>
            </a:r>
          </a:p>
        </p:txBody>
      </p:sp>
      <p:sp>
        <p:nvSpPr>
          <p:cNvPr id="24" name="Shape 386"/>
          <p:cNvSpPr/>
          <p:nvPr/>
        </p:nvSpPr>
        <p:spPr>
          <a:xfrm>
            <a:off x="952500" y="6015627"/>
            <a:ext cx="11483777" cy="1272143"/>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p>
            <a:pPr marL="571500" indent="-571500" algn="l">
              <a:spcBef>
                <a:spcPts val="1200"/>
              </a:spcBef>
              <a:buFont typeface="Arial"/>
              <a:buChar char="•"/>
            </a:pPr>
            <a:r>
              <a:rPr lang="en-US" altLang="zh-CN" sz="2800" dirty="0" smtClean="0">
                <a:latin typeface="Hannotate TC Bold"/>
                <a:cs typeface="Hannotate TC Bold"/>
              </a:rPr>
              <a:t>SGD</a:t>
            </a:r>
            <a:r>
              <a:rPr lang="zh-CN" altLang="en-US" sz="2800" dirty="0" smtClean="0">
                <a:latin typeface="Hannotate TC Bold"/>
                <a:cs typeface="Hannotate TC Bold"/>
              </a:rPr>
              <a:t> </a:t>
            </a:r>
            <a:r>
              <a:rPr lang="en-US" altLang="zh-CN" sz="2800" dirty="0" smtClean="0">
                <a:latin typeface="Hannotate TC Bold"/>
                <a:cs typeface="Hannotate TC Bold"/>
              </a:rPr>
              <a:t>for</a:t>
            </a:r>
            <a:r>
              <a:rPr lang="zh-CN" altLang="en-US" sz="2800" dirty="0" smtClean="0">
                <a:latin typeface="Hannotate TC Bold"/>
                <a:cs typeface="Hannotate TC Bold"/>
              </a:rPr>
              <a:t> </a:t>
            </a:r>
            <a:r>
              <a:rPr lang="en-US" altLang="zh-CN" sz="2800" dirty="0" smtClean="0">
                <a:latin typeface="Hannotate TC Bold"/>
                <a:cs typeface="Hannotate TC Bold"/>
              </a:rPr>
              <a:t>training</a:t>
            </a:r>
          </a:p>
          <a:p>
            <a:pPr marL="753533" indent="-296333" algn="l" defTabSz="457200">
              <a:buSzPct val="75000"/>
              <a:buChar char="•"/>
              <a:defRPr sz="2400">
                <a:latin typeface="Hannotate SC Regular"/>
                <a:ea typeface="Hannotate SC Regular"/>
                <a:cs typeface="Hannotate SC Regular"/>
                <a:sym typeface="Hannotate SC Regular"/>
              </a:defRPr>
            </a:pPr>
            <a:r>
              <a:rPr lang="en-US" altLang="zh-CN" dirty="0" smtClean="0"/>
              <a:t>Sample</a:t>
            </a:r>
            <a:r>
              <a:rPr lang="zh-CN" altLang="en-US" dirty="0" smtClean="0"/>
              <a:t> </a:t>
            </a:r>
            <a:r>
              <a:rPr lang="en-US" altLang="zh-CN" dirty="0" smtClean="0"/>
              <a:t>from</a:t>
            </a:r>
            <a:r>
              <a:rPr lang="zh-CN" altLang="en-US" dirty="0" smtClean="0"/>
              <a:t> </a:t>
            </a:r>
            <a:r>
              <a:rPr lang="en-US" altLang="zh-CN" dirty="0" smtClean="0"/>
              <a:t>different</a:t>
            </a:r>
            <a:r>
              <a:rPr lang="zh-CN" altLang="en-US" dirty="0" smtClean="0"/>
              <a:t> </a:t>
            </a:r>
            <a:r>
              <a:rPr lang="en-US" altLang="zh-CN" dirty="0" smtClean="0"/>
              <a:t>types</a:t>
            </a:r>
            <a:r>
              <a:rPr lang="zh-CN" altLang="en-US" dirty="0" smtClean="0"/>
              <a:t> </a:t>
            </a:r>
            <a:r>
              <a:rPr lang="en-US" altLang="zh-CN" dirty="0" smtClean="0"/>
              <a:t>of</a:t>
            </a:r>
            <a:r>
              <a:rPr lang="zh-CN" altLang="en-US" dirty="0" smtClean="0"/>
              <a:t> </a:t>
            </a:r>
            <a:r>
              <a:rPr lang="en-US" altLang="zh-CN" dirty="0" smtClean="0"/>
              <a:t>edges</a:t>
            </a:r>
          </a:p>
          <a:p>
            <a:pPr marL="457200" algn="l" defTabSz="457200">
              <a:buSzPct val="75000"/>
              <a:defRPr sz="2400">
                <a:latin typeface="Hannotate SC Regular"/>
                <a:ea typeface="Hannotate SC Regular"/>
                <a:cs typeface="Hannotate SC Regular"/>
                <a:sym typeface="Hannotate SC Regular"/>
              </a:defRPr>
            </a:pPr>
            <a:endParaRPr lang="en-US" altLang="zh-CN" dirty="0" smtClean="0"/>
          </a:p>
        </p:txBody>
      </p:sp>
      <p:sp>
        <p:nvSpPr>
          <p:cNvPr id="26" name="Shape 386"/>
          <p:cNvSpPr/>
          <p:nvPr/>
        </p:nvSpPr>
        <p:spPr>
          <a:xfrm>
            <a:off x="952500" y="7222145"/>
            <a:ext cx="11483777" cy="533479"/>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p>
            <a:pPr marL="571500" indent="-571500" algn="l">
              <a:spcBef>
                <a:spcPts val="1200"/>
              </a:spcBef>
              <a:buFont typeface="Arial"/>
              <a:buChar char="•"/>
            </a:pPr>
            <a:r>
              <a:rPr lang="en-US" altLang="zh-CN" sz="2800" b="1" dirty="0" smtClean="0">
                <a:solidFill>
                  <a:srgbClr val="D50202"/>
                </a:solidFill>
                <a:latin typeface="Hannotate TC Bold"/>
                <a:cs typeface="Hannotate TC Bold"/>
              </a:rPr>
              <a:t>How</a:t>
            </a:r>
            <a:r>
              <a:rPr lang="zh-CN" altLang="en-US" sz="2800" b="1" dirty="0" smtClean="0">
                <a:solidFill>
                  <a:srgbClr val="D50202"/>
                </a:solidFill>
                <a:latin typeface="Hannotate TC Bold"/>
                <a:cs typeface="Hannotate TC Bold"/>
              </a:rPr>
              <a:t> </a:t>
            </a:r>
            <a:r>
              <a:rPr lang="en-US" altLang="zh-CN" sz="2800" b="1" dirty="0" smtClean="0">
                <a:solidFill>
                  <a:srgbClr val="D50202"/>
                </a:solidFill>
                <a:latin typeface="Hannotate TC Bold"/>
                <a:cs typeface="Hannotate TC Bold"/>
              </a:rPr>
              <a:t>to</a:t>
            </a:r>
            <a:r>
              <a:rPr lang="zh-CN" altLang="en-US" sz="2800" b="1" dirty="0" smtClean="0">
                <a:solidFill>
                  <a:srgbClr val="D50202"/>
                </a:solidFill>
                <a:latin typeface="Hannotate TC Bold"/>
                <a:cs typeface="Hannotate TC Bold"/>
              </a:rPr>
              <a:t> </a:t>
            </a:r>
            <a:r>
              <a:rPr lang="en-US" altLang="zh-CN" sz="2800" b="1" dirty="0" smtClean="0">
                <a:solidFill>
                  <a:srgbClr val="D50202"/>
                </a:solidFill>
                <a:latin typeface="Hannotate TC Bold"/>
                <a:cs typeface="Hannotate TC Bold"/>
              </a:rPr>
              <a:t>sample?</a:t>
            </a:r>
          </a:p>
        </p:txBody>
      </p:sp>
      <p:sp>
        <p:nvSpPr>
          <p:cNvPr id="3" name="Slide Number Placeholder 2"/>
          <p:cNvSpPr>
            <a:spLocks noGrp="1"/>
          </p:cNvSpPr>
          <p:nvPr>
            <p:ph type="sldNum" sz="quarter" idx="2"/>
          </p:nvPr>
        </p:nvSpPr>
        <p:spPr/>
        <p:txBody>
          <a:bodyPr/>
          <a:lstStyle/>
          <a:p>
            <a:fld id="{86CB4B4D-7CA3-9044-876B-883B54F8677D}" type="slidenum">
              <a:rPr lang="en-US" smtClean="0"/>
              <a:t>28</a:t>
            </a:fld>
            <a:endParaRPr lang="en-US"/>
          </a:p>
        </p:txBody>
      </p:sp>
    </p:spTree>
    <p:extLst>
      <p:ext uri="{BB962C8B-B14F-4D97-AF65-F5344CB8AC3E}">
        <p14:creationId xmlns:p14="http://schemas.microsoft.com/office/powerpoint/2010/main" val="36760883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dirty="0" smtClean="0">
                <a:solidFill>
                  <a:srgbClr val="D50202"/>
                </a:solidFill>
              </a:rPr>
              <a:t>Learning the Curriculum via Deep Q-Network</a:t>
            </a:r>
            <a:endParaRPr lang="en-US" sz="4000" dirty="0">
              <a:solidFill>
                <a:srgbClr val="D50202"/>
              </a:solidFill>
            </a:endParaRPr>
          </a:p>
        </p:txBody>
      </p:sp>
      <p:sp>
        <p:nvSpPr>
          <p:cNvPr id="45" name="Rectangle 44"/>
          <p:cNvSpPr/>
          <p:nvPr/>
        </p:nvSpPr>
        <p:spPr>
          <a:xfrm>
            <a:off x="835756" y="2603500"/>
            <a:ext cx="11751944" cy="5016758"/>
          </a:xfrm>
          <a:prstGeom prst="rect">
            <a:avLst/>
          </a:prstGeom>
        </p:spPr>
        <p:txBody>
          <a:bodyPr wrap="square">
            <a:spAutoFit/>
          </a:bodyPr>
          <a:lstStyle/>
          <a:p>
            <a:pPr marL="571500" indent="-571500" algn="l">
              <a:spcBef>
                <a:spcPts val="1200"/>
              </a:spcBef>
              <a:buFont typeface="Arial"/>
              <a:buChar char="•"/>
            </a:pPr>
            <a:r>
              <a:rPr lang="en-US" sz="2800" dirty="0" smtClean="0">
                <a:latin typeface="Hannotate TC Bold"/>
                <a:cs typeface="Hannotate TC Bold"/>
              </a:rPr>
              <a:t>Learning</a:t>
            </a:r>
            <a:r>
              <a:rPr lang="zh-CN" altLang="en-US" sz="2800" dirty="0" smtClean="0">
                <a:latin typeface="Hannotate TC Bold"/>
                <a:cs typeface="Hannotate TC Bold"/>
              </a:rPr>
              <a:t> </a:t>
            </a:r>
            <a:r>
              <a:rPr lang="en-US" altLang="zh-CN" sz="2800" dirty="0" smtClean="0">
                <a:latin typeface="Hannotate TC Bold"/>
                <a:cs typeface="Hannotate TC Bold"/>
              </a:rPr>
              <a:t>the</a:t>
            </a:r>
            <a:r>
              <a:rPr lang="zh-CN" altLang="en-US" sz="2800" dirty="0" smtClean="0">
                <a:latin typeface="Hannotate TC Bold"/>
                <a:cs typeface="Hannotate TC Bold"/>
              </a:rPr>
              <a:t> </a:t>
            </a:r>
            <a:r>
              <a:rPr lang="en-US" altLang="zh-CN" sz="2800" dirty="0" smtClean="0">
                <a:latin typeface="Hannotate TC Bold"/>
                <a:cs typeface="Hannotate TC Bold"/>
              </a:rPr>
              <a:t>optimal</a:t>
            </a:r>
            <a:r>
              <a:rPr lang="zh-CN" altLang="en-US" sz="2800" dirty="0" smtClean="0">
                <a:latin typeface="Hannotate TC Bold"/>
                <a:cs typeface="Hannotate TC Bold"/>
              </a:rPr>
              <a:t> </a:t>
            </a:r>
            <a:r>
              <a:rPr lang="en-US" altLang="zh-CN" sz="2800" dirty="0" smtClean="0">
                <a:latin typeface="Hannotate TC Bold"/>
                <a:cs typeface="Hannotate TC Bold"/>
              </a:rPr>
              <a:t>sequence</a:t>
            </a:r>
            <a:r>
              <a:rPr lang="zh-CN" altLang="en-US" sz="2800" dirty="0" smtClean="0">
                <a:latin typeface="Hannotate TC Bold"/>
                <a:cs typeface="Hannotate TC Bold"/>
              </a:rPr>
              <a:t> </a:t>
            </a:r>
            <a:r>
              <a:rPr lang="en-US" altLang="zh-CN" sz="2800" dirty="0" smtClean="0">
                <a:latin typeface="Hannotate TC Bold"/>
                <a:cs typeface="Hannotate TC Bold"/>
              </a:rPr>
              <a:t>of</a:t>
            </a:r>
            <a:r>
              <a:rPr lang="zh-CN" altLang="en-US" sz="2800" dirty="0" smtClean="0">
                <a:latin typeface="Hannotate TC Bold"/>
                <a:cs typeface="Hannotate TC Bold"/>
              </a:rPr>
              <a:t> </a:t>
            </a:r>
            <a:r>
              <a:rPr lang="en-US" altLang="zh-CN" sz="2800" dirty="0" smtClean="0">
                <a:latin typeface="Hannotate TC Bold"/>
                <a:cs typeface="Hannotate TC Bold"/>
              </a:rPr>
              <a:t>types</a:t>
            </a:r>
            <a:r>
              <a:rPr lang="zh-CN" altLang="en-US" sz="2800" dirty="0" smtClean="0">
                <a:latin typeface="Hannotate TC Bold"/>
                <a:cs typeface="Hannotate TC Bold"/>
              </a:rPr>
              <a:t> </a:t>
            </a:r>
            <a:r>
              <a:rPr lang="en-US" altLang="zh-CN" sz="2800" dirty="0" smtClean="0">
                <a:latin typeface="Hannotate TC Bold"/>
                <a:cs typeface="Hannotate TC Bold"/>
              </a:rPr>
              <a:t>of</a:t>
            </a:r>
            <a:r>
              <a:rPr lang="zh-CN" altLang="en-US" sz="2800" dirty="0" smtClean="0">
                <a:latin typeface="Hannotate TC Bold"/>
                <a:cs typeface="Hannotate TC Bold"/>
              </a:rPr>
              <a:t> </a:t>
            </a:r>
            <a:r>
              <a:rPr lang="en-US" altLang="zh-CN" sz="2800" dirty="0" smtClean="0">
                <a:latin typeface="Hannotate TC Bold"/>
                <a:cs typeface="Hannotate TC Bold"/>
              </a:rPr>
              <a:t>edges</a:t>
            </a:r>
            <a:r>
              <a:rPr lang="zh-CN" altLang="en-US" sz="2800" dirty="0" smtClean="0">
                <a:latin typeface="Hannotate TC Bold"/>
                <a:cs typeface="Hannotate TC Bold"/>
              </a:rPr>
              <a:t> </a:t>
            </a:r>
            <a:r>
              <a:rPr lang="en-US" altLang="zh-CN" sz="2800" dirty="0" smtClean="0">
                <a:latin typeface="Hannotate TC Bold"/>
                <a:cs typeface="Hannotate TC Bold"/>
              </a:rPr>
              <a:t>for</a:t>
            </a:r>
            <a:r>
              <a:rPr lang="zh-CN" altLang="en-US" sz="2800" dirty="0" smtClean="0">
                <a:latin typeface="Hannotate TC Bold"/>
                <a:cs typeface="Hannotate TC Bold"/>
              </a:rPr>
              <a:t> </a:t>
            </a:r>
            <a:r>
              <a:rPr lang="en-US" altLang="zh-CN" sz="2800" dirty="0" smtClean="0">
                <a:latin typeface="Hannotate TC Bold"/>
                <a:cs typeface="Hannotate TC Bold"/>
              </a:rPr>
              <a:t>training</a:t>
            </a:r>
          </a:p>
          <a:p>
            <a:pPr marL="571500" indent="-571500" algn="l">
              <a:spcBef>
                <a:spcPts val="1200"/>
              </a:spcBef>
              <a:buFont typeface="Arial"/>
              <a:buChar char="•"/>
            </a:pPr>
            <a:r>
              <a:rPr lang="en-US" sz="2800" dirty="0" smtClean="0">
                <a:latin typeface="Hannotate TC Bold"/>
                <a:cs typeface="Hannotate TC Bold"/>
              </a:rPr>
              <a:t>Markov sequential decision process</a:t>
            </a:r>
          </a:p>
          <a:p>
            <a:pPr marL="571500" lvl="3" indent="572400" algn="l">
              <a:spcBef>
                <a:spcPts val="1200"/>
              </a:spcBef>
              <a:buFont typeface="Arial"/>
              <a:buChar char="•"/>
            </a:pPr>
            <a:r>
              <a:rPr lang="en-US" sz="2400" dirty="0">
                <a:solidFill>
                  <a:srgbClr val="0000FF"/>
                </a:solidFill>
                <a:latin typeface="Hannotate TC Bold"/>
                <a:cs typeface="Hannotate TC Bold"/>
              </a:rPr>
              <a:t>State</a:t>
            </a:r>
            <a:r>
              <a:rPr lang="en-US" sz="2400" dirty="0">
                <a:latin typeface="Hannotate TC Bold"/>
                <a:cs typeface="Hannotate TC Bold"/>
              </a:rPr>
              <a:t>: the sequences of edges of types</a:t>
            </a:r>
          </a:p>
          <a:p>
            <a:pPr marL="571500" lvl="3" indent="572400" algn="l">
              <a:spcBef>
                <a:spcPts val="1200"/>
              </a:spcBef>
              <a:buFont typeface="Arial"/>
              <a:buChar char="•"/>
            </a:pPr>
            <a:r>
              <a:rPr lang="en-US" sz="2400" dirty="0">
                <a:solidFill>
                  <a:srgbClr val="0000FF"/>
                </a:solidFill>
                <a:latin typeface="Hannotate TC Bold"/>
                <a:cs typeface="Hannotate TC Bold"/>
              </a:rPr>
              <a:t>Action</a:t>
            </a:r>
            <a:r>
              <a:rPr lang="en-US" sz="2400" dirty="0">
                <a:latin typeface="Hannotate TC Bold"/>
                <a:cs typeface="Hannotate TC Bold"/>
              </a:rPr>
              <a:t>: select the next type of edges,</a:t>
            </a:r>
          </a:p>
          <a:p>
            <a:pPr marL="571500" lvl="3" indent="572400" algn="l">
              <a:spcBef>
                <a:spcPts val="1200"/>
              </a:spcBef>
              <a:buFont typeface="Arial"/>
              <a:buChar char="•"/>
            </a:pPr>
            <a:r>
              <a:rPr lang="en-US" sz="2400" dirty="0">
                <a:solidFill>
                  <a:srgbClr val="0000FF"/>
                </a:solidFill>
                <a:latin typeface="Hannotate TC Bold"/>
                <a:cs typeface="Hannotate TC Bold"/>
              </a:rPr>
              <a:t>Reward</a:t>
            </a:r>
            <a:r>
              <a:rPr lang="en-US" altLang="zh-CN" sz="2400" dirty="0">
                <a:latin typeface="Hannotate TC Bold"/>
                <a:cs typeface="Hannotate TC Bold"/>
              </a:rPr>
              <a:t>:</a:t>
            </a:r>
            <a:r>
              <a:rPr lang="zh-CN" altLang="en-US" sz="2400" dirty="0">
                <a:latin typeface="Hannotate TC Bold"/>
                <a:cs typeface="Hannotate TC Bold"/>
              </a:rPr>
              <a:t> </a:t>
            </a:r>
            <a:r>
              <a:rPr lang="en-US" altLang="zh-CN" sz="2400" dirty="0">
                <a:latin typeface="Hannotate TC Bold"/>
                <a:cs typeface="Hannotate TC Bold"/>
              </a:rPr>
              <a:t>classification</a:t>
            </a:r>
            <a:r>
              <a:rPr lang="zh-CN" altLang="en-US" sz="2400" dirty="0">
                <a:latin typeface="Hannotate TC Bold"/>
                <a:cs typeface="Hannotate TC Bold"/>
              </a:rPr>
              <a:t> </a:t>
            </a:r>
            <a:r>
              <a:rPr lang="en-US" altLang="zh-CN" sz="2400" dirty="0">
                <a:latin typeface="Hannotate TC Bold"/>
                <a:cs typeface="Hannotate TC Bold"/>
              </a:rPr>
              <a:t>accuracy</a:t>
            </a:r>
            <a:r>
              <a:rPr lang="zh-CN" altLang="en-US" sz="2400" dirty="0">
                <a:latin typeface="Hannotate TC Bold"/>
                <a:cs typeface="Hannotate TC Bold"/>
              </a:rPr>
              <a:t> </a:t>
            </a:r>
            <a:r>
              <a:rPr lang="en-US" altLang="zh-CN" sz="2400" dirty="0">
                <a:latin typeface="Hannotate TC Bold"/>
                <a:cs typeface="Hannotate TC Bold"/>
              </a:rPr>
              <a:t>on</a:t>
            </a:r>
          </a:p>
          <a:p>
            <a:pPr marL="571500" lvl="3" indent="0" algn="l">
              <a:spcBef>
                <a:spcPts val="1200"/>
              </a:spcBef>
            </a:pPr>
            <a:r>
              <a:rPr lang="zh-CN" altLang="zh-CN" sz="2400" dirty="0">
                <a:latin typeface="Hannotate TC Bold"/>
                <a:cs typeface="Hannotate TC Bold"/>
              </a:rPr>
              <a:t> </a:t>
            </a:r>
            <a:r>
              <a:rPr lang="zh-CN" altLang="en-US" sz="2400" dirty="0">
                <a:latin typeface="Hannotate TC Bold"/>
                <a:cs typeface="Hannotate TC Bold"/>
              </a:rPr>
              <a:t>      </a:t>
            </a:r>
            <a:r>
              <a:rPr lang="en-US" altLang="zh-CN" sz="2400" dirty="0">
                <a:latin typeface="Hannotate TC Bold"/>
                <a:cs typeface="Hannotate TC Bold"/>
              </a:rPr>
              <a:t>validation</a:t>
            </a:r>
            <a:r>
              <a:rPr lang="zh-CN" altLang="en-US" sz="2400" dirty="0">
                <a:latin typeface="Hannotate TC Bold"/>
                <a:cs typeface="Hannotate TC Bold"/>
              </a:rPr>
              <a:t> </a:t>
            </a:r>
            <a:r>
              <a:rPr lang="en-US" altLang="zh-CN" sz="2400" dirty="0">
                <a:latin typeface="Hannotate TC Bold"/>
                <a:cs typeface="Hannotate TC Bold"/>
              </a:rPr>
              <a:t>data</a:t>
            </a:r>
            <a:r>
              <a:rPr lang="en-US" sz="2800" dirty="0">
                <a:latin typeface="Hannotate TC Bold"/>
                <a:cs typeface="Hannotate TC Bold"/>
              </a:rPr>
              <a:t> </a:t>
            </a:r>
          </a:p>
          <a:p>
            <a:pPr marL="571500" indent="-571500" algn="l">
              <a:spcBef>
                <a:spcPts val="1200"/>
              </a:spcBef>
              <a:buFont typeface="Arial"/>
              <a:buChar char="•"/>
            </a:pPr>
            <a:r>
              <a:rPr lang="en-US" sz="2800" dirty="0" smtClean="0">
                <a:latin typeface="Hannotate TC Bold"/>
                <a:cs typeface="Hannotate TC Bold"/>
              </a:rPr>
              <a:t>Learning the state-action value </a:t>
            </a:r>
          </a:p>
          <a:p>
            <a:pPr algn="l">
              <a:spcBef>
                <a:spcPts val="1200"/>
              </a:spcBef>
            </a:pPr>
            <a:r>
              <a:rPr lang="en-US" sz="2800" dirty="0">
                <a:latin typeface="Hannotate TC Bold"/>
                <a:cs typeface="Hannotate TC Bold"/>
              </a:rPr>
              <a:t> </a:t>
            </a:r>
            <a:r>
              <a:rPr lang="en-US" sz="2800" dirty="0" smtClean="0">
                <a:latin typeface="Hannotate TC Bold"/>
                <a:cs typeface="Hannotate TC Bold"/>
              </a:rPr>
              <a:t>    through the Deep Q-Network</a:t>
            </a:r>
            <a:endParaRPr lang="en-US" sz="2800" b="1" dirty="0" smtClean="0">
              <a:solidFill>
                <a:srgbClr val="FF0000"/>
              </a:solidFill>
              <a:latin typeface="Hannotate TC Bold"/>
              <a:cs typeface="Hannotate TC Bold"/>
            </a:endParaRPr>
          </a:p>
          <a:p>
            <a:pPr marL="571500" lvl="5" indent="-571500" algn="l">
              <a:spcBef>
                <a:spcPts val="1200"/>
              </a:spcBef>
              <a:buFont typeface="Arial"/>
              <a:buChar char="•"/>
            </a:pPr>
            <a:endParaRPr lang="en-US" sz="2800" dirty="0" smtClean="0">
              <a:latin typeface="Hannotate TC Bold"/>
              <a:cs typeface="Hannotate TC Bold"/>
            </a:endParaRPr>
          </a:p>
        </p:txBody>
      </p:sp>
      <p:pic>
        <p:nvPicPr>
          <p:cNvPr id="6" name="Picture 5" descr="curve-unsup-dblp.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6716" y="3849828"/>
            <a:ext cx="4355206" cy="4355206"/>
          </a:xfrm>
          <a:prstGeom prst="rect">
            <a:avLst/>
          </a:prstGeom>
        </p:spPr>
      </p:pic>
      <p:sp>
        <p:nvSpPr>
          <p:cNvPr id="3" name="Slide Number Placeholder 2"/>
          <p:cNvSpPr>
            <a:spLocks noGrp="1"/>
          </p:cNvSpPr>
          <p:nvPr>
            <p:ph type="sldNum" sz="quarter" idx="2"/>
          </p:nvPr>
        </p:nvSpPr>
        <p:spPr/>
        <p:txBody>
          <a:bodyPr/>
          <a:lstStyle/>
          <a:p>
            <a:fld id="{86CB4B4D-7CA3-9044-876B-883B54F8677D}" type="slidenum">
              <a:rPr lang="en-US" smtClean="0"/>
              <a:t>29</a:t>
            </a:fld>
            <a:endParaRPr lang="en-US"/>
          </a:p>
        </p:txBody>
      </p:sp>
    </p:spTree>
    <p:extLst>
      <p:ext uri="{BB962C8B-B14F-4D97-AF65-F5344CB8AC3E}">
        <p14:creationId xmlns:p14="http://schemas.microsoft.com/office/powerpoint/2010/main" val="85793991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Shape 328"/>
          <p:cNvSpPr>
            <a:spLocks noGrp="1"/>
          </p:cNvSpPr>
          <p:nvPr>
            <p:ph type="title"/>
          </p:nvPr>
        </p:nvSpPr>
        <p:spPr>
          <a:prstGeom prst="rect">
            <a:avLst/>
          </a:prstGeom>
        </p:spPr>
        <p:txBody>
          <a:bodyPr/>
          <a:lstStyle>
            <a:lvl1pPr algn="l">
              <a:defRPr sz="4000">
                <a:solidFill>
                  <a:schemeClr val="accent5"/>
                </a:solidFill>
                <a:latin typeface="Hannotate SC Regular"/>
                <a:ea typeface="Hannotate SC Regular"/>
                <a:cs typeface="Hannotate SC Regular"/>
                <a:sym typeface="Hannotate SC Regular"/>
              </a:defRPr>
            </a:lvl1pPr>
          </a:lstStyle>
          <a:p>
            <a:r>
              <a:rPr lang="en-US" dirty="0" smtClean="0"/>
              <a:t>Roadmap</a:t>
            </a:r>
            <a:endParaRPr dirty="0"/>
          </a:p>
        </p:txBody>
      </p:sp>
      <p:sp>
        <p:nvSpPr>
          <p:cNvPr id="330" name="Shape 33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30</a:t>
            </a:fld>
            <a:endParaRPr/>
          </a:p>
        </p:txBody>
      </p:sp>
      <p:sp>
        <p:nvSpPr>
          <p:cNvPr id="4" name="TextBox 3"/>
          <p:cNvSpPr txBox="1"/>
          <p:nvPr/>
        </p:nvSpPr>
        <p:spPr>
          <a:xfrm>
            <a:off x="-642727" y="5317627"/>
            <a:ext cx="6648111"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000000"/>
                </a:solidFill>
                <a:effectLst/>
                <a:uFillTx/>
                <a:latin typeface="Hannotate TC Bold"/>
                <a:cs typeface="Hannotate TC Bold"/>
                <a:sym typeface="Helvetica Light"/>
              </a:rPr>
              <a:t>Learning</a:t>
            </a:r>
            <a:r>
              <a:rPr kumimoji="0" lang="zh-CN" altLang="en-US" sz="24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cs typeface="Hannotate TC Bold"/>
                <a:sym typeface="Helvetica Light"/>
              </a:rPr>
              <a:t>Node</a:t>
            </a:r>
            <a:r>
              <a:rPr kumimoji="0" lang="zh-CN" altLang="en-US" sz="24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cs typeface="Hannotate TC Bold"/>
                <a:sym typeface="Helvetica Light"/>
              </a:rPr>
              <a:t>Representations</a:t>
            </a:r>
            <a:endParaRPr kumimoji="0" lang="en-US" sz="2400" b="0" i="0" u="none" strike="noStrike" cap="none" spc="0" normalizeH="0" baseline="0" dirty="0" smtClean="0">
              <a:ln>
                <a:noFill/>
              </a:ln>
              <a:solidFill>
                <a:srgbClr val="000000"/>
              </a:solidFill>
              <a:effectLst/>
              <a:uFillTx/>
              <a:latin typeface="Hannotate TC Bold"/>
              <a:cs typeface="Hannotate TC Bold"/>
              <a:sym typeface="Helvetica Light"/>
            </a:endParaRPr>
          </a:p>
          <a:p>
            <a:pPr marL="0" marR="0" indent="0" algn="ctr" defTabSz="584200" rtl="0" fontAlgn="auto" latinLnBrk="0" hangingPunct="0">
              <a:lnSpc>
                <a:spcPct val="100000"/>
              </a:lnSpc>
              <a:spcBef>
                <a:spcPts val="0"/>
              </a:spcBef>
              <a:spcAft>
                <a:spcPts val="0"/>
              </a:spcAft>
              <a:buClrTx/>
              <a:buSzTx/>
              <a:buFontTx/>
              <a:buNone/>
              <a:tabLst/>
            </a:pPr>
            <a:r>
              <a:rPr lang="en-US" sz="2400" dirty="0">
                <a:latin typeface="Hannotate TC Bold"/>
                <a:cs typeface="Hannotate TC Bold"/>
              </a:rPr>
              <a:t>f</a:t>
            </a:r>
            <a:r>
              <a:rPr lang="en-US" sz="2400" dirty="0" smtClean="0">
                <a:latin typeface="Hannotate TC Bold"/>
                <a:cs typeface="Hannotate TC Bold"/>
              </a:rPr>
              <a:t>or</a:t>
            </a:r>
            <a:r>
              <a:rPr lang="zh-CN" altLang="en-US" sz="2400" dirty="0" smtClean="0">
                <a:latin typeface="Hannotate TC Bold"/>
                <a:cs typeface="Hannotate TC Bold"/>
              </a:rPr>
              <a:t> </a:t>
            </a:r>
            <a:r>
              <a:rPr lang="en-US" sz="2400" dirty="0" smtClean="0">
                <a:latin typeface="Hannotate TC Bold"/>
                <a:cs typeface="Hannotate TC Bold"/>
              </a:rPr>
              <a:t>Networks</a:t>
            </a:r>
            <a:endParaRPr kumimoji="0" lang="en-US" sz="2400" b="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9" name="TextBox 8"/>
          <p:cNvSpPr txBox="1"/>
          <p:nvPr/>
        </p:nvSpPr>
        <p:spPr>
          <a:xfrm>
            <a:off x="5563341" y="5520856"/>
            <a:ext cx="3573206"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Visualizing Networks</a:t>
            </a:r>
            <a:endParaRPr kumimoji="0" lang="en-US" sz="2400" b="0" i="0" u="none" strike="noStrike" cap="none" spc="0" normalizeH="0" baseline="0" dirty="0">
              <a:ln>
                <a:noFill/>
              </a:ln>
              <a:solidFill>
                <a:srgbClr val="000000"/>
              </a:solidFill>
              <a:effectLst/>
              <a:uFillTx/>
              <a:latin typeface="Hannotate TC Bold"/>
              <a:ea typeface="+mn-ea"/>
              <a:cs typeface="Hannotate TC Bold"/>
              <a:sym typeface="Helvetica Light"/>
            </a:endParaRPr>
          </a:p>
        </p:txBody>
      </p:sp>
      <p:sp>
        <p:nvSpPr>
          <p:cNvPr id="10" name="TextBox 9"/>
          <p:cNvSpPr txBox="1"/>
          <p:nvPr/>
        </p:nvSpPr>
        <p:spPr>
          <a:xfrm>
            <a:off x="9146157" y="5520856"/>
            <a:ext cx="247000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400" dirty="0" smtClean="0">
                <a:latin typeface="Hannotate TC Bold"/>
                <a:cs typeface="Hannotate TC Bold"/>
              </a:rPr>
              <a:t>Future</a:t>
            </a:r>
            <a:r>
              <a:rPr lang="zh-CN" altLang="en-US" sz="2400" dirty="0" smtClean="0">
                <a:latin typeface="Hannotate TC Bold"/>
                <a:cs typeface="Hannotate TC Bold"/>
              </a:rPr>
              <a:t> </a:t>
            </a:r>
            <a:r>
              <a:rPr lang="en-US" altLang="zh-CN" sz="2400" dirty="0" smtClean="0">
                <a:latin typeface="Hannotate TC Bold"/>
                <a:cs typeface="Hannotate TC Bold"/>
              </a:rPr>
              <a:t>Directions</a:t>
            </a:r>
            <a:endParaRPr kumimoji="0" lang="en-US" sz="2400" b="0" i="0" u="none" strike="noStrike" cap="none" spc="0" normalizeH="0" baseline="0" dirty="0">
              <a:ln>
                <a:noFill/>
              </a:ln>
              <a:solidFill>
                <a:srgbClr val="000000"/>
              </a:solidFill>
              <a:effectLst/>
              <a:uFillTx/>
              <a:latin typeface="Hannotate TC Bold"/>
              <a:cs typeface="Hannotate TC Bold"/>
              <a:sym typeface="Helvetica Light"/>
            </a:endParaRPr>
          </a:p>
        </p:txBody>
      </p:sp>
      <p:pic>
        <p:nvPicPr>
          <p:cNvPr id="8" name="pasted-image.pdf"/>
          <p:cNvPicPr>
            <a:picLocks noChangeAspect="1"/>
          </p:cNvPicPr>
          <p:nvPr/>
        </p:nvPicPr>
        <p:blipFill>
          <a:blip r:embed="rId3">
            <a:extLst/>
          </a:blip>
          <a:stretch>
            <a:fillRect/>
          </a:stretch>
        </p:blipFill>
        <p:spPr>
          <a:xfrm>
            <a:off x="5197235" y="2881671"/>
            <a:ext cx="2920651" cy="2624571"/>
          </a:xfrm>
          <a:prstGeom prst="rect">
            <a:avLst/>
          </a:prstGeom>
          <a:ln w="12700">
            <a:miter lim="400000"/>
          </a:ln>
        </p:spPr>
      </p:pic>
      <p:grpSp>
        <p:nvGrpSpPr>
          <p:cNvPr id="3" name="Group 2"/>
          <p:cNvGrpSpPr/>
          <p:nvPr/>
        </p:nvGrpSpPr>
        <p:grpSpPr>
          <a:xfrm>
            <a:off x="673276" y="3541067"/>
            <a:ext cx="3909787" cy="1099516"/>
            <a:chOff x="386906" y="3541067"/>
            <a:chExt cx="3909787" cy="1099516"/>
          </a:xfrm>
        </p:grpSpPr>
        <p:pic>
          <p:nvPicPr>
            <p:cNvPr id="11" name="pasted-image.pdf"/>
            <p:cNvPicPr>
              <a:picLocks noChangeAspect="1"/>
            </p:cNvPicPr>
            <p:nvPr/>
          </p:nvPicPr>
          <p:blipFill>
            <a:blip r:embed="rId4">
              <a:extLst/>
            </a:blip>
            <a:stretch>
              <a:fillRect/>
            </a:stretch>
          </p:blipFill>
          <p:spPr>
            <a:xfrm>
              <a:off x="2129078" y="3541067"/>
              <a:ext cx="2167615" cy="1099516"/>
            </a:xfrm>
            <a:prstGeom prst="rect">
              <a:avLst/>
            </a:prstGeom>
            <a:ln w="12700">
              <a:miter lim="400000"/>
            </a:ln>
          </p:spPr>
        </p:pic>
        <p:sp>
          <p:nvSpPr>
            <p:cNvPr id="12" name="Shape 323"/>
            <p:cNvSpPr/>
            <p:nvPr/>
          </p:nvSpPr>
          <p:spPr>
            <a:xfrm>
              <a:off x="1931602" y="3680496"/>
              <a:ext cx="209927" cy="776818"/>
            </a:xfrm>
            <a:prstGeom prst="rightArrow">
              <a:avLst>
                <a:gd name="adj1" fmla="val 32000"/>
                <a:gd name="adj2" fmla="val 75112"/>
              </a:avLst>
            </a:prstGeom>
            <a:blipFill>
              <a:blip r:embed="rId5"/>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pic>
          <p:nvPicPr>
            <p:cNvPr id="13" name="pasted-image.pdf"/>
            <p:cNvPicPr>
              <a:picLocks noChangeAspect="1"/>
            </p:cNvPicPr>
            <p:nvPr/>
          </p:nvPicPr>
          <p:blipFill>
            <a:blip r:embed="rId6">
              <a:extLst/>
            </a:blip>
            <a:stretch>
              <a:fillRect/>
            </a:stretch>
          </p:blipFill>
          <p:spPr>
            <a:xfrm>
              <a:off x="386906" y="3541067"/>
              <a:ext cx="1420185" cy="1099516"/>
            </a:xfrm>
            <a:prstGeom prst="rect">
              <a:avLst/>
            </a:prstGeom>
            <a:ln w="12700">
              <a:miter lim="400000"/>
            </a:ln>
          </p:spPr>
        </p:pic>
      </p:grpSp>
      <p:pic>
        <p:nvPicPr>
          <p:cNvPr id="5" name="Picture 4"/>
          <p:cNvPicPr>
            <a:picLocks noChangeAspect="1"/>
          </p:cNvPicPr>
          <p:nvPr/>
        </p:nvPicPr>
        <p:blipFill>
          <a:blip r:embed="rId7"/>
          <a:stretch>
            <a:fillRect/>
          </a:stretch>
        </p:blipFill>
        <p:spPr>
          <a:xfrm>
            <a:off x="9495527" y="3262093"/>
            <a:ext cx="2145034" cy="1606705"/>
          </a:xfrm>
          <a:prstGeom prst="rect">
            <a:avLst/>
          </a:prstGeom>
        </p:spPr>
      </p:pic>
      <p:sp>
        <p:nvSpPr>
          <p:cNvPr id="14" name="Rectangle 13"/>
          <p:cNvSpPr/>
          <p:nvPr/>
        </p:nvSpPr>
        <p:spPr>
          <a:xfrm>
            <a:off x="4855499" y="3092583"/>
            <a:ext cx="4103908" cy="3095999"/>
          </a:xfrm>
          <a:prstGeom prst="rect">
            <a:avLst/>
          </a:prstGeom>
          <a:noFill/>
          <a:ln w="12700" cap="flat" cmpd="sng">
            <a:solidFill>
              <a:srgbClr val="D50202"/>
            </a:solidFill>
            <a:prstDash val="solid"/>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149165846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hape 319"/>
          <p:cNvSpPr>
            <a:spLocks noGrp="1"/>
          </p:cNvSpPr>
          <p:nvPr>
            <p:ph type="title"/>
          </p:nvPr>
        </p:nvSpPr>
        <p:spPr>
          <a:prstGeom prst="rect">
            <a:avLst/>
          </a:prstGeom>
        </p:spPr>
        <p:txBody>
          <a:bodyPr/>
          <a:lstStyle>
            <a:lvl1pPr algn="l" defTabSz="457200">
              <a:defRPr sz="4000">
                <a:solidFill>
                  <a:schemeClr val="accent5"/>
                </a:solidFill>
                <a:latin typeface="Hannotate SC Regular"/>
                <a:ea typeface="Hannotate SC Regular"/>
                <a:cs typeface="Hannotate SC Regular"/>
                <a:sym typeface="Hannotate SC Regular"/>
              </a:defRPr>
            </a:lvl1pPr>
          </a:lstStyle>
          <a:p>
            <a:r>
              <a:rPr lang="en-US" dirty="0"/>
              <a:t>Extremely Low-dimensional</a:t>
            </a:r>
            <a:r>
              <a:rPr lang="zh-CN" altLang="en-US" dirty="0"/>
              <a:t> </a:t>
            </a:r>
            <a:r>
              <a:rPr lang="en-US" altLang="zh-CN" dirty="0"/>
              <a:t>Representations</a:t>
            </a:r>
            <a:r>
              <a:rPr lang="en-US" dirty="0"/>
              <a:t>: </a:t>
            </a:r>
            <a:br>
              <a:rPr lang="en-US" dirty="0"/>
            </a:br>
            <a:r>
              <a:rPr lang="en-US" dirty="0"/>
              <a:t>2D/</a:t>
            </a:r>
            <a:r>
              <a:rPr lang="en-US" altLang="zh-CN" dirty="0"/>
              <a:t>3D</a:t>
            </a:r>
            <a:r>
              <a:rPr lang="en-US" dirty="0"/>
              <a:t> for</a:t>
            </a:r>
            <a:r>
              <a:rPr lang="zh-CN" altLang="en-US" dirty="0"/>
              <a:t> </a:t>
            </a:r>
            <a:r>
              <a:rPr lang="en-US" dirty="0"/>
              <a:t>Visualizing Networks</a:t>
            </a:r>
            <a:endParaRPr dirty="0">
              <a:solidFill>
                <a:srgbClr val="D50202"/>
              </a:solidFill>
            </a:endParaRPr>
          </a:p>
        </p:txBody>
      </p:sp>
      <p:grpSp>
        <p:nvGrpSpPr>
          <p:cNvPr id="5" name="Group 4"/>
          <p:cNvGrpSpPr/>
          <p:nvPr/>
        </p:nvGrpSpPr>
        <p:grpSpPr>
          <a:xfrm>
            <a:off x="4833968" y="2962576"/>
            <a:ext cx="2282238" cy="2062523"/>
            <a:chOff x="4234983" y="735777"/>
            <a:chExt cx="2282238" cy="2062523"/>
          </a:xfrm>
        </p:grpSpPr>
        <p:sp>
          <p:nvSpPr>
            <p:cNvPr id="6" name="Flowchart: Connector 51"/>
            <p:cNvSpPr/>
            <p:nvPr/>
          </p:nvSpPr>
          <p:spPr>
            <a:xfrm>
              <a:off x="4914799" y="735777"/>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lowchart: Connector 52"/>
            <p:cNvSpPr/>
            <p:nvPr/>
          </p:nvSpPr>
          <p:spPr>
            <a:xfrm>
              <a:off x="4633297" y="916463"/>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53"/>
            <p:cNvSpPr/>
            <p:nvPr/>
          </p:nvSpPr>
          <p:spPr>
            <a:xfrm>
              <a:off x="5222810" y="902420"/>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54"/>
            <p:cNvSpPr/>
            <p:nvPr/>
          </p:nvSpPr>
          <p:spPr>
            <a:xfrm>
              <a:off x="4933576" y="1053623"/>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stCxn id="6" idx="4"/>
              <a:endCxn id="9" idx="0"/>
            </p:cNvCxnSpPr>
            <p:nvPr/>
          </p:nvCxnSpPr>
          <p:spPr>
            <a:xfrm>
              <a:off x="4983379" y="872937"/>
              <a:ext cx="18777" cy="180686"/>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a:stCxn id="8" idx="3"/>
              <a:endCxn id="9" idx="6"/>
            </p:cNvCxnSpPr>
            <p:nvPr/>
          </p:nvCxnSpPr>
          <p:spPr>
            <a:xfrm flipH="1">
              <a:off x="5070736" y="1019493"/>
              <a:ext cx="172161" cy="10271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a:stCxn id="7" idx="5"/>
              <a:endCxn id="9" idx="2"/>
            </p:cNvCxnSpPr>
            <p:nvPr/>
          </p:nvCxnSpPr>
          <p:spPr>
            <a:xfrm>
              <a:off x="4750370" y="1033536"/>
              <a:ext cx="183206" cy="88667"/>
            </a:xfrm>
            <a:prstGeom prst="line">
              <a:avLst/>
            </a:prstGeom>
          </p:spPr>
          <p:style>
            <a:lnRef idx="1">
              <a:schemeClr val="dk1"/>
            </a:lnRef>
            <a:fillRef idx="0">
              <a:schemeClr val="dk1"/>
            </a:fillRef>
            <a:effectRef idx="0">
              <a:schemeClr val="dk1"/>
            </a:effectRef>
            <a:fontRef idx="minor">
              <a:schemeClr val="tx1"/>
            </a:fontRef>
          </p:style>
        </p:cxnSp>
        <p:sp>
          <p:nvSpPr>
            <p:cNvPr id="13" name="Flowchart: Connector 58"/>
            <p:cNvSpPr/>
            <p:nvPr/>
          </p:nvSpPr>
          <p:spPr>
            <a:xfrm>
              <a:off x="5299298" y="1606375"/>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59"/>
            <p:cNvSpPr/>
            <p:nvPr/>
          </p:nvSpPr>
          <p:spPr>
            <a:xfrm>
              <a:off x="4234983" y="1716083"/>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60"/>
            <p:cNvSpPr/>
            <p:nvPr/>
          </p:nvSpPr>
          <p:spPr>
            <a:xfrm>
              <a:off x="4696483" y="2205161"/>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61"/>
            <p:cNvSpPr/>
            <p:nvPr/>
          </p:nvSpPr>
          <p:spPr>
            <a:xfrm>
              <a:off x="4632544" y="1827735"/>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62"/>
            <p:cNvSpPr/>
            <p:nvPr/>
          </p:nvSpPr>
          <p:spPr>
            <a:xfrm>
              <a:off x="4312388" y="2097286"/>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372143" y="1792614"/>
              <a:ext cx="260401" cy="87799"/>
            </a:xfrm>
            <a:prstGeom prst="line">
              <a:avLst/>
            </a:prstGeom>
          </p:spPr>
          <p:style>
            <a:lnRef idx="1">
              <a:schemeClr val="dk1"/>
            </a:lnRef>
            <a:fillRef idx="0">
              <a:schemeClr val="dk1"/>
            </a:fillRef>
            <a:effectRef idx="0">
              <a:schemeClr val="dk1"/>
            </a:effectRef>
            <a:fontRef idx="minor">
              <a:schemeClr val="tx1"/>
            </a:fontRef>
          </p:style>
        </p:cxnSp>
        <p:cxnSp>
          <p:nvCxnSpPr>
            <p:cNvPr id="19" name="Straight Connector 18"/>
            <p:cNvCxnSpPr>
              <a:stCxn id="16" idx="3"/>
              <a:endCxn id="17" idx="7"/>
            </p:cNvCxnSpPr>
            <p:nvPr/>
          </p:nvCxnSpPr>
          <p:spPr>
            <a:xfrm flipH="1">
              <a:off x="4429461" y="1944808"/>
              <a:ext cx="223170" cy="172565"/>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p:cNvCxnSpPr>
              <a:stCxn id="15" idx="0"/>
              <a:endCxn id="16" idx="4"/>
            </p:cNvCxnSpPr>
            <p:nvPr/>
          </p:nvCxnSpPr>
          <p:spPr>
            <a:xfrm flipH="1" flipV="1">
              <a:off x="4701124" y="1964895"/>
              <a:ext cx="63939" cy="240266"/>
            </a:xfrm>
            <a:prstGeom prst="line">
              <a:avLst/>
            </a:prstGeom>
          </p:spPr>
          <p:style>
            <a:lnRef idx="1">
              <a:schemeClr val="dk1"/>
            </a:lnRef>
            <a:fillRef idx="0">
              <a:schemeClr val="dk1"/>
            </a:fillRef>
            <a:effectRef idx="0">
              <a:schemeClr val="dk1"/>
            </a:effectRef>
            <a:fontRef idx="minor">
              <a:schemeClr val="tx1"/>
            </a:fontRef>
          </p:style>
        </p:cxnSp>
        <p:sp>
          <p:nvSpPr>
            <p:cNvPr id="21" name="Flowchart: Connector 66"/>
            <p:cNvSpPr/>
            <p:nvPr/>
          </p:nvSpPr>
          <p:spPr>
            <a:xfrm>
              <a:off x="5217715" y="2240182"/>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Connector 67"/>
            <p:cNvSpPr/>
            <p:nvPr/>
          </p:nvSpPr>
          <p:spPr>
            <a:xfrm>
              <a:off x="4915331" y="2516029"/>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68"/>
            <p:cNvSpPr/>
            <p:nvPr/>
          </p:nvSpPr>
          <p:spPr>
            <a:xfrm>
              <a:off x="5569025" y="2550049"/>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Connector 69"/>
            <p:cNvSpPr/>
            <p:nvPr/>
          </p:nvSpPr>
          <p:spPr>
            <a:xfrm>
              <a:off x="5199708" y="2661140"/>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a:stCxn id="21" idx="3"/>
              <a:endCxn id="22" idx="0"/>
            </p:cNvCxnSpPr>
            <p:nvPr/>
          </p:nvCxnSpPr>
          <p:spPr>
            <a:xfrm flipH="1">
              <a:off x="4983911" y="2357255"/>
              <a:ext cx="253891" cy="158774"/>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Connector 25"/>
            <p:cNvCxnSpPr>
              <a:stCxn id="23" idx="1"/>
              <a:endCxn id="21" idx="5"/>
            </p:cNvCxnSpPr>
            <p:nvPr/>
          </p:nvCxnSpPr>
          <p:spPr>
            <a:xfrm flipH="1" flipV="1">
              <a:off x="5334788" y="2357255"/>
              <a:ext cx="254324" cy="212881"/>
            </a:xfrm>
            <a:prstGeom prst="line">
              <a:avLst/>
            </a:prstGeom>
          </p:spPr>
          <p:style>
            <a:lnRef idx="1">
              <a:schemeClr val="dk1"/>
            </a:lnRef>
            <a:fillRef idx="0">
              <a:schemeClr val="dk1"/>
            </a:fillRef>
            <a:effectRef idx="0">
              <a:schemeClr val="dk1"/>
            </a:effectRef>
            <a:fontRef idx="minor">
              <a:schemeClr val="tx1"/>
            </a:fontRef>
          </p:style>
        </p:cxnSp>
        <p:cxnSp>
          <p:nvCxnSpPr>
            <p:cNvPr id="27" name="Straight Connector 26"/>
            <p:cNvCxnSpPr>
              <a:stCxn id="21" idx="4"/>
              <a:endCxn id="24" idx="0"/>
            </p:cNvCxnSpPr>
            <p:nvPr/>
          </p:nvCxnSpPr>
          <p:spPr>
            <a:xfrm flipH="1">
              <a:off x="5268288" y="2377342"/>
              <a:ext cx="18007" cy="283798"/>
            </a:xfrm>
            <a:prstGeom prst="line">
              <a:avLst/>
            </a:prstGeom>
          </p:spPr>
          <p:style>
            <a:lnRef idx="1">
              <a:schemeClr val="dk1"/>
            </a:lnRef>
            <a:fillRef idx="0">
              <a:schemeClr val="dk1"/>
            </a:fillRef>
            <a:effectRef idx="0">
              <a:schemeClr val="dk1"/>
            </a:effectRef>
            <a:fontRef idx="minor">
              <a:schemeClr val="tx1"/>
            </a:fontRef>
          </p:style>
        </p:cxnSp>
        <p:sp>
          <p:nvSpPr>
            <p:cNvPr id="28" name="Flowchart: Connector 73"/>
            <p:cNvSpPr/>
            <p:nvPr/>
          </p:nvSpPr>
          <p:spPr>
            <a:xfrm>
              <a:off x="4724151" y="1252351"/>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p:cNvCxnSpPr>
              <a:stCxn id="9" idx="3"/>
              <a:endCxn id="28" idx="7"/>
            </p:cNvCxnSpPr>
            <p:nvPr/>
          </p:nvCxnSpPr>
          <p:spPr>
            <a:xfrm flipH="1">
              <a:off x="4841224" y="1170696"/>
              <a:ext cx="112439" cy="101742"/>
            </a:xfrm>
            <a:prstGeom prst="line">
              <a:avLst/>
            </a:prstGeom>
          </p:spPr>
          <p:style>
            <a:lnRef idx="1">
              <a:schemeClr val="dk1"/>
            </a:lnRef>
            <a:fillRef idx="0">
              <a:schemeClr val="dk1"/>
            </a:fillRef>
            <a:effectRef idx="0">
              <a:schemeClr val="dk1"/>
            </a:effectRef>
            <a:fontRef idx="minor">
              <a:schemeClr val="tx1"/>
            </a:fontRef>
          </p:style>
        </p:cxnSp>
        <p:sp>
          <p:nvSpPr>
            <p:cNvPr id="30" name="Flowchart: Connector 75"/>
            <p:cNvSpPr/>
            <p:nvPr/>
          </p:nvSpPr>
          <p:spPr>
            <a:xfrm>
              <a:off x="5822579" y="832513"/>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76"/>
            <p:cNvSpPr/>
            <p:nvPr/>
          </p:nvSpPr>
          <p:spPr>
            <a:xfrm>
              <a:off x="5541077" y="1013199"/>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77"/>
            <p:cNvSpPr/>
            <p:nvPr/>
          </p:nvSpPr>
          <p:spPr>
            <a:xfrm>
              <a:off x="6130590" y="999156"/>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Connector 78"/>
            <p:cNvSpPr/>
            <p:nvPr/>
          </p:nvSpPr>
          <p:spPr>
            <a:xfrm>
              <a:off x="5841356" y="1150359"/>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a:stCxn id="30" idx="4"/>
              <a:endCxn id="33" idx="0"/>
            </p:cNvCxnSpPr>
            <p:nvPr/>
          </p:nvCxnSpPr>
          <p:spPr>
            <a:xfrm>
              <a:off x="5891159" y="969673"/>
              <a:ext cx="18777" cy="180686"/>
            </a:xfrm>
            <a:prstGeom prst="line">
              <a:avLst/>
            </a:prstGeom>
          </p:spPr>
          <p:style>
            <a:lnRef idx="1">
              <a:schemeClr val="dk1"/>
            </a:lnRef>
            <a:fillRef idx="0">
              <a:schemeClr val="dk1"/>
            </a:fillRef>
            <a:effectRef idx="0">
              <a:schemeClr val="dk1"/>
            </a:effectRef>
            <a:fontRef idx="minor">
              <a:schemeClr val="tx1"/>
            </a:fontRef>
          </p:style>
        </p:cxnSp>
        <p:cxnSp>
          <p:nvCxnSpPr>
            <p:cNvPr id="35" name="Straight Connector 34"/>
            <p:cNvCxnSpPr>
              <a:stCxn id="32" idx="3"/>
              <a:endCxn id="33" idx="6"/>
            </p:cNvCxnSpPr>
            <p:nvPr/>
          </p:nvCxnSpPr>
          <p:spPr>
            <a:xfrm flipH="1">
              <a:off x="5978516" y="1116229"/>
              <a:ext cx="172161" cy="102710"/>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p:cNvCxnSpPr>
              <a:stCxn id="31" idx="5"/>
              <a:endCxn id="33" idx="2"/>
            </p:cNvCxnSpPr>
            <p:nvPr/>
          </p:nvCxnSpPr>
          <p:spPr>
            <a:xfrm>
              <a:off x="5658150" y="1130272"/>
              <a:ext cx="183206" cy="88667"/>
            </a:xfrm>
            <a:prstGeom prst="line">
              <a:avLst/>
            </a:prstGeom>
          </p:spPr>
          <p:style>
            <a:lnRef idx="1">
              <a:schemeClr val="dk1"/>
            </a:lnRef>
            <a:fillRef idx="0">
              <a:schemeClr val="dk1"/>
            </a:fillRef>
            <a:effectRef idx="0">
              <a:schemeClr val="dk1"/>
            </a:effectRef>
            <a:fontRef idx="minor">
              <a:schemeClr val="tx1"/>
            </a:fontRef>
          </p:style>
        </p:cxnSp>
        <p:sp>
          <p:nvSpPr>
            <p:cNvPr id="37" name="Flowchart: Connector 82"/>
            <p:cNvSpPr/>
            <p:nvPr/>
          </p:nvSpPr>
          <p:spPr>
            <a:xfrm>
              <a:off x="6121224" y="1407254"/>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p:cNvCxnSpPr>
              <a:stCxn id="33" idx="5"/>
              <a:endCxn id="37" idx="1"/>
            </p:cNvCxnSpPr>
            <p:nvPr/>
          </p:nvCxnSpPr>
          <p:spPr>
            <a:xfrm>
              <a:off x="5958429" y="1267432"/>
              <a:ext cx="182882" cy="159909"/>
            </a:xfrm>
            <a:prstGeom prst="line">
              <a:avLst/>
            </a:prstGeom>
          </p:spPr>
          <p:style>
            <a:lnRef idx="1">
              <a:schemeClr val="dk1"/>
            </a:lnRef>
            <a:fillRef idx="0">
              <a:schemeClr val="dk1"/>
            </a:fillRef>
            <a:effectRef idx="0">
              <a:schemeClr val="dk1"/>
            </a:effectRef>
            <a:fontRef idx="minor">
              <a:schemeClr val="tx1"/>
            </a:fontRef>
          </p:style>
        </p:cxnSp>
        <p:cxnSp>
          <p:nvCxnSpPr>
            <p:cNvPr id="39" name="Straight Connector 38"/>
            <p:cNvCxnSpPr>
              <a:stCxn id="9" idx="5"/>
              <a:endCxn id="13" idx="1"/>
            </p:cNvCxnSpPr>
            <p:nvPr/>
          </p:nvCxnSpPr>
          <p:spPr>
            <a:xfrm>
              <a:off x="5050649" y="1170696"/>
              <a:ext cx="268736" cy="455766"/>
            </a:xfrm>
            <a:prstGeom prst="line">
              <a:avLst/>
            </a:prstGeom>
          </p:spPr>
          <p:style>
            <a:lnRef idx="1">
              <a:schemeClr val="dk1"/>
            </a:lnRef>
            <a:fillRef idx="0">
              <a:schemeClr val="dk1"/>
            </a:fillRef>
            <a:effectRef idx="0">
              <a:schemeClr val="dk1"/>
            </a:effectRef>
            <a:fontRef idx="minor">
              <a:schemeClr val="tx1"/>
            </a:fontRef>
          </p:style>
        </p:cxnSp>
        <p:cxnSp>
          <p:nvCxnSpPr>
            <p:cNvPr id="40" name="Straight Connector 39"/>
            <p:cNvCxnSpPr>
              <a:stCxn id="13" idx="2"/>
              <a:endCxn id="16" idx="7"/>
            </p:cNvCxnSpPr>
            <p:nvPr/>
          </p:nvCxnSpPr>
          <p:spPr>
            <a:xfrm flipH="1">
              <a:off x="4749617" y="1674955"/>
              <a:ext cx="549681" cy="172867"/>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p:cNvCxnSpPr>
              <a:stCxn id="21" idx="0"/>
              <a:endCxn id="13" idx="3"/>
            </p:cNvCxnSpPr>
            <p:nvPr/>
          </p:nvCxnSpPr>
          <p:spPr>
            <a:xfrm flipV="1">
              <a:off x="5286295" y="1723448"/>
              <a:ext cx="33090" cy="516734"/>
            </a:xfrm>
            <a:prstGeom prst="line">
              <a:avLst/>
            </a:prstGeom>
          </p:spPr>
          <p:style>
            <a:lnRef idx="1">
              <a:schemeClr val="dk1"/>
            </a:lnRef>
            <a:fillRef idx="0">
              <a:schemeClr val="dk1"/>
            </a:fillRef>
            <a:effectRef idx="0">
              <a:schemeClr val="dk1"/>
            </a:effectRef>
            <a:fontRef idx="minor">
              <a:schemeClr val="tx1"/>
            </a:fontRef>
          </p:style>
        </p:cxnSp>
        <p:cxnSp>
          <p:nvCxnSpPr>
            <p:cNvPr id="42" name="Straight Connector 41"/>
            <p:cNvCxnSpPr>
              <a:stCxn id="33" idx="3"/>
              <a:endCxn id="13" idx="7"/>
            </p:cNvCxnSpPr>
            <p:nvPr/>
          </p:nvCxnSpPr>
          <p:spPr>
            <a:xfrm flipH="1">
              <a:off x="5416371" y="1267432"/>
              <a:ext cx="445072" cy="359030"/>
            </a:xfrm>
            <a:prstGeom prst="line">
              <a:avLst/>
            </a:prstGeom>
          </p:spPr>
          <p:style>
            <a:lnRef idx="1">
              <a:schemeClr val="dk1"/>
            </a:lnRef>
            <a:fillRef idx="0">
              <a:schemeClr val="dk1"/>
            </a:fillRef>
            <a:effectRef idx="0">
              <a:schemeClr val="dk1"/>
            </a:effectRef>
            <a:fontRef idx="minor">
              <a:schemeClr val="tx1"/>
            </a:fontRef>
          </p:style>
        </p:cxnSp>
        <p:sp>
          <p:nvSpPr>
            <p:cNvPr id="43" name="Flowchart: Connector 88"/>
            <p:cNvSpPr/>
            <p:nvPr/>
          </p:nvSpPr>
          <p:spPr>
            <a:xfrm>
              <a:off x="5631307" y="2211057"/>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p:cNvCxnSpPr>
              <a:stCxn id="21" idx="6"/>
              <a:endCxn id="43" idx="2"/>
            </p:cNvCxnSpPr>
            <p:nvPr/>
          </p:nvCxnSpPr>
          <p:spPr>
            <a:xfrm flipV="1">
              <a:off x="5354875" y="2279637"/>
              <a:ext cx="276432" cy="29125"/>
            </a:xfrm>
            <a:prstGeom prst="line">
              <a:avLst/>
            </a:prstGeom>
          </p:spPr>
          <p:style>
            <a:lnRef idx="1">
              <a:schemeClr val="dk1"/>
            </a:lnRef>
            <a:fillRef idx="0">
              <a:schemeClr val="dk1"/>
            </a:fillRef>
            <a:effectRef idx="0">
              <a:schemeClr val="dk1"/>
            </a:effectRef>
            <a:fontRef idx="minor">
              <a:schemeClr val="tx1"/>
            </a:fontRef>
          </p:style>
        </p:cxnSp>
        <p:sp>
          <p:nvSpPr>
            <p:cNvPr id="45" name="Flowchart: Connector 90"/>
            <p:cNvSpPr/>
            <p:nvPr/>
          </p:nvSpPr>
          <p:spPr>
            <a:xfrm>
              <a:off x="5966469" y="1931406"/>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lowchart: Connector 91"/>
            <p:cNvSpPr/>
            <p:nvPr/>
          </p:nvSpPr>
          <p:spPr>
            <a:xfrm>
              <a:off x="6213778" y="1625910"/>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lowchart: Connector 92"/>
            <p:cNvSpPr/>
            <p:nvPr/>
          </p:nvSpPr>
          <p:spPr>
            <a:xfrm>
              <a:off x="6325730" y="2209469"/>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lowchart: Connector 93"/>
            <p:cNvSpPr/>
            <p:nvPr/>
          </p:nvSpPr>
          <p:spPr>
            <a:xfrm>
              <a:off x="6035923" y="2352364"/>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p:cNvCxnSpPr>
              <a:stCxn id="46" idx="3"/>
              <a:endCxn id="45" idx="7"/>
            </p:cNvCxnSpPr>
            <p:nvPr/>
          </p:nvCxnSpPr>
          <p:spPr>
            <a:xfrm flipH="1">
              <a:off x="6083542" y="1742983"/>
              <a:ext cx="150323" cy="208510"/>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p:cNvCxnSpPr>
              <a:stCxn id="47" idx="1"/>
              <a:endCxn id="45" idx="5"/>
            </p:cNvCxnSpPr>
            <p:nvPr/>
          </p:nvCxnSpPr>
          <p:spPr>
            <a:xfrm flipH="1" flipV="1">
              <a:off x="6083542" y="2048479"/>
              <a:ext cx="262275" cy="181077"/>
            </a:xfrm>
            <a:prstGeom prst="line">
              <a:avLst/>
            </a:prstGeom>
          </p:spPr>
          <p:style>
            <a:lnRef idx="1">
              <a:schemeClr val="dk1"/>
            </a:lnRef>
            <a:fillRef idx="0">
              <a:schemeClr val="dk1"/>
            </a:fillRef>
            <a:effectRef idx="0">
              <a:schemeClr val="dk1"/>
            </a:effectRef>
            <a:fontRef idx="minor">
              <a:schemeClr val="tx1"/>
            </a:fontRef>
          </p:style>
        </p:cxnSp>
        <p:cxnSp>
          <p:nvCxnSpPr>
            <p:cNvPr id="51" name="Straight Connector 50"/>
            <p:cNvCxnSpPr>
              <a:stCxn id="45" idx="4"/>
              <a:endCxn id="48" idx="0"/>
            </p:cNvCxnSpPr>
            <p:nvPr/>
          </p:nvCxnSpPr>
          <p:spPr>
            <a:xfrm>
              <a:off x="6035049" y="2068566"/>
              <a:ext cx="69454" cy="283798"/>
            </a:xfrm>
            <a:prstGeom prst="line">
              <a:avLst/>
            </a:prstGeom>
          </p:spPr>
          <p:style>
            <a:lnRef idx="1">
              <a:schemeClr val="dk1"/>
            </a:lnRef>
            <a:fillRef idx="0">
              <a:schemeClr val="dk1"/>
            </a:fillRef>
            <a:effectRef idx="0">
              <a:schemeClr val="dk1"/>
            </a:effectRef>
            <a:fontRef idx="minor">
              <a:schemeClr val="tx1"/>
            </a:fontRef>
          </p:style>
        </p:cxnSp>
        <p:sp>
          <p:nvSpPr>
            <p:cNvPr id="52" name="Flowchart: Connector 97"/>
            <p:cNvSpPr/>
            <p:nvPr/>
          </p:nvSpPr>
          <p:spPr>
            <a:xfrm>
              <a:off x="6380061" y="1902281"/>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p:cNvCxnSpPr>
              <a:stCxn id="45" idx="6"/>
              <a:endCxn id="52" idx="2"/>
            </p:cNvCxnSpPr>
            <p:nvPr/>
          </p:nvCxnSpPr>
          <p:spPr>
            <a:xfrm flipV="1">
              <a:off x="6103629" y="1970861"/>
              <a:ext cx="276432" cy="29125"/>
            </a:xfrm>
            <a:prstGeom prst="line">
              <a:avLst/>
            </a:prstGeom>
          </p:spPr>
          <p:style>
            <a:lnRef idx="1">
              <a:schemeClr val="dk1"/>
            </a:lnRef>
            <a:fillRef idx="0">
              <a:schemeClr val="dk1"/>
            </a:fillRef>
            <a:effectRef idx="0">
              <a:schemeClr val="dk1"/>
            </a:effectRef>
            <a:fontRef idx="minor">
              <a:schemeClr val="tx1"/>
            </a:fontRef>
          </p:style>
        </p:cxnSp>
        <p:cxnSp>
          <p:nvCxnSpPr>
            <p:cNvPr id="54" name="Straight Connector 53"/>
            <p:cNvCxnSpPr>
              <a:stCxn id="45" idx="1"/>
              <a:endCxn id="13" idx="5"/>
            </p:cNvCxnSpPr>
            <p:nvPr/>
          </p:nvCxnSpPr>
          <p:spPr>
            <a:xfrm flipH="1" flipV="1">
              <a:off x="5416371" y="1723448"/>
              <a:ext cx="570185" cy="228045"/>
            </a:xfrm>
            <a:prstGeom prst="line">
              <a:avLst/>
            </a:prstGeom>
          </p:spPr>
          <p:style>
            <a:lnRef idx="1">
              <a:schemeClr val="dk1"/>
            </a:lnRef>
            <a:fillRef idx="0">
              <a:schemeClr val="dk1"/>
            </a:fillRef>
            <a:effectRef idx="0">
              <a:schemeClr val="dk1"/>
            </a:effectRef>
            <a:fontRef idx="minor">
              <a:schemeClr val="tx1"/>
            </a:fontRef>
          </p:style>
        </p:cxnSp>
        <p:sp>
          <p:nvSpPr>
            <p:cNvPr id="55" name="Flowchart: Connector 100"/>
            <p:cNvSpPr/>
            <p:nvPr/>
          </p:nvSpPr>
          <p:spPr>
            <a:xfrm>
              <a:off x="4477573" y="1473648"/>
              <a:ext cx="137160" cy="137160"/>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6" name="Straight Connector 55"/>
            <p:cNvCxnSpPr>
              <a:stCxn id="55" idx="5"/>
              <a:endCxn id="16" idx="0"/>
            </p:cNvCxnSpPr>
            <p:nvPr/>
          </p:nvCxnSpPr>
          <p:spPr>
            <a:xfrm>
              <a:off x="4594646" y="1590721"/>
              <a:ext cx="106478" cy="237014"/>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p:cNvCxnSpPr>
              <a:stCxn id="9" idx="4"/>
            </p:cNvCxnSpPr>
            <p:nvPr/>
          </p:nvCxnSpPr>
          <p:spPr>
            <a:xfrm>
              <a:off x="5002156" y="1190783"/>
              <a:ext cx="15821" cy="207796"/>
            </a:xfrm>
            <a:prstGeom prst="line">
              <a:avLst/>
            </a:prstGeom>
          </p:spPr>
          <p:style>
            <a:lnRef idx="1">
              <a:schemeClr val="dk1"/>
            </a:lnRef>
            <a:fillRef idx="0">
              <a:schemeClr val="dk1"/>
            </a:fillRef>
            <a:effectRef idx="0">
              <a:schemeClr val="dk1"/>
            </a:effectRef>
            <a:fontRef idx="minor">
              <a:schemeClr val="tx1"/>
            </a:fontRef>
          </p:style>
        </p:cxnSp>
        <p:sp>
          <p:nvSpPr>
            <p:cNvPr id="59" name="TextBox 58"/>
            <p:cNvSpPr txBox="1"/>
            <p:nvPr/>
          </p:nvSpPr>
          <p:spPr>
            <a:xfrm>
              <a:off x="5734107" y="1336520"/>
              <a:ext cx="401072" cy="419834"/>
            </a:xfrm>
            <a:prstGeom prst="rect">
              <a:avLst/>
            </a:prstGeom>
            <a:noFill/>
          </p:spPr>
          <p:txBody>
            <a:bodyPr wrap="none" rtlCol="0">
              <a:spAutoFit/>
            </a:bodyPr>
            <a:lstStyle/>
            <a:p>
              <a:r>
                <a:rPr lang="en-US" dirty="0"/>
                <a:t>….</a:t>
              </a:r>
            </a:p>
          </p:txBody>
        </p:sp>
        <p:cxnSp>
          <p:nvCxnSpPr>
            <p:cNvPr id="60" name="Straight Connector 59"/>
            <p:cNvCxnSpPr/>
            <p:nvPr/>
          </p:nvCxnSpPr>
          <p:spPr>
            <a:xfrm>
              <a:off x="5902432" y="1295978"/>
              <a:ext cx="15821" cy="207796"/>
            </a:xfrm>
            <a:prstGeom prst="line">
              <a:avLst/>
            </a:prstGeom>
          </p:spPr>
          <p:style>
            <a:lnRef idx="1">
              <a:schemeClr val="dk1"/>
            </a:lnRef>
            <a:fillRef idx="0">
              <a:schemeClr val="dk1"/>
            </a:fillRef>
            <a:effectRef idx="0">
              <a:schemeClr val="dk1"/>
            </a:effectRef>
            <a:fontRef idx="minor">
              <a:schemeClr val="tx1"/>
            </a:fontRef>
          </p:style>
        </p:cxnSp>
        <p:sp>
          <p:nvSpPr>
            <p:cNvPr id="61" name="TextBox 60"/>
            <p:cNvSpPr txBox="1"/>
            <p:nvPr/>
          </p:nvSpPr>
          <p:spPr>
            <a:xfrm>
              <a:off x="5643827" y="2173817"/>
              <a:ext cx="401072" cy="419834"/>
            </a:xfrm>
            <a:prstGeom prst="rect">
              <a:avLst/>
            </a:prstGeom>
            <a:noFill/>
          </p:spPr>
          <p:txBody>
            <a:bodyPr wrap="none" rtlCol="0">
              <a:spAutoFit/>
            </a:bodyPr>
            <a:lstStyle/>
            <a:p>
              <a:r>
                <a:rPr lang="en-US" dirty="0"/>
                <a:t>….</a:t>
              </a:r>
            </a:p>
          </p:txBody>
        </p:sp>
        <p:cxnSp>
          <p:nvCxnSpPr>
            <p:cNvPr id="62" name="Straight Connector 61"/>
            <p:cNvCxnSpPr>
              <a:stCxn id="45" idx="3"/>
            </p:cNvCxnSpPr>
            <p:nvPr/>
          </p:nvCxnSpPr>
          <p:spPr>
            <a:xfrm flipH="1">
              <a:off x="5881671" y="2048479"/>
              <a:ext cx="104885" cy="273894"/>
            </a:xfrm>
            <a:prstGeom prst="line">
              <a:avLst/>
            </a:prstGeom>
          </p:spPr>
          <p:style>
            <a:lnRef idx="1">
              <a:schemeClr val="dk1"/>
            </a:lnRef>
            <a:fillRef idx="0">
              <a:schemeClr val="dk1"/>
            </a:fillRef>
            <a:effectRef idx="0">
              <a:schemeClr val="dk1"/>
            </a:effectRef>
            <a:fontRef idx="minor">
              <a:schemeClr val="tx1"/>
            </a:fontRef>
          </p:style>
        </p:cxnSp>
        <p:sp>
          <p:nvSpPr>
            <p:cNvPr id="63" name="TextBox 62"/>
            <p:cNvSpPr txBox="1"/>
            <p:nvPr/>
          </p:nvSpPr>
          <p:spPr>
            <a:xfrm>
              <a:off x="4795689" y="1922487"/>
              <a:ext cx="401072" cy="419834"/>
            </a:xfrm>
            <a:prstGeom prst="rect">
              <a:avLst/>
            </a:prstGeom>
            <a:noFill/>
          </p:spPr>
          <p:txBody>
            <a:bodyPr wrap="none" rtlCol="0">
              <a:spAutoFit/>
            </a:bodyPr>
            <a:lstStyle/>
            <a:p>
              <a:r>
                <a:rPr lang="en-US" dirty="0"/>
                <a:t>….</a:t>
              </a:r>
            </a:p>
          </p:txBody>
        </p:sp>
        <p:cxnSp>
          <p:nvCxnSpPr>
            <p:cNvPr id="64" name="Straight Connector 63"/>
            <p:cNvCxnSpPr/>
            <p:nvPr/>
          </p:nvCxnSpPr>
          <p:spPr>
            <a:xfrm>
              <a:off x="4751277" y="1936457"/>
              <a:ext cx="232102" cy="180916"/>
            </a:xfrm>
            <a:prstGeom prst="line">
              <a:avLst/>
            </a:prstGeom>
          </p:spPr>
          <p:style>
            <a:lnRef idx="1">
              <a:schemeClr val="dk1"/>
            </a:lnRef>
            <a:fillRef idx="0">
              <a:schemeClr val="dk1"/>
            </a:fillRef>
            <a:effectRef idx="0">
              <a:schemeClr val="dk1"/>
            </a:effectRef>
            <a:fontRef idx="minor">
              <a:schemeClr val="tx1"/>
            </a:fontRef>
          </p:style>
        </p:cxnSp>
        <p:cxnSp>
          <p:nvCxnSpPr>
            <p:cNvPr id="65" name="Straight Connector 64"/>
            <p:cNvCxnSpPr/>
            <p:nvPr/>
          </p:nvCxnSpPr>
          <p:spPr>
            <a:xfrm>
              <a:off x="5001283" y="2229556"/>
              <a:ext cx="174034" cy="44185"/>
            </a:xfrm>
            <a:prstGeom prst="line">
              <a:avLst/>
            </a:prstGeom>
          </p:spPr>
          <p:style>
            <a:lnRef idx="1">
              <a:schemeClr val="dk1"/>
            </a:lnRef>
            <a:fillRef idx="0">
              <a:schemeClr val="dk1"/>
            </a:fillRef>
            <a:effectRef idx="0">
              <a:schemeClr val="dk1"/>
            </a:effectRef>
            <a:fontRef idx="minor">
              <a:schemeClr val="tx1"/>
            </a:fontRef>
          </p:style>
        </p:cxnSp>
        <p:sp>
          <p:nvSpPr>
            <p:cNvPr id="66" name="TextBox 65"/>
            <p:cNvSpPr txBox="1"/>
            <p:nvPr/>
          </p:nvSpPr>
          <p:spPr>
            <a:xfrm>
              <a:off x="5432106" y="1870474"/>
              <a:ext cx="401072" cy="419834"/>
            </a:xfrm>
            <a:prstGeom prst="rect">
              <a:avLst/>
            </a:prstGeom>
            <a:noFill/>
          </p:spPr>
          <p:txBody>
            <a:bodyPr wrap="none" rtlCol="0">
              <a:spAutoFit/>
            </a:bodyPr>
            <a:lstStyle/>
            <a:p>
              <a:r>
                <a:rPr lang="en-US" dirty="0"/>
                <a:t>….</a:t>
              </a:r>
            </a:p>
          </p:txBody>
        </p:sp>
        <p:cxnSp>
          <p:nvCxnSpPr>
            <p:cNvPr id="67" name="Straight Connector 66"/>
            <p:cNvCxnSpPr>
              <a:stCxn id="13" idx="4"/>
            </p:cNvCxnSpPr>
            <p:nvPr/>
          </p:nvCxnSpPr>
          <p:spPr>
            <a:xfrm>
              <a:off x="5367878" y="1743535"/>
              <a:ext cx="198816" cy="283380"/>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Connector 67"/>
            <p:cNvCxnSpPr>
              <a:stCxn id="31" idx="2"/>
              <a:endCxn id="9" idx="6"/>
            </p:cNvCxnSpPr>
            <p:nvPr/>
          </p:nvCxnSpPr>
          <p:spPr>
            <a:xfrm flipH="1">
              <a:off x="5070736" y="1081779"/>
              <a:ext cx="470341" cy="40424"/>
            </a:xfrm>
            <a:prstGeom prst="line">
              <a:avLst/>
            </a:prstGeom>
          </p:spPr>
          <p:style>
            <a:lnRef idx="1">
              <a:schemeClr val="dk1"/>
            </a:lnRef>
            <a:fillRef idx="0">
              <a:schemeClr val="dk1"/>
            </a:fillRef>
            <a:effectRef idx="0">
              <a:schemeClr val="dk1"/>
            </a:effectRef>
            <a:fontRef idx="minor">
              <a:schemeClr val="tx1"/>
            </a:fontRef>
          </p:style>
        </p:cxnSp>
        <p:cxnSp>
          <p:nvCxnSpPr>
            <p:cNvPr id="69" name="Straight Connector 68"/>
            <p:cNvCxnSpPr>
              <a:stCxn id="45" idx="3"/>
            </p:cNvCxnSpPr>
            <p:nvPr/>
          </p:nvCxnSpPr>
          <p:spPr>
            <a:xfrm flipH="1">
              <a:off x="5747474" y="2048479"/>
              <a:ext cx="239082" cy="181077"/>
            </a:xfrm>
            <a:prstGeom prst="line">
              <a:avLst/>
            </a:prstGeom>
          </p:spPr>
          <p:style>
            <a:lnRef idx="1">
              <a:schemeClr val="dk1"/>
            </a:lnRef>
            <a:fillRef idx="0">
              <a:schemeClr val="dk1"/>
            </a:fillRef>
            <a:effectRef idx="0">
              <a:schemeClr val="dk1"/>
            </a:effectRef>
            <a:fontRef idx="minor">
              <a:schemeClr val="tx1"/>
            </a:fontRef>
          </p:style>
        </p:cxnSp>
      </p:grpSp>
      <p:grpSp>
        <p:nvGrpSpPr>
          <p:cNvPr id="70" name="Group 69"/>
          <p:cNvGrpSpPr/>
          <p:nvPr/>
        </p:nvGrpSpPr>
        <p:grpSpPr>
          <a:xfrm>
            <a:off x="9004401" y="2814657"/>
            <a:ext cx="2422745" cy="2075327"/>
            <a:chOff x="7660307" y="893789"/>
            <a:chExt cx="2422745" cy="2075327"/>
          </a:xfrm>
        </p:grpSpPr>
        <p:sp>
          <p:nvSpPr>
            <p:cNvPr id="71" name="Flowchart: Connector 116"/>
            <p:cNvSpPr/>
            <p:nvPr/>
          </p:nvSpPr>
          <p:spPr>
            <a:xfrm>
              <a:off x="8403314" y="97530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lowchart: Connector 117"/>
            <p:cNvSpPr/>
            <p:nvPr/>
          </p:nvSpPr>
          <p:spPr>
            <a:xfrm>
              <a:off x="8636575" y="92958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lowchart: Connector 118"/>
            <p:cNvSpPr/>
            <p:nvPr/>
          </p:nvSpPr>
          <p:spPr>
            <a:xfrm>
              <a:off x="8545136" y="103789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lowchart: Connector 119"/>
            <p:cNvSpPr/>
            <p:nvPr/>
          </p:nvSpPr>
          <p:spPr>
            <a:xfrm>
              <a:off x="8527345" y="89378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lowchart: Connector 120"/>
            <p:cNvSpPr/>
            <p:nvPr/>
          </p:nvSpPr>
          <p:spPr>
            <a:xfrm>
              <a:off x="8679745" y="104618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lowchart: Connector 121"/>
            <p:cNvSpPr/>
            <p:nvPr/>
          </p:nvSpPr>
          <p:spPr>
            <a:xfrm>
              <a:off x="8497527" y="119036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lowchart: Connector 122"/>
            <p:cNvSpPr/>
            <p:nvPr/>
          </p:nvSpPr>
          <p:spPr>
            <a:xfrm>
              <a:off x="8832145" y="119858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lowchart: Connector 123"/>
            <p:cNvSpPr/>
            <p:nvPr/>
          </p:nvSpPr>
          <p:spPr>
            <a:xfrm>
              <a:off x="8219548" y="106075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lowchart: Connector 124"/>
            <p:cNvSpPr/>
            <p:nvPr/>
          </p:nvSpPr>
          <p:spPr>
            <a:xfrm>
              <a:off x="8371948" y="121315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lowchart: Connector 125"/>
            <p:cNvSpPr/>
            <p:nvPr/>
          </p:nvSpPr>
          <p:spPr>
            <a:xfrm>
              <a:off x="8524348" y="136555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lowchart: Connector 126"/>
            <p:cNvSpPr/>
            <p:nvPr/>
          </p:nvSpPr>
          <p:spPr>
            <a:xfrm>
              <a:off x="8645406" y="1198590"/>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lowchart: Connector 127"/>
            <p:cNvSpPr/>
            <p:nvPr/>
          </p:nvSpPr>
          <p:spPr>
            <a:xfrm>
              <a:off x="8676748" y="136688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lowchart: Connector 128"/>
            <p:cNvSpPr/>
            <p:nvPr/>
          </p:nvSpPr>
          <p:spPr>
            <a:xfrm>
              <a:off x="8845050" y="101039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lowchart: Connector 129"/>
            <p:cNvSpPr/>
            <p:nvPr/>
          </p:nvSpPr>
          <p:spPr>
            <a:xfrm>
              <a:off x="8380788" y="1111807"/>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lowchart: Connector 130"/>
            <p:cNvSpPr/>
            <p:nvPr/>
          </p:nvSpPr>
          <p:spPr>
            <a:xfrm>
              <a:off x="9398555" y="116746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lowchart: Connector 131"/>
            <p:cNvSpPr/>
            <p:nvPr/>
          </p:nvSpPr>
          <p:spPr>
            <a:xfrm>
              <a:off x="9631816" y="112174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lowchart: Connector 132"/>
            <p:cNvSpPr/>
            <p:nvPr/>
          </p:nvSpPr>
          <p:spPr>
            <a:xfrm>
              <a:off x="9540377" y="123005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lowchart: Connector 133"/>
            <p:cNvSpPr/>
            <p:nvPr/>
          </p:nvSpPr>
          <p:spPr>
            <a:xfrm>
              <a:off x="9522586" y="108594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lowchart: Connector 134"/>
            <p:cNvSpPr/>
            <p:nvPr/>
          </p:nvSpPr>
          <p:spPr>
            <a:xfrm>
              <a:off x="9674986" y="123834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lowchart: Connector 135"/>
            <p:cNvSpPr/>
            <p:nvPr/>
          </p:nvSpPr>
          <p:spPr>
            <a:xfrm>
              <a:off x="9492768" y="1382521"/>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lowchart: Connector 136"/>
            <p:cNvSpPr/>
            <p:nvPr/>
          </p:nvSpPr>
          <p:spPr>
            <a:xfrm>
              <a:off x="9827386" y="139074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lowchart: Connector 137"/>
            <p:cNvSpPr/>
            <p:nvPr/>
          </p:nvSpPr>
          <p:spPr>
            <a:xfrm>
              <a:off x="9532092" y="133140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Flowchart: Connector 138"/>
            <p:cNvSpPr/>
            <p:nvPr/>
          </p:nvSpPr>
          <p:spPr>
            <a:xfrm>
              <a:off x="9367189" y="140531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lowchart: Connector 139"/>
            <p:cNvSpPr/>
            <p:nvPr/>
          </p:nvSpPr>
          <p:spPr>
            <a:xfrm>
              <a:off x="9519589" y="155771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lowchart: Connector 140"/>
            <p:cNvSpPr/>
            <p:nvPr/>
          </p:nvSpPr>
          <p:spPr>
            <a:xfrm>
              <a:off x="9640647" y="1390747"/>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lowchart: Connector 141"/>
            <p:cNvSpPr/>
            <p:nvPr/>
          </p:nvSpPr>
          <p:spPr>
            <a:xfrm>
              <a:off x="9369841" y="110581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lowchart: Connector 142"/>
            <p:cNvSpPr/>
            <p:nvPr/>
          </p:nvSpPr>
          <p:spPr>
            <a:xfrm>
              <a:off x="9840291" y="120255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lowchart: Connector 143"/>
            <p:cNvSpPr/>
            <p:nvPr/>
          </p:nvSpPr>
          <p:spPr>
            <a:xfrm>
              <a:off x="9376029" y="130396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lowchart: Connector 144"/>
            <p:cNvSpPr/>
            <p:nvPr/>
          </p:nvSpPr>
          <p:spPr>
            <a:xfrm>
              <a:off x="9590710" y="209909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lowchart: Connector 145"/>
            <p:cNvSpPr/>
            <p:nvPr/>
          </p:nvSpPr>
          <p:spPr>
            <a:xfrm>
              <a:off x="9823971" y="20533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Flowchart: Connector 146"/>
            <p:cNvSpPr/>
            <p:nvPr/>
          </p:nvSpPr>
          <p:spPr>
            <a:xfrm>
              <a:off x="9732532" y="216168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lowchart: Connector 147"/>
            <p:cNvSpPr/>
            <p:nvPr/>
          </p:nvSpPr>
          <p:spPr>
            <a:xfrm>
              <a:off x="9714741" y="20175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lowchart: Connector 148"/>
            <p:cNvSpPr/>
            <p:nvPr/>
          </p:nvSpPr>
          <p:spPr>
            <a:xfrm>
              <a:off x="9867141" y="21699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lowchart: Connector 149"/>
            <p:cNvSpPr/>
            <p:nvPr/>
          </p:nvSpPr>
          <p:spPr>
            <a:xfrm>
              <a:off x="9684923" y="231414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Flowchart: Connector 150"/>
            <p:cNvSpPr/>
            <p:nvPr/>
          </p:nvSpPr>
          <p:spPr>
            <a:xfrm>
              <a:off x="10019541" y="23223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lowchart: Connector 151"/>
            <p:cNvSpPr/>
            <p:nvPr/>
          </p:nvSpPr>
          <p:spPr>
            <a:xfrm>
              <a:off x="9406944" y="218454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lowchart: Connector 152"/>
            <p:cNvSpPr/>
            <p:nvPr/>
          </p:nvSpPr>
          <p:spPr>
            <a:xfrm>
              <a:off x="9559344" y="233694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Flowchart: Connector 153"/>
            <p:cNvSpPr/>
            <p:nvPr/>
          </p:nvSpPr>
          <p:spPr>
            <a:xfrm>
              <a:off x="9711744" y="248934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lowchart: Connector 154"/>
            <p:cNvSpPr/>
            <p:nvPr/>
          </p:nvSpPr>
          <p:spPr>
            <a:xfrm>
              <a:off x="9832802" y="2322374"/>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lowchart: Connector 155"/>
            <p:cNvSpPr/>
            <p:nvPr/>
          </p:nvSpPr>
          <p:spPr>
            <a:xfrm>
              <a:off x="9864144" y="2490667"/>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lowchart: Connector 156"/>
            <p:cNvSpPr/>
            <p:nvPr/>
          </p:nvSpPr>
          <p:spPr>
            <a:xfrm>
              <a:off x="10032446" y="213418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lowchart: Connector 157"/>
            <p:cNvSpPr/>
            <p:nvPr/>
          </p:nvSpPr>
          <p:spPr>
            <a:xfrm>
              <a:off x="9568184" y="2235591"/>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Flowchart: Connector 158"/>
            <p:cNvSpPr/>
            <p:nvPr/>
          </p:nvSpPr>
          <p:spPr>
            <a:xfrm>
              <a:off x="8502706" y="241051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lowchart: Connector 159"/>
            <p:cNvSpPr/>
            <p:nvPr/>
          </p:nvSpPr>
          <p:spPr>
            <a:xfrm>
              <a:off x="8735967" y="236479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Flowchart: Connector 160"/>
            <p:cNvSpPr/>
            <p:nvPr/>
          </p:nvSpPr>
          <p:spPr>
            <a:xfrm>
              <a:off x="8644528" y="247310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lowchart: Connector 161"/>
            <p:cNvSpPr/>
            <p:nvPr/>
          </p:nvSpPr>
          <p:spPr>
            <a:xfrm>
              <a:off x="8626737" y="232899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lowchart: Connector 162"/>
            <p:cNvSpPr/>
            <p:nvPr/>
          </p:nvSpPr>
          <p:spPr>
            <a:xfrm>
              <a:off x="8779137" y="248139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lowchart: Connector 163"/>
            <p:cNvSpPr/>
            <p:nvPr/>
          </p:nvSpPr>
          <p:spPr>
            <a:xfrm>
              <a:off x="8596919" y="26255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Flowchart: Connector 164"/>
            <p:cNvSpPr/>
            <p:nvPr/>
          </p:nvSpPr>
          <p:spPr>
            <a:xfrm>
              <a:off x="8931537" y="263379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lowchart: Connector 165"/>
            <p:cNvSpPr/>
            <p:nvPr/>
          </p:nvSpPr>
          <p:spPr>
            <a:xfrm>
              <a:off x="8318940" y="25039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Flowchart: Connector 166"/>
            <p:cNvSpPr/>
            <p:nvPr/>
          </p:nvSpPr>
          <p:spPr>
            <a:xfrm>
              <a:off x="8471340" y="264836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Flowchart: Connector 167"/>
            <p:cNvSpPr/>
            <p:nvPr/>
          </p:nvSpPr>
          <p:spPr>
            <a:xfrm>
              <a:off x="8623740" y="280076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Flowchart: Connector 168"/>
            <p:cNvSpPr/>
            <p:nvPr/>
          </p:nvSpPr>
          <p:spPr>
            <a:xfrm>
              <a:off x="8744798" y="2633799"/>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Flowchart: Connector 169"/>
            <p:cNvSpPr/>
            <p:nvPr/>
          </p:nvSpPr>
          <p:spPr>
            <a:xfrm>
              <a:off x="8776140" y="280209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Flowchart: Connector 170"/>
            <p:cNvSpPr/>
            <p:nvPr/>
          </p:nvSpPr>
          <p:spPr>
            <a:xfrm>
              <a:off x="8944442" y="2445607"/>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Flowchart: Connector 171"/>
            <p:cNvSpPr/>
            <p:nvPr/>
          </p:nvSpPr>
          <p:spPr>
            <a:xfrm>
              <a:off x="8480180" y="25470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Flowchart: Connector 172"/>
            <p:cNvSpPr/>
            <p:nvPr/>
          </p:nvSpPr>
          <p:spPr>
            <a:xfrm>
              <a:off x="7844073" y="164056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Flowchart: Connector 173"/>
            <p:cNvSpPr/>
            <p:nvPr/>
          </p:nvSpPr>
          <p:spPr>
            <a:xfrm>
              <a:off x="8077334" y="159484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Flowchart: Connector 174"/>
            <p:cNvSpPr/>
            <p:nvPr/>
          </p:nvSpPr>
          <p:spPr>
            <a:xfrm>
              <a:off x="7985895" y="170315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Flowchart: Connector 175"/>
            <p:cNvSpPr/>
            <p:nvPr/>
          </p:nvSpPr>
          <p:spPr>
            <a:xfrm>
              <a:off x="7968104" y="155904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Flowchart: Connector 176"/>
            <p:cNvSpPr/>
            <p:nvPr/>
          </p:nvSpPr>
          <p:spPr>
            <a:xfrm>
              <a:off x="8120504" y="171144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Flowchart: Connector 177"/>
            <p:cNvSpPr/>
            <p:nvPr/>
          </p:nvSpPr>
          <p:spPr>
            <a:xfrm>
              <a:off x="7938286" y="185562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Flowchart: Connector 178"/>
            <p:cNvSpPr/>
            <p:nvPr/>
          </p:nvSpPr>
          <p:spPr>
            <a:xfrm>
              <a:off x="8272904" y="186384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Flowchart: Connector 179"/>
            <p:cNvSpPr/>
            <p:nvPr/>
          </p:nvSpPr>
          <p:spPr>
            <a:xfrm>
              <a:off x="7660307" y="17260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Flowchart: Connector 180"/>
            <p:cNvSpPr/>
            <p:nvPr/>
          </p:nvSpPr>
          <p:spPr>
            <a:xfrm>
              <a:off x="7812707" y="18784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Flowchart: Connector 181"/>
            <p:cNvSpPr/>
            <p:nvPr/>
          </p:nvSpPr>
          <p:spPr>
            <a:xfrm>
              <a:off x="7965107" y="20308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Flowchart: Connector 182"/>
            <p:cNvSpPr/>
            <p:nvPr/>
          </p:nvSpPr>
          <p:spPr>
            <a:xfrm>
              <a:off x="8086165" y="1863850"/>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Flowchart: Connector 183"/>
            <p:cNvSpPr/>
            <p:nvPr/>
          </p:nvSpPr>
          <p:spPr>
            <a:xfrm>
              <a:off x="8117507" y="203214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Flowchart: Connector 184"/>
            <p:cNvSpPr/>
            <p:nvPr/>
          </p:nvSpPr>
          <p:spPr>
            <a:xfrm>
              <a:off x="8285809" y="167565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Flowchart: Connector 185"/>
            <p:cNvSpPr/>
            <p:nvPr/>
          </p:nvSpPr>
          <p:spPr>
            <a:xfrm>
              <a:off x="7821547" y="1777067"/>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Flowchart: Connector 186"/>
            <p:cNvSpPr/>
            <p:nvPr/>
          </p:nvSpPr>
          <p:spPr>
            <a:xfrm>
              <a:off x="8758472" y="170417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Flowchart: Connector 187"/>
            <p:cNvSpPr/>
            <p:nvPr/>
          </p:nvSpPr>
          <p:spPr>
            <a:xfrm>
              <a:off x="8991733" y="165845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Flowchart: Connector 188"/>
            <p:cNvSpPr/>
            <p:nvPr/>
          </p:nvSpPr>
          <p:spPr>
            <a:xfrm>
              <a:off x="8900294" y="176676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Flowchart: Connector 189"/>
            <p:cNvSpPr/>
            <p:nvPr/>
          </p:nvSpPr>
          <p:spPr>
            <a:xfrm>
              <a:off x="8882503" y="162265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Flowchart: Connector 190"/>
            <p:cNvSpPr/>
            <p:nvPr/>
          </p:nvSpPr>
          <p:spPr>
            <a:xfrm>
              <a:off x="9034903" y="177505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Flowchart: Connector 191"/>
            <p:cNvSpPr/>
            <p:nvPr/>
          </p:nvSpPr>
          <p:spPr>
            <a:xfrm>
              <a:off x="8852685" y="191923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Flowchart: Connector 192"/>
            <p:cNvSpPr/>
            <p:nvPr/>
          </p:nvSpPr>
          <p:spPr>
            <a:xfrm>
              <a:off x="9187303" y="192745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lowchart: Connector 193"/>
            <p:cNvSpPr/>
            <p:nvPr/>
          </p:nvSpPr>
          <p:spPr>
            <a:xfrm>
              <a:off x="8574706" y="178962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Flowchart: Connector 194"/>
            <p:cNvSpPr/>
            <p:nvPr/>
          </p:nvSpPr>
          <p:spPr>
            <a:xfrm>
              <a:off x="8727106" y="194202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Flowchart: Connector 195"/>
            <p:cNvSpPr/>
            <p:nvPr/>
          </p:nvSpPr>
          <p:spPr>
            <a:xfrm>
              <a:off x="8879506" y="209442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Flowchart: Connector 196"/>
            <p:cNvSpPr/>
            <p:nvPr/>
          </p:nvSpPr>
          <p:spPr>
            <a:xfrm>
              <a:off x="9000564" y="1927456"/>
              <a:ext cx="45719" cy="45719"/>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Flowchart: Connector 197"/>
            <p:cNvSpPr/>
            <p:nvPr/>
          </p:nvSpPr>
          <p:spPr>
            <a:xfrm>
              <a:off x="9031906" y="209574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Flowchart: Connector 198"/>
            <p:cNvSpPr/>
            <p:nvPr/>
          </p:nvSpPr>
          <p:spPr>
            <a:xfrm>
              <a:off x="9200208" y="173926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Flowchart: Connector 199"/>
            <p:cNvSpPr/>
            <p:nvPr/>
          </p:nvSpPr>
          <p:spPr>
            <a:xfrm>
              <a:off x="8735946" y="184067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Flowchart: Connector 200"/>
            <p:cNvSpPr/>
            <p:nvPr/>
          </p:nvSpPr>
          <p:spPr>
            <a:xfrm>
              <a:off x="9522241" y="125821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Flowchart: Connector 201"/>
            <p:cNvSpPr/>
            <p:nvPr/>
          </p:nvSpPr>
          <p:spPr>
            <a:xfrm>
              <a:off x="9645168" y="1534921"/>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Flowchart: Connector 202"/>
            <p:cNvSpPr/>
            <p:nvPr/>
          </p:nvSpPr>
          <p:spPr>
            <a:xfrm>
              <a:off x="9979786" y="154314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Flowchart: Connector 203"/>
            <p:cNvSpPr/>
            <p:nvPr/>
          </p:nvSpPr>
          <p:spPr>
            <a:xfrm>
              <a:off x="9806184" y="1480861"/>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Flowchart: Connector 204"/>
            <p:cNvSpPr/>
            <p:nvPr/>
          </p:nvSpPr>
          <p:spPr>
            <a:xfrm>
              <a:off x="8705902" y="162661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Flowchart: Connector 205"/>
            <p:cNvSpPr/>
            <p:nvPr/>
          </p:nvSpPr>
          <p:spPr>
            <a:xfrm>
              <a:off x="8858302" y="177901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Flowchart: Connector 206"/>
            <p:cNvSpPr/>
            <p:nvPr/>
          </p:nvSpPr>
          <p:spPr>
            <a:xfrm>
              <a:off x="9010702" y="1931415"/>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Flowchart: Connector 207"/>
            <p:cNvSpPr/>
            <p:nvPr/>
          </p:nvSpPr>
          <p:spPr>
            <a:xfrm>
              <a:off x="9128231" y="158822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Flowchart: Connector 208"/>
            <p:cNvSpPr/>
            <p:nvPr/>
          </p:nvSpPr>
          <p:spPr>
            <a:xfrm>
              <a:off x="9140921" y="204010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Flowchart: Connector 209"/>
            <p:cNvSpPr/>
            <p:nvPr/>
          </p:nvSpPr>
          <p:spPr>
            <a:xfrm>
              <a:off x="9884932" y="231408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Flowchart: Connector 210"/>
            <p:cNvSpPr/>
            <p:nvPr/>
          </p:nvSpPr>
          <p:spPr>
            <a:xfrm>
              <a:off x="10037332" y="246648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Flowchart: Connector 211"/>
            <p:cNvSpPr/>
            <p:nvPr/>
          </p:nvSpPr>
          <p:spPr>
            <a:xfrm>
              <a:off x="9416578" y="243567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Flowchart: Connector 212"/>
            <p:cNvSpPr/>
            <p:nvPr/>
          </p:nvSpPr>
          <p:spPr>
            <a:xfrm>
              <a:off x="9482446" y="202397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Flowchart: Connector 213"/>
            <p:cNvSpPr/>
            <p:nvPr/>
          </p:nvSpPr>
          <p:spPr>
            <a:xfrm>
              <a:off x="9593363" y="252316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Flowchart: Connector 214"/>
            <p:cNvSpPr/>
            <p:nvPr/>
          </p:nvSpPr>
          <p:spPr>
            <a:xfrm>
              <a:off x="7996473" y="179296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Flowchart: Connector 215"/>
            <p:cNvSpPr/>
            <p:nvPr/>
          </p:nvSpPr>
          <p:spPr>
            <a:xfrm>
              <a:off x="8148873" y="194536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Flowchart: Connector 216"/>
            <p:cNvSpPr/>
            <p:nvPr/>
          </p:nvSpPr>
          <p:spPr>
            <a:xfrm>
              <a:off x="8301273" y="209776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Flowchart: Connector 217"/>
            <p:cNvSpPr/>
            <p:nvPr/>
          </p:nvSpPr>
          <p:spPr>
            <a:xfrm>
              <a:off x="8024302" y="1963927"/>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Flowchart: Connector 218"/>
            <p:cNvSpPr/>
            <p:nvPr/>
          </p:nvSpPr>
          <p:spPr>
            <a:xfrm>
              <a:off x="7795043" y="206067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Flowchart: Connector 219"/>
            <p:cNvSpPr/>
            <p:nvPr/>
          </p:nvSpPr>
          <p:spPr>
            <a:xfrm>
              <a:off x="7883835" y="147360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Flowchart: Connector 220"/>
            <p:cNvSpPr/>
            <p:nvPr/>
          </p:nvSpPr>
          <p:spPr>
            <a:xfrm>
              <a:off x="8036235" y="162600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Flowchart: Connector 221"/>
            <p:cNvSpPr/>
            <p:nvPr/>
          </p:nvSpPr>
          <p:spPr>
            <a:xfrm>
              <a:off x="8037560" y="177840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Flowchart: Connector 222"/>
            <p:cNvSpPr/>
            <p:nvPr/>
          </p:nvSpPr>
          <p:spPr>
            <a:xfrm>
              <a:off x="8341035" y="1930802"/>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Flowchart: Connector 223"/>
            <p:cNvSpPr/>
            <p:nvPr/>
          </p:nvSpPr>
          <p:spPr>
            <a:xfrm>
              <a:off x="8655106" y="256291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Flowchart: Connector 224"/>
            <p:cNvSpPr/>
            <p:nvPr/>
          </p:nvSpPr>
          <p:spPr>
            <a:xfrm>
              <a:off x="8807506" y="2715318"/>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Flowchart: Connector 225"/>
            <p:cNvSpPr/>
            <p:nvPr/>
          </p:nvSpPr>
          <p:spPr>
            <a:xfrm>
              <a:off x="8959906" y="277230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Flowchart: Connector 226"/>
            <p:cNvSpPr/>
            <p:nvPr/>
          </p:nvSpPr>
          <p:spPr>
            <a:xfrm>
              <a:off x="8352069" y="2656316"/>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Flowchart: Connector 227"/>
            <p:cNvSpPr/>
            <p:nvPr/>
          </p:nvSpPr>
          <p:spPr>
            <a:xfrm>
              <a:off x="8472665" y="2784863"/>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Flowchart: Connector 228"/>
            <p:cNvSpPr/>
            <p:nvPr/>
          </p:nvSpPr>
          <p:spPr>
            <a:xfrm>
              <a:off x="8609163" y="2698724"/>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TextBox 183"/>
            <p:cNvSpPr txBox="1"/>
            <p:nvPr/>
          </p:nvSpPr>
          <p:spPr>
            <a:xfrm>
              <a:off x="9183243" y="2549282"/>
              <a:ext cx="401072" cy="419834"/>
            </a:xfrm>
            <a:prstGeom prst="rect">
              <a:avLst/>
            </a:prstGeom>
            <a:noFill/>
          </p:spPr>
          <p:txBody>
            <a:bodyPr wrap="none" rtlCol="0">
              <a:spAutoFit/>
            </a:bodyPr>
            <a:lstStyle/>
            <a:p>
              <a:r>
                <a:rPr lang="en-US" dirty="0"/>
                <a:t>….</a:t>
              </a:r>
            </a:p>
          </p:txBody>
        </p:sp>
        <p:sp>
          <p:nvSpPr>
            <p:cNvPr id="185" name="Flowchart: Connector 230"/>
            <p:cNvSpPr/>
            <p:nvPr/>
          </p:nvSpPr>
          <p:spPr>
            <a:xfrm>
              <a:off x="9864144" y="2641740"/>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Flowchart: Connector 231"/>
            <p:cNvSpPr/>
            <p:nvPr/>
          </p:nvSpPr>
          <p:spPr>
            <a:xfrm>
              <a:off x="8419220" y="2303169"/>
              <a:ext cx="45720" cy="4572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5" name="TextBox 234"/>
          <p:cNvSpPr txBox="1"/>
          <p:nvPr/>
        </p:nvSpPr>
        <p:spPr>
          <a:xfrm>
            <a:off x="5570769" y="5254538"/>
            <a:ext cx="1163395" cy="369332"/>
          </a:xfrm>
          <a:prstGeom prst="rect">
            <a:avLst/>
          </a:prstGeom>
          <a:noFill/>
        </p:spPr>
        <p:txBody>
          <a:bodyPr wrap="none" rtlCol="0">
            <a:spAutoFit/>
          </a:bodyPr>
          <a:lstStyle/>
          <a:p>
            <a:r>
              <a:rPr lang="en-US" sz="1800" b="1" dirty="0" smtClean="0">
                <a:latin typeface="Hannotate TC Bold"/>
                <a:cs typeface="Hannotate TC Bold"/>
              </a:rPr>
              <a:t>Networks</a:t>
            </a:r>
            <a:endParaRPr lang="en-US" sz="1800" b="1" dirty="0">
              <a:latin typeface="Hannotate TC Bold"/>
              <a:cs typeface="Hannotate TC Bold"/>
            </a:endParaRPr>
          </a:p>
        </p:txBody>
      </p:sp>
      <p:sp>
        <p:nvSpPr>
          <p:cNvPr id="236" name="TextBox 235"/>
          <p:cNvSpPr txBox="1"/>
          <p:nvPr/>
        </p:nvSpPr>
        <p:spPr>
          <a:xfrm>
            <a:off x="9394102" y="5256407"/>
            <a:ext cx="1699156" cy="369332"/>
          </a:xfrm>
          <a:prstGeom prst="rect">
            <a:avLst/>
          </a:prstGeom>
          <a:noFill/>
        </p:spPr>
        <p:txBody>
          <a:bodyPr wrap="none" rtlCol="0">
            <a:spAutoFit/>
          </a:bodyPr>
          <a:lstStyle/>
          <a:p>
            <a:r>
              <a:rPr lang="en-US" sz="1800" b="1" dirty="0">
                <a:latin typeface="Hannotate TC Bold"/>
                <a:cs typeface="Hannotate TC Bold"/>
              </a:rPr>
              <a:t>2D/3D Layout</a:t>
            </a:r>
          </a:p>
        </p:txBody>
      </p:sp>
      <p:grpSp>
        <p:nvGrpSpPr>
          <p:cNvPr id="3" name="Group 2"/>
          <p:cNvGrpSpPr/>
          <p:nvPr/>
        </p:nvGrpSpPr>
        <p:grpSpPr>
          <a:xfrm>
            <a:off x="1072352" y="2188291"/>
            <a:ext cx="5188591" cy="3396443"/>
            <a:chOff x="336695" y="2489126"/>
            <a:chExt cx="5188591" cy="3396443"/>
          </a:xfrm>
        </p:grpSpPr>
        <p:grpSp>
          <p:nvGrpSpPr>
            <p:cNvPr id="187" name="Group 186"/>
            <p:cNvGrpSpPr/>
            <p:nvPr/>
          </p:nvGrpSpPr>
          <p:grpSpPr>
            <a:xfrm>
              <a:off x="336695" y="3305319"/>
              <a:ext cx="2519764" cy="2580250"/>
              <a:chOff x="837154" y="1779685"/>
              <a:chExt cx="2519764" cy="2580250"/>
            </a:xfrm>
          </p:grpSpPr>
          <p:grpSp>
            <p:nvGrpSpPr>
              <p:cNvPr id="188" name="Group 187"/>
              <p:cNvGrpSpPr/>
              <p:nvPr/>
            </p:nvGrpSpPr>
            <p:grpSpPr>
              <a:xfrm>
                <a:off x="1306323" y="1779685"/>
                <a:ext cx="1530627" cy="1828800"/>
                <a:chOff x="1977225" y="1948070"/>
                <a:chExt cx="1530627" cy="1608814"/>
              </a:xfrm>
            </p:grpSpPr>
            <p:grpSp>
              <p:nvGrpSpPr>
                <p:cNvPr id="190" name="Group 189"/>
                <p:cNvGrpSpPr/>
                <p:nvPr/>
              </p:nvGrpSpPr>
              <p:grpSpPr>
                <a:xfrm>
                  <a:off x="1977225" y="1948070"/>
                  <a:ext cx="1530627" cy="182880"/>
                  <a:chOff x="1932166" y="1948070"/>
                  <a:chExt cx="1530627" cy="182880"/>
                </a:xfrm>
              </p:grpSpPr>
              <p:sp>
                <p:nvSpPr>
                  <p:cNvPr id="225" name="Rectangle 224"/>
                  <p:cNvSpPr/>
                  <p:nvPr/>
                </p:nvSpPr>
                <p:spPr>
                  <a:xfrm>
                    <a:off x="1932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Rectangle 225"/>
                  <p:cNvSpPr/>
                  <p:nvPr/>
                </p:nvSpPr>
                <p:spPr>
                  <a:xfrm>
                    <a:off x="2084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226"/>
                  <p:cNvSpPr/>
                  <p:nvPr/>
                </p:nvSpPr>
                <p:spPr>
                  <a:xfrm>
                    <a:off x="2236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p:cNvSpPr/>
                  <p:nvPr/>
                </p:nvSpPr>
                <p:spPr>
                  <a:xfrm>
                    <a:off x="2389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p:cNvSpPr/>
                  <p:nvPr/>
                </p:nvSpPr>
                <p:spPr>
                  <a:xfrm>
                    <a:off x="2541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Rectangle 229"/>
                  <p:cNvSpPr/>
                  <p:nvPr/>
                </p:nvSpPr>
                <p:spPr>
                  <a:xfrm>
                    <a:off x="2694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p:cNvSpPr/>
                  <p:nvPr/>
                </p:nvSpPr>
                <p:spPr>
                  <a:xfrm>
                    <a:off x="2846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p:cNvSpPr/>
                  <p:nvPr/>
                </p:nvSpPr>
                <p:spPr>
                  <a:xfrm>
                    <a:off x="2998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p:cNvSpPr/>
                  <p:nvPr/>
                </p:nvSpPr>
                <p:spPr>
                  <a:xfrm>
                    <a:off x="3151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p:cNvSpPr/>
                  <p:nvPr/>
                </p:nvSpPr>
                <p:spPr>
                  <a:xfrm>
                    <a:off x="3303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1" name="Group 190"/>
                <p:cNvGrpSpPr/>
                <p:nvPr/>
              </p:nvGrpSpPr>
              <p:grpSpPr>
                <a:xfrm>
                  <a:off x="1977225" y="2283350"/>
                  <a:ext cx="1530627" cy="182880"/>
                  <a:chOff x="1932166" y="1948070"/>
                  <a:chExt cx="1530627" cy="182880"/>
                </a:xfrm>
              </p:grpSpPr>
              <p:sp>
                <p:nvSpPr>
                  <p:cNvPr id="215" name="Rectangle 214"/>
                  <p:cNvSpPr/>
                  <p:nvPr/>
                </p:nvSpPr>
                <p:spPr>
                  <a:xfrm>
                    <a:off x="1932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215"/>
                  <p:cNvSpPr/>
                  <p:nvPr/>
                </p:nvSpPr>
                <p:spPr>
                  <a:xfrm>
                    <a:off x="2084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p:cNvSpPr/>
                  <p:nvPr/>
                </p:nvSpPr>
                <p:spPr>
                  <a:xfrm>
                    <a:off x="2236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p:cNvSpPr/>
                  <p:nvPr/>
                </p:nvSpPr>
                <p:spPr>
                  <a:xfrm>
                    <a:off x="2389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p:cNvSpPr/>
                  <p:nvPr/>
                </p:nvSpPr>
                <p:spPr>
                  <a:xfrm>
                    <a:off x="2541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p:cNvSpPr/>
                  <p:nvPr/>
                </p:nvSpPr>
                <p:spPr>
                  <a:xfrm>
                    <a:off x="2694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220"/>
                  <p:cNvSpPr/>
                  <p:nvPr/>
                </p:nvSpPr>
                <p:spPr>
                  <a:xfrm>
                    <a:off x="2846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p:cNvSpPr/>
                  <p:nvPr/>
                </p:nvSpPr>
                <p:spPr>
                  <a:xfrm>
                    <a:off x="2998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p:cNvSpPr/>
                  <p:nvPr/>
                </p:nvSpPr>
                <p:spPr>
                  <a:xfrm>
                    <a:off x="3151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23"/>
                  <p:cNvSpPr/>
                  <p:nvPr/>
                </p:nvSpPr>
                <p:spPr>
                  <a:xfrm>
                    <a:off x="3303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2" name="Group 191"/>
                <p:cNvGrpSpPr/>
                <p:nvPr/>
              </p:nvGrpSpPr>
              <p:grpSpPr>
                <a:xfrm>
                  <a:off x="1977225" y="2920780"/>
                  <a:ext cx="1530627" cy="182880"/>
                  <a:chOff x="1932166" y="1948070"/>
                  <a:chExt cx="1530627" cy="182880"/>
                </a:xfrm>
              </p:grpSpPr>
              <p:sp>
                <p:nvSpPr>
                  <p:cNvPr id="205" name="Rectangle 204"/>
                  <p:cNvSpPr/>
                  <p:nvPr/>
                </p:nvSpPr>
                <p:spPr>
                  <a:xfrm>
                    <a:off x="1932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p:cNvSpPr/>
                  <p:nvPr/>
                </p:nvSpPr>
                <p:spPr>
                  <a:xfrm>
                    <a:off x="2084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206"/>
                  <p:cNvSpPr/>
                  <p:nvPr/>
                </p:nvSpPr>
                <p:spPr>
                  <a:xfrm>
                    <a:off x="2236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Rectangle 207"/>
                  <p:cNvSpPr/>
                  <p:nvPr/>
                </p:nvSpPr>
                <p:spPr>
                  <a:xfrm>
                    <a:off x="2389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208"/>
                  <p:cNvSpPr/>
                  <p:nvPr/>
                </p:nvSpPr>
                <p:spPr>
                  <a:xfrm>
                    <a:off x="2541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p:cNvSpPr/>
                  <p:nvPr/>
                </p:nvSpPr>
                <p:spPr>
                  <a:xfrm>
                    <a:off x="2694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Rectangle 210"/>
                  <p:cNvSpPr/>
                  <p:nvPr/>
                </p:nvSpPr>
                <p:spPr>
                  <a:xfrm>
                    <a:off x="2846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p:cNvSpPr/>
                  <p:nvPr/>
                </p:nvSpPr>
                <p:spPr>
                  <a:xfrm>
                    <a:off x="2998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p:cNvSpPr/>
                  <p:nvPr/>
                </p:nvSpPr>
                <p:spPr>
                  <a:xfrm>
                    <a:off x="3151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p:cNvSpPr/>
                  <p:nvPr/>
                </p:nvSpPr>
                <p:spPr>
                  <a:xfrm>
                    <a:off x="3303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3" name="Group 192"/>
                <p:cNvGrpSpPr/>
                <p:nvPr/>
              </p:nvGrpSpPr>
              <p:grpSpPr>
                <a:xfrm>
                  <a:off x="1977225" y="3374004"/>
                  <a:ext cx="1530627" cy="182880"/>
                  <a:chOff x="1932166" y="1948070"/>
                  <a:chExt cx="1530627" cy="182880"/>
                </a:xfrm>
              </p:grpSpPr>
              <p:sp>
                <p:nvSpPr>
                  <p:cNvPr id="195" name="Rectangle 194"/>
                  <p:cNvSpPr/>
                  <p:nvPr/>
                </p:nvSpPr>
                <p:spPr>
                  <a:xfrm>
                    <a:off x="1932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195"/>
                  <p:cNvSpPr/>
                  <p:nvPr/>
                </p:nvSpPr>
                <p:spPr>
                  <a:xfrm>
                    <a:off x="2084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196"/>
                  <p:cNvSpPr/>
                  <p:nvPr/>
                </p:nvSpPr>
                <p:spPr>
                  <a:xfrm>
                    <a:off x="2236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p:cNvSpPr/>
                  <p:nvPr/>
                </p:nvSpPr>
                <p:spPr>
                  <a:xfrm>
                    <a:off x="2389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198"/>
                  <p:cNvSpPr/>
                  <p:nvPr/>
                </p:nvSpPr>
                <p:spPr>
                  <a:xfrm>
                    <a:off x="2541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p:cNvSpPr/>
                  <p:nvPr/>
                </p:nvSpPr>
                <p:spPr>
                  <a:xfrm>
                    <a:off x="26941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p:cNvSpPr/>
                  <p:nvPr/>
                </p:nvSpPr>
                <p:spPr>
                  <a:xfrm>
                    <a:off x="28465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p:cNvSpPr/>
                  <p:nvPr/>
                </p:nvSpPr>
                <p:spPr>
                  <a:xfrm>
                    <a:off x="29989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p:cNvSpPr/>
                  <p:nvPr/>
                </p:nvSpPr>
                <p:spPr>
                  <a:xfrm>
                    <a:off x="31513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203"/>
                  <p:cNvSpPr/>
                  <p:nvPr/>
                </p:nvSpPr>
                <p:spPr>
                  <a:xfrm>
                    <a:off x="3303766" y="1948070"/>
                    <a:ext cx="159027" cy="182880"/>
                  </a:xfrm>
                  <a:prstGeom prst="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4" name="TextBox 193"/>
                <p:cNvSpPr txBox="1"/>
                <p:nvPr/>
              </p:nvSpPr>
              <p:spPr>
                <a:xfrm>
                  <a:off x="2494296" y="2433965"/>
                  <a:ext cx="401072" cy="369332"/>
                </a:xfrm>
                <a:prstGeom prst="rect">
                  <a:avLst/>
                </a:prstGeom>
                <a:noFill/>
              </p:spPr>
              <p:txBody>
                <a:bodyPr wrap="none" rtlCol="0">
                  <a:spAutoFit/>
                </a:bodyPr>
                <a:lstStyle/>
                <a:p>
                  <a:r>
                    <a:rPr lang="en-US" dirty="0"/>
                    <a:t>….</a:t>
                  </a:r>
                </a:p>
              </p:txBody>
            </p:sp>
          </p:grpSp>
          <p:sp>
            <p:nvSpPr>
              <p:cNvPr id="189" name="TextBox 188"/>
              <p:cNvSpPr txBox="1"/>
              <p:nvPr/>
            </p:nvSpPr>
            <p:spPr>
              <a:xfrm>
                <a:off x="837154" y="3990603"/>
                <a:ext cx="2519764" cy="369332"/>
              </a:xfrm>
              <a:prstGeom prst="rect">
                <a:avLst/>
              </a:prstGeom>
              <a:noFill/>
            </p:spPr>
            <p:txBody>
              <a:bodyPr wrap="none" rtlCol="0">
                <a:spAutoFit/>
              </a:bodyPr>
              <a:lstStyle/>
              <a:p>
                <a:r>
                  <a:rPr lang="en-US" sz="1800" b="1" dirty="0" smtClean="0">
                    <a:latin typeface="Hannotate TC Bold"/>
                    <a:cs typeface="Hannotate TC Bold"/>
                  </a:rPr>
                  <a:t>High-dimensional </a:t>
                </a:r>
                <a:r>
                  <a:rPr lang="en-US" altLang="zh-CN" sz="1800" b="1" dirty="0" smtClean="0">
                    <a:latin typeface="Hannotate TC Bold"/>
                    <a:cs typeface="Hannotate TC Bold"/>
                  </a:rPr>
                  <a:t>Data</a:t>
                </a:r>
                <a:endParaRPr lang="en-US" sz="1800" b="1" dirty="0">
                  <a:latin typeface="Hannotate TC Bold"/>
                  <a:cs typeface="Hannotate TC Bold"/>
                </a:endParaRPr>
              </a:p>
            </p:txBody>
          </p:sp>
        </p:grpSp>
        <p:sp>
          <p:nvSpPr>
            <p:cNvPr id="237" name="Right Arrow 236"/>
            <p:cNvSpPr/>
            <p:nvPr/>
          </p:nvSpPr>
          <p:spPr>
            <a:xfrm>
              <a:off x="2960201" y="3926975"/>
              <a:ext cx="584537" cy="883371"/>
            </a:xfrm>
            <a:prstGeom prst="rightArrow">
              <a:avLst/>
            </a:prstGeom>
            <a:solidFill>
              <a:srgbClr val="FFFFFF"/>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p:cNvSpPr/>
            <p:nvPr/>
          </p:nvSpPr>
          <p:spPr>
            <a:xfrm>
              <a:off x="1253608" y="2489126"/>
              <a:ext cx="4271678" cy="707886"/>
            </a:xfrm>
            <a:prstGeom prst="rect">
              <a:avLst/>
            </a:prstGeom>
          </p:spPr>
          <p:txBody>
            <a:bodyPr wrap="none">
              <a:spAutoFit/>
            </a:bodyPr>
            <a:lstStyle/>
            <a:p>
              <a:r>
                <a:rPr lang="en-US" sz="2000" b="1" dirty="0">
                  <a:solidFill>
                    <a:srgbClr val="0070C0"/>
                  </a:solidFill>
                  <a:latin typeface="Hannotate TC Bold"/>
                  <a:cs typeface="Hannotate TC Bold"/>
                </a:rPr>
                <a:t>K-</a:t>
              </a:r>
              <a:r>
                <a:rPr lang="en-US" sz="2000" b="1" dirty="0" smtClean="0">
                  <a:solidFill>
                    <a:srgbClr val="0070C0"/>
                  </a:solidFill>
                  <a:latin typeface="Hannotate TC Bold"/>
                  <a:cs typeface="Hannotate TC Bold"/>
                </a:rPr>
                <a:t>Nearest</a:t>
              </a:r>
              <a:r>
                <a:rPr lang="zh-CN" altLang="en-US" sz="2000" b="1" dirty="0" smtClean="0">
                  <a:solidFill>
                    <a:srgbClr val="0070C0"/>
                  </a:solidFill>
                  <a:latin typeface="Hannotate TC Bold"/>
                  <a:cs typeface="Hannotate TC Bold"/>
                </a:rPr>
                <a:t> </a:t>
              </a:r>
              <a:r>
                <a:rPr lang="en-US" altLang="zh-CN" sz="2000" b="1" dirty="0" smtClean="0">
                  <a:solidFill>
                    <a:srgbClr val="0070C0"/>
                  </a:solidFill>
                  <a:latin typeface="Hannotate TC Bold"/>
                  <a:cs typeface="Hannotate TC Bold"/>
                </a:rPr>
                <a:t>Neighbor</a:t>
              </a:r>
              <a:r>
                <a:rPr lang="zh-CN" altLang="en-US" sz="2000" b="1" dirty="0" smtClean="0">
                  <a:solidFill>
                    <a:srgbClr val="0070C0"/>
                  </a:solidFill>
                  <a:latin typeface="Hannotate TC Bold"/>
                  <a:cs typeface="Hannotate TC Bold"/>
                </a:rPr>
                <a:t> </a:t>
              </a:r>
              <a:r>
                <a:rPr lang="en-US" sz="2000" b="1" dirty="0" smtClean="0">
                  <a:solidFill>
                    <a:srgbClr val="0070C0"/>
                  </a:solidFill>
                  <a:latin typeface="Hannotate TC Bold"/>
                  <a:cs typeface="Hannotate TC Bold"/>
                </a:rPr>
                <a:t>Graph</a:t>
              </a:r>
              <a:r>
                <a:rPr lang="zh-CN" altLang="en-US" sz="2000" b="1" dirty="0" smtClean="0">
                  <a:solidFill>
                    <a:srgbClr val="0070C0"/>
                  </a:solidFill>
                  <a:latin typeface="Hannotate TC Bold"/>
                  <a:cs typeface="Hannotate TC Bold"/>
                </a:rPr>
                <a:t> </a:t>
              </a:r>
              <a:r>
                <a:rPr lang="en-US" altLang="zh-CN" sz="2000" b="1" dirty="0" smtClean="0">
                  <a:solidFill>
                    <a:srgbClr val="0070C0"/>
                  </a:solidFill>
                  <a:latin typeface="Hannotate TC Bold"/>
                  <a:cs typeface="Hannotate TC Bold"/>
                </a:rPr>
                <a:t>(KNN-G)</a:t>
              </a:r>
              <a:endParaRPr lang="en-US" sz="2000" b="1" dirty="0">
                <a:solidFill>
                  <a:srgbClr val="0070C0"/>
                </a:solidFill>
                <a:latin typeface="Hannotate TC Bold"/>
                <a:cs typeface="Hannotate TC Bold"/>
              </a:endParaRPr>
            </a:p>
            <a:p>
              <a:r>
                <a:rPr lang="en-US" sz="2000" b="1" dirty="0">
                  <a:solidFill>
                    <a:srgbClr val="0070C0"/>
                  </a:solidFill>
                  <a:latin typeface="Hannotate TC Bold"/>
                  <a:cs typeface="Hannotate TC Bold"/>
                </a:rPr>
                <a:t>Construction</a:t>
              </a:r>
              <a:endParaRPr lang="en-US" sz="2000" dirty="0">
                <a:solidFill>
                  <a:srgbClr val="0070C0"/>
                </a:solidFill>
                <a:latin typeface="Hannotate TC Bold"/>
                <a:cs typeface="Hannotate TC Bold"/>
              </a:endParaRPr>
            </a:p>
          </p:txBody>
        </p:sp>
      </p:grpSp>
      <p:sp>
        <p:nvSpPr>
          <p:cNvPr id="239" name="Right Arrow 238"/>
          <p:cNvSpPr/>
          <p:nvPr/>
        </p:nvSpPr>
        <p:spPr>
          <a:xfrm>
            <a:off x="7801149" y="3716633"/>
            <a:ext cx="671092" cy="883371"/>
          </a:xfrm>
          <a:prstGeom prst="rightArrow">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240"/>
          <p:cNvSpPr/>
          <p:nvPr/>
        </p:nvSpPr>
        <p:spPr>
          <a:xfrm>
            <a:off x="7255204" y="2220433"/>
            <a:ext cx="1749197" cy="400110"/>
          </a:xfrm>
          <a:prstGeom prst="rect">
            <a:avLst/>
          </a:prstGeom>
        </p:spPr>
        <p:txBody>
          <a:bodyPr wrap="none">
            <a:spAutoFit/>
          </a:bodyPr>
          <a:lstStyle/>
          <a:p>
            <a:r>
              <a:rPr lang="en-US" sz="2000" b="1" dirty="0" smtClean="0">
                <a:solidFill>
                  <a:srgbClr val="0070C0"/>
                </a:solidFill>
                <a:latin typeface="Hannotate TC Bold"/>
                <a:cs typeface="Hannotate TC Bold"/>
              </a:rPr>
              <a:t>Graph Layout</a:t>
            </a:r>
            <a:endParaRPr lang="en-US" sz="2000" b="1" dirty="0">
              <a:solidFill>
                <a:srgbClr val="0070C0"/>
              </a:solidFill>
              <a:latin typeface="Hannotate TC Bold"/>
              <a:cs typeface="Hannotate TC Bold"/>
            </a:endParaRPr>
          </a:p>
        </p:txBody>
      </p:sp>
      <p:sp>
        <p:nvSpPr>
          <p:cNvPr id="2" name="Slide Number Placeholder 1"/>
          <p:cNvSpPr>
            <a:spLocks noGrp="1"/>
          </p:cNvSpPr>
          <p:nvPr>
            <p:ph type="sldNum" sz="quarter" idx="2"/>
          </p:nvPr>
        </p:nvSpPr>
        <p:spPr/>
        <p:txBody>
          <a:bodyPr/>
          <a:lstStyle/>
          <a:p>
            <a:fld id="{86CB4B4D-7CA3-9044-876B-883B54F8677D}" type="slidenum">
              <a:rPr lang="uk-UA" smtClean="0"/>
              <a:t>31</a:t>
            </a:fld>
            <a:endParaRPr lang="uk-UA"/>
          </a:p>
        </p:txBody>
      </p:sp>
      <p:grpSp>
        <p:nvGrpSpPr>
          <p:cNvPr id="242" name="Group 241"/>
          <p:cNvGrpSpPr/>
          <p:nvPr/>
        </p:nvGrpSpPr>
        <p:grpSpPr>
          <a:xfrm>
            <a:off x="8825226" y="5709029"/>
            <a:ext cx="4041541" cy="4047218"/>
            <a:chOff x="8593066" y="2149699"/>
            <a:chExt cx="4041541" cy="4047218"/>
          </a:xfrm>
        </p:grpSpPr>
        <p:sp>
          <p:nvSpPr>
            <p:cNvPr id="243" name="Right Arrow 242"/>
            <p:cNvSpPr/>
            <p:nvPr/>
          </p:nvSpPr>
          <p:spPr>
            <a:xfrm rot="5400000">
              <a:off x="10362613" y="2093043"/>
              <a:ext cx="569628" cy="682939"/>
            </a:xfrm>
            <a:prstGeom prst="rightArrow">
              <a:avLst>
                <a:gd name="adj1" fmla="val 50000"/>
                <a:gd name="adj2" fmla="val 41604"/>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4" name="Group 243"/>
            <p:cNvGrpSpPr/>
            <p:nvPr/>
          </p:nvGrpSpPr>
          <p:grpSpPr>
            <a:xfrm>
              <a:off x="8593066" y="2620061"/>
              <a:ext cx="4041541" cy="3576856"/>
              <a:chOff x="7205419" y="1628714"/>
              <a:chExt cx="4352312" cy="3844538"/>
            </a:xfrm>
          </p:grpSpPr>
          <p:pic>
            <p:nvPicPr>
              <p:cNvPr id="245" name="Picture 244"/>
              <p:cNvPicPr>
                <a:picLocks noChangeAspect="1"/>
              </p:cNvPicPr>
              <p:nvPr/>
            </p:nvPicPr>
            <p:blipFill rotWithShape="1">
              <a:blip r:embed="rId3" cstate="print">
                <a:extLst>
                  <a:ext uri="{28A0092B-C50C-407E-A947-70E740481C1C}">
                    <a14:useLocalDpi xmlns:a14="http://schemas.microsoft.com/office/drawing/2010/main" val="0"/>
                  </a:ext>
                </a:extLst>
              </a:blip>
              <a:srcRect l="45663"/>
              <a:stretch/>
            </p:blipFill>
            <p:spPr>
              <a:xfrm>
                <a:off x="9584899" y="1676445"/>
                <a:ext cx="1607799" cy="1602340"/>
              </a:xfrm>
              <a:prstGeom prst="rect">
                <a:avLst/>
              </a:prstGeom>
            </p:spPr>
          </p:pic>
          <p:sp>
            <p:nvSpPr>
              <p:cNvPr id="246" name="TextBox 245"/>
              <p:cNvSpPr txBox="1"/>
              <p:nvPr/>
            </p:nvSpPr>
            <p:spPr>
              <a:xfrm>
                <a:off x="8570282" y="5109362"/>
                <a:ext cx="1205278" cy="363890"/>
              </a:xfrm>
              <a:prstGeom prst="rect">
                <a:avLst/>
              </a:prstGeom>
              <a:noFill/>
            </p:spPr>
            <p:txBody>
              <a:bodyPr wrap="none" rtlCol="0">
                <a:spAutoFit/>
              </a:bodyPr>
              <a:lstStyle/>
              <a:p>
                <a:r>
                  <a:rPr lang="en-US" sz="1600" dirty="0" err="1" smtClean="0">
                    <a:latin typeface="Yan"/>
                  </a:rPr>
                  <a:t>Heatmaps</a:t>
                </a:r>
                <a:endParaRPr lang="en-US" sz="1600" dirty="0">
                  <a:latin typeface="Yan"/>
                </a:endParaRPr>
              </a:p>
            </p:txBody>
          </p:sp>
          <p:sp>
            <p:nvSpPr>
              <p:cNvPr id="247" name="TextBox 246"/>
              <p:cNvSpPr txBox="1"/>
              <p:nvPr/>
            </p:nvSpPr>
            <p:spPr>
              <a:xfrm>
                <a:off x="9542835" y="3199895"/>
                <a:ext cx="2014896" cy="363890"/>
              </a:xfrm>
              <a:prstGeom prst="rect">
                <a:avLst/>
              </a:prstGeom>
              <a:noFill/>
            </p:spPr>
            <p:txBody>
              <a:bodyPr wrap="none" rtlCol="0">
                <a:spAutoFit/>
              </a:bodyPr>
              <a:lstStyle/>
              <a:p>
                <a:r>
                  <a:rPr lang="en-US" sz="1600" dirty="0" smtClean="0">
                    <a:latin typeface="Yan"/>
                  </a:rPr>
                  <a:t>Network Diagrams</a:t>
                </a:r>
                <a:endParaRPr lang="en-US" sz="1600" dirty="0">
                  <a:latin typeface="Yan"/>
                </a:endParaRPr>
              </a:p>
            </p:txBody>
          </p:sp>
          <p:pic>
            <p:nvPicPr>
              <p:cNvPr id="248" name="Picture 2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5419" y="1628714"/>
                <a:ext cx="2051443" cy="1701620"/>
              </a:xfrm>
              <a:prstGeom prst="rect">
                <a:avLst/>
              </a:prstGeom>
            </p:spPr>
          </p:pic>
          <p:sp>
            <p:nvSpPr>
              <p:cNvPr id="249" name="TextBox 248"/>
              <p:cNvSpPr txBox="1"/>
              <p:nvPr/>
            </p:nvSpPr>
            <p:spPr>
              <a:xfrm>
                <a:off x="7561841" y="3206286"/>
                <a:ext cx="1452134" cy="363890"/>
              </a:xfrm>
              <a:prstGeom prst="rect">
                <a:avLst/>
              </a:prstGeom>
              <a:noFill/>
            </p:spPr>
            <p:txBody>
              <a:bodyPr wrap="none" rtlCol="0">
                <a:spAutoFit/>
              </a:bodyPr>
              <a:lstStyle/>
              <a:p>
                <a:r>
                  <a:rPr lang="en-US" sz="1600" dirty="0" smtClean="0">
                    <a:latin typeface="Yan"/>
                  </a:rPr>
                  <a:t>Scatter Plots</a:t>
                </a:r>
                <a:endParaRPr lang="en-US" sz="1600" dirty="0">
                  <a:latin typeface="Yan"/>
                </a:endParaRPr>
              </a:p>
            </p:txBody>
          </p:sp>
          <p:pic>
            <p:nvPicPr>
              <p:cNvPr id="250" name="Picture 2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1140" y="3697577"/>
                <a:ext cx="1937732" cy="1364395"/>
              </a:xfrm>
              <a:prstGeom prst="rect">
                <a:avLst/>
              </a:prstGeom>
            </p:spPr>
          </p:pic>
        </p:grpSp>
      </p:grpSp>
    </p:spTree>
    <p:extLst>
      <p:ext uri="{BB962C8B-B14F-4D97-AF65-F5344CB8AC3E}">
        <p14:creationId xmlns:p14="http://schemas.microsoft.com/office/powerpoint/2010/main" val="73871341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Shape 435"/>
          <p:cNvSpPr>
            <a:spLocks noGrp="1"/>
          </p:cNvSpPr>
          <p:nvPr>
            <p:ph type="title"/>
          </p:nvPr>
        </p:nvSpPr>
        <p:spPr>
          <a:prstGeom prst="rect">
            <a:avLst/>
          </a:prstGeom>
        </p:spPr>
        <p:txBody>
          <a:bodyPr/>
          <a:lstStyle>
            <a:lvl1pPr>
              <a:defRPr sz="4000">
                <a:solidFill>
                  <a:schemeClr val="accent5"/>
                </a:solidFill>
                <a:latin typeface="Hannotate SC Regular"/>
                <a:ea typeface="Hannotate SC Regular"/>
                <a:cs typeface="Hannotate SC Regular"/>
                <a:sym typeface="Hannotate SC Regular"/>
              </a:defRPr>
            </a:lvl1pPr>
          </a:lstStyle>
          <a:p>
            <a:pPr algn="l"/>
            <a:r>
              <a:rPr dirty="0">
                <a:solidFill>
                  <a:srgbClr val="D50202"/>
                </a:solidFill>
              </a:rPr>
              <a:t>t-SNE (Maarten and Hinton, </a:t>
            </a:r>
            <a:r>
              <a:rPr dirty="0" smtClean="0">
                <a:solidFill>
                  <a:srgbClr val="D50202"/>
                </a:solidFill>
              </a:rPr>
              <a:t>2008</a:t>
            </a:r>
            <a:r>
              <a:rPr lang="en-US" dirty="0" smtClean="0">
                <a:solidFill>
                  <a:srgbClr val="D50202"/>
                </a:solidFill>
              </a:rPr>
              <a:t>, 2014 </a:t>
            </a:r>
            <a:r>
              <a:rPr dirty="0" smtClean="0">
                <a:solidFill>
                  <a:srgbClr val="D50202"/>
                </a:solidFill>
              </a:rPr>
              <a:t>)</a:t>
            </a:r>
            <a:endParaRPr dirty="0">
              <a:solidFill>
                <a:srgbClr val="D50202"/>
              </a:solidFill>
            </a:endParaRPr>
          </a:p>
        </p:txBody>
      </p:sp>
      <p:pic>
        <p:nvPicPr>
          <p:cNvPr id="437" name="pasted-image.pdf"/>
          <p:cNvPicPr>
            <a:picLocks noChangeAspect="1"/>
          </p:cNvPicPr>
          <p:nvPr/>
        </p:nvPicPr>
        <p:blipFill>
          <a:blip r:embed="rId3">
            <a:extLst/>
          </a:blip>
          <a:stretch>
            <a:fillRect/>
          </a:stretch>
        </p:blipFill>
        <p:spPr>
          <a:xfrm>
            <a:off x="865864" y="3197786"/>
            <a:ext cx="5375938" cy="4036167"/>
          </a:xfrm>
          <a:prstGeom prst="rect">
            <a:avLst/>
          </a:prstGeom>
          <a:ln w="12700">
            <a:miter lim="400000"/>
          </a:ln>
        </p:spPr>
      </p:pic>
      <p:sp>
        <p:nvSpPr>
          <p:cNvPr id="7" name="Shape 443"/>
          <p:cNvSpPr/>
          <p:nvPr/>
        </p:nvSpPr>
        <p:spPr>
          <a:xfrm>
            <a:off x="952500" y="2368050"/>
            <a:ext cx="11099801" cy="13952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96333" indent="-296333" algn="l" defTabSz="457200">
              <a:buSzPct val="75000"/>
              <a:buChar char="•"/>
              <a:defRPr sz="2800">
                <a:latin typeface="Hannotate SC Regular"/>
                <a:ea typeface="Hannotate SC Regular"/>
                <a:cs typeface="Hannotate SC Regular"/>
                <a:sym typeface="Hannotate SC Regular"/>
              </a:defRPr>
            </a:pPr>
            <a:r>
              <a:rPr lang="en-US" dirty="0" smtClean="0"/>
              <a:t>State-of-the-art algorithms for high-dimensional data visualization</a:t>
            </a:r>
          </a:p>
          <a:p>
            <a:pPr marL="296333" indent="-296333" algn="l" defTabSz="457200">
              <a:buSzPct val="75000"/>
              <a:buChar char="•"/>
              <a:defRPr sz="2800">
                <a:latin typeface="Hannotate SC Regular"/>
                <a:ea typeface="Hannotate SC Regular"/>
                <a:cs typeface="Hannotate SC Regular"/>
                <a:sym typeface="Hannotate SC Regular"/>
              </a:defRPr>
            </a:pPr>
            <a:endParaRPr lang="en-US" dirty="0"/>
          </a:p>
          <a:p>
            <a:pPr marL="296333" indent="-296333" algn="l" defTabSz="457200">
              <a:buSzPct val="75000"/>
              <a:buChar char="•"/>
              <a:defRPr sz="2800">
                <a:latin typeface="Hannotate SC Regular"/>
                <a:ea typeface="Hannotate SC Regular"/>
                <a:cs typeface="Hannotate SC Regular"/>
                <a:sym typeface="Hannotate SC Regular"/>
              </a:defRPr>
            </a:pPr>
            <a:endParaRPr lang="en-US" dirty="0" smtClean="0"/>
          </a:p>
        </p:txBody>
      </p:sp>
      <p:pic>
        <p:nvPicPr>
          <p:cNvPr id="3" name="Picture 2"/>
          <p:cNvPicPr>
            <a:picLocks noChangeAspect="1"/>
          </p:cNvPicPr>
          <p:nvPr/>
        </p:nvPicPr>
        <p:blipFill rotWithShape="1">
          <a:blip r:embed="rId4"/>
          <a:srcRect r="24876"/>
          <a:stretch/>
        </p:blipFill>
        <p:spPr>
          <a:xfrm>
            <a:off x="6606381" y="3179890"/>
            <a:ext cx="5997995" cy="4111825"/>
          </a:xfrm>
          <a:prstGeom prst="rect">
            <a:avLst/>
          </a:prstGeom>
        </p:spPr>
      </p:pic>
      <p:sp>
        <p:nvSpPr>
          <p:cNvPr id="4" name="TextBox 3"/>
          <p:cNvSpPr txBox="1"/>
          <p:nvPr/>
        </p:nvSpPr>
        <p:spPr>
          <a:xfrm>
            <a:off x="1712726" y="7401063"/>
            <a:ext cx="3506084"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smtClean="0">
                <a:ln>
                  <a:noFill/>
                </a:ln>
                <a:solidFill>
                  <a:srgbClr val="000000"/>
                </a:solidFill>
                <a:effectLst/>
                <a:uFillTx/>
                <a:latin typeface="Hannotate SC Bold"/>
                <a:ea typeface="+mn-ea"/>
                <a:cs typeface="Hannotate SC Bold"/>
                <a:sym typeface="Helvetica Light"/>
              </a:rPr>
              <a:t>Visualizations of MNIST Data</a:t>
            </a:r>
            <a:endParaRPr kumimoji="0" lang="en-US" sz="2000" b="1" i="0" u="none" strike="noStrike" cap="none" spc="0" normalizeH="0" baseline="0" dirty="0">
              <a:ln>
                <a:noFill/>
              </a:ln>
              <a:solidFill>
                <a:srgbClr val="000000"/>
              </a:solidFill>
              <a:effectLst/>
              <a:uFillTx/>
              <a:latin typeface="Hannotate SC Bold"/>
              <a:ea typeface="+mn-ea"/>
              <a:cs typeface="Hannotate SC Bold"/>
              <a:sym typeface="Helvetica Light"/>
            </a:endParaRPr>
          </a:p>
        </p:txBody>
      </p:sp>
      <p:sp>
        <p:nvSpPr>
          <p:cNvPr id="10" name="TextBox 9"/>
          <p:cNvSpPr txBox="1"/>
          <p:nvPr/>
        </p:nvSpPr>
        <p:spPr>
          <a:xfrm>
            <a:off x="7385329" y="7401063"/>
            <a:ext cx="4437112"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000" b="1" i="0" u="none" strike="noStrike" cap="none" spc="0" normalizeH="0" baseline="0" dirty="0" err="1" smtClean="0">
                <a:ln>
                  <a:noFill/>
                </a:ln>
                <a:solidFill>
                  <a:srgbClr val="000000"/>
                </a:solidFill>
                <a:effectLst/>
                <a:uFillTx/>
                <a:latin typeface="Hannotate SC Bold"/>
                <a:cs typeface="Hannotate SC Bold"/>
                <a:sym typeface="Helvetica Light"/>
              </a:rPr>
              <a:t>TensorBoard</a:t>
            </a:r>
            <a:r>
              <a:rPr kumimoji="0" lang="en-US" sz="2000" b="1" i="0" u="none" strike="noStrike" cap="none" spc="0" normalizeH="0" baseline="0" dirty="0" smtClean="0">
                <a:ln>
                  <a:noFill/>
                </a:ln>
                <a:solidFill>
                  <a:srgbClr val="000000"/>
                </a:solidFill>
                <a:effectLst/>
                <a:uFillTx/>
                <a:latin typeface="Hannotate SC Bold"/>
                <a:cs typeface="Hannotate SC Bold"/>
                <a:sym typeface="Helvetica Light"/>
              </a:rPr>
              <a:t> </a:t>
            </a:r>
            <a:r>
              <a:rPr lang="en-US" sz="2000" b="1" dirty="0">
                <a:latin typeface="Hannotate SC Bold"/>
                <a:cs typeface="Hannotate SC Bold"/>
              </a:rPr>
              <a:t>V</a:t>
            </a:r>
            <a:r>
              <a:rPr kumimoji="0" lang="en-US" sz="2000" b="1" i="0" u="none" strike="noStrike" cap="none" spc="0" normalizeH="0" baseline="0" dirty="0" smtClean="0">
                <a:ln>
                  <a:noFill/>
                </a:ln>
                <a:solidFill>
                  <a:srgbClr val="000000"/>
                </a:solidFill>
                <a:effectLst/>
                <a:uFillTx/>
                <a:latin typeface="Hannotate SC Bold"/>
                <a:cs typeface="Hannotate SC Bold"/>
                <a:sym typeface="Helvetica Light"/>
              </a:rPr>
              <a:t>isualizations by t-SNE</a:t>
            </a:r>
            <a:endParaRPr kumimoji="0" lang="en-US" sz="2000" b="1" i="0" u="none" strike="noStrike" cap="none" spc="0" normalizeH="0" baseline="0" dirty="0">
              <a:ln>
                <a:noFill/>
              </a:ln>
              <a:solidFill>
                <a:srgbClr val="000000"/>
              </a:solidFill>
              <a:effectLst/>
              <a:uFillTx/>
              <a:latin typeface="Hannotate SC Bold"/>
              <a:cs typeface="Hannotate SC Bold"/>
              <a:sym typeface="Helvetica Light"/>
            </a:endParaRPr>
          </a:p>
        </p:txBody>
      </p:sp>
      <p:sp>
        <p:nvSpPr>
          <p:cNvPr id="2" name="TextBox 1"/>
          <p:cNvSpPr txBox="1"/>
          <p:nvPr/>
        </p:nvSpPr>
        <p:spPr>
          <a:xfrm>
            <a:off x="1027200" y="7819408"/>
            <a:ext cx="9355577"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algn="l"/>
            <a:r>
              <a:rPr lang="en-US" sz="1600" dirty="0" smtClean="0">
                <a:latin typeface="Hannotate TC Bold"/>
                <a:cs typeface="Hannotate TC Bold"/>
              </a:rPr>
              <a:t>L.J.P</a:t>
            </a:r>
            <a:r>
              <a:rPr lang="en-US" sz="1600" dirty="0">
                <a:latin typeface="Hannotate TC Bold"/>
                <a:cs typeface="Hannotate TC Bold"/>
              </a:rPr>
              <a:t>. van der </a:t>
            </a:r>
            <a:r>
              <a:rPr lang="en-US" sz="1600" dirty="0" err="1">
                <a:latin typeface="Hannotate TC Bold"/>
                <a:cs typeface="Hannotate TC Bold"/>
              </a:rPr>
              <a:t>Maaten</a:t>
            </a:r>
            <a:r>
              <a:rPr lang="en-US" sz="1600" dirty="0">
                <a:latin typeface="Hannotate TC Bold"/>
                <a:cs typeface="Hannotate TC Bold"/>
              </a:rPr>
              <a:t> and G.E. Hinton. </a:t>
            </a:r>
            <a:r>
              <a:rPr lang="en-US" sz="1600" b="1" dirty="0">
                <a:latin typeface="Hannotate TC Bold"/>
                <a:cs typeface="Hannotate TC Bold"/>
              </a:rPr>
              <a:t>Visualizing High-Dimensional Data Using t-SNE</a:t>
            </a:r>
            <a:r>
              <a:rPr lang="en-US" sz="1600" b="1" dirty="0" smtClean="0">
                <a:latin typeface="Hannotate TC Bold"/>
                <a:cs typeface="Hannotate TC Bold"/>
              </a:rPr>
              <a:t>. </a:t>
            </a:r>
            <a:r>
              <a:rPr lang="en-US" sz="1600" dirty="0" smtClean="0">
                <a:latin typeface="Hannotate TC Bold"/>
                <a:cs typeface="Hannotate TC Bold"/>
              </a:rPr>
              <a:t>JMLR, 2008.</a:t>
            </a:r>
          </a:p>
          <a:p>
            <a:pPr algn="l"/>
            <a:r>
              <a:rPr lang="en-US" sz="1600" dirty="0">
                <a:latin typeface="Hannotate TC Bold"/>
                <a:cs typeface="Hannotate TC Bold"/>
              </a:rPr>
              <a:t>L.J.P. van der </a:t>
            </a:r>
            <a:r>
              <a:rPr lang="en-US" sz="1600" dirty="0" err="1">
                <a:latin typeface="Hannotate TC Bold"/>
                <a:cs typeface="Hannotate TC Bold"/>
              </a:rPr>
              <a:t>Maaten</a:t>
            </a:r>
            <a:r>
              <a:rPr lang="en-US" sz="1600" dirty="0">
                <a:latin typeface="Hannotate TC Bold"/>
                <a:cs typeface="Hannotate TC Bold"/>
              </a:rPr>
              <a:t>. </a:t>
            </a:r>
            <a:r>
              <a:rPr lang="en-US" sz="1600" b="1" dirty="0">
                <a:latin typeface="Hannotate TC Bold"/>
                <a:cs typeface="Hannotate TC Bold"/>
              </a:rPr>
              <a:t>Accelerating t-SNE using Tree-Based Algorithms</a:t>
            </a:r>
            <a:r>
              <a:rPr lang="en-US" sz="1600" b="1" dirty="0" smtClean="0">
                <a:latin typeface="Hannotate TC Bold"/>
                <a:cs typeface="Hannotate TC Bold"/>
              </a:rPr>
              <a:t>. </a:t>
            </a:r>
            <a:r>
              <a:rPr lang="en-US" sz="1600" dirty="0" smtClean="0">
                <a:latin typeface="Hannotate TC Bold"/>
                <a:cs typeface="Hannotate TC Bold"/>
              </a:rPr>
              <a:t>JMLR, 2014.</a:t>
            </a:r>
          </a:p>
        </p:txBody>
      </p:sp>
      <p:sp>
        <p:nvSpPr>
          <p:cNvPr id="5" name="Slide Number Placeholder 4"/>
          <p:cNvSpPr>
            <a:spLocks noGrp="1"/>
          </p:cNvSpPr>
          <p:nvPr>
            <p:ph type="sldNum" sz="quarter" idx="2"/>
          </p:nvPr>
        </p:nvSpPr>
        <p:spPr/>
        <p:txBody>
          <a:bodyPr/>
          <a:lstStyle/>
          <a:p>
            <a:fld id="{86CB4B4D-7CA3-9044-876B-883B54F8677D}" type="slidenum">
              <a:rPr lang="uk-UA" smtClean="0"/>
              <a:t>32</a:t>
            </a:fld>
            <a:endParaRPr lang="uk-UA"/>
          </a:p>
        </p:txBody>
      </p:sp>
    </p:spTree>
    <p:extLst>
      <p:ext uri="{BB962C8B-B14F-4D97-AF65-F5344CB8AC3E}">
        <p14:creationId xmlns:p14="http://schemas.microsoft.com/office/powerpoint/2010/main" val="421966022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Shape 435"/>
          <p:cNvSpPr>
            <a:spLocks noGrp="1"/>
          </p:cNvSpPr>
          <p:nvPr>
            <p:ph type="title"/>
          </p:nvPr>
        </p:nvSpPr>
        <p:spPr>
          <a:prstGeom prst="rect">
            <a:avLst/>
          </a:prstGeom>
        </p:spPr>
        <p:txBody>
          <a:bodyPr/>
          <a:lstStyle>
            <a:lvl1pPr>
              <a:defRPr sz="4000">
                <a:solidFill>
                  <a:schemeClr val="accent5"/>
                </a:solidFill>
                <a:latin typeface="Hannotate SC Regular"/>
                <a:ea typeface="Hannotate SC Regular"/>
                <a:cs typeface="Hannotate SC Regular"/>
                <a:sym typeface="Hannotate SC Regular"/>
              </a:defRPr>
            </a:lvl1pPr>
          </a:lstStyle>
          <a:p>
            <a:pPr algn="l"/>
            <a:r>
              <a:rPr lang="en-US" dirty="0" smtClean="0">
                <a:solidFill>
                  <a:srgbClr val="D50202"/>
                </a:solidFill>
              </a:rPr>
              <a:t>Limitations of t-SNE</a:t>
            </a:r>
            <a:endParaRPr dirty="0">
              <a:solidFill>
                <a:srgbClr val="D50202"/>
              </a:solidFill>
            </a:endParaRPr>
          </a:p>
        </p:txBody>
      </p:sp>
      <p:sp>
        <p:nvSpPr>
          <p:cNvPr id="7" name="Shape 443"/>
          <p:cNvSpPr/>
          <p:nvPr/>
        </p:nvSpPr>
        <p:spPr>
          <a:xfrm>
            <a:off x="858422" y="2491847"/>
            <a:ext cx="11099801" cy="18261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96333" indent="-296333" algn="l" defTabSz="457200">
              <a:buSzPct val="75000"/>
              <a:buChar char="•"/>
              <a:defRPr sz="2800">
                <a:latin typeface="Hannotate SC Regular"/>
                <a:ea typeface="Hannotate SC Regular"/>
                <a:cs typeface="Hannotate SC Regular"/>
                <a:sym typeface="Hannotate SC Regular"/>
              </a:defRPr>
            </a:pPr>
            <a:r>
              <a:rPr dirty="0" smtClean="0"/>
              <a:t>K</a:t>
            </a:r>
            <a:r>
              <a:rPr dirty="0"/>
              <a:t>-NNG construction: complexity grows </a:t>
            </a:r>
            <a:r>
              <a:rPr lang="en-US" dirty="0">
                <a:solidFill>
                  <a:schemeClr val="accent5"/>
                </a:solidFill>
              </a:rPr>
              <a:t>O(NlogN</a:t>
            </a:r>
            <a:r>
              <a:rPr lang="en-US" dirty="0" smtClean="0">
                <a:solidFill>
                  <a:schemeClr val="accent5"/>
                </a:solidFill>
              </a:rPr>
              <a:t>)</a:t>
            </a:r>
            <a:r>
              <a:rPr lang="zh-CN" altLang="en-US" dirty="0" smtClean="0">
                <a:solidFill>
                  <a:schemeClr val="accent5"/>
                </a:solidFill>
              </a:rPr>
              <a:t> </a:t>
            </a:r>
            <a:r>
              <a:rPr dirty="0" smtClean="0"/>
              <a:t>to </a:t>
            </a:r>
            <a:r>
              <a:rPr lang="en-US" dirty="0" smtClean="0"/>
              <a:t>the number of data points </a:t>
            </a:r>
            <a:r>
              <a:rPr lang="en-US" dirty="0" smtClean="0">
                <a:solidFill>
                  <a:srgbClr val="D50202"/>
                </a:solidFill>
              </a:rPr>
              <a:t>N</a:t>
            </a:r>
          </a:p>
          <a:p>
            <a:pPr marL="296333" indent="-296333" algn="l" defTabSz="457200">
              <a:buSzPct val="75000"/>
              <a:buChar char="•"/>
              <a:defRPr sz="2800">
                <a:latin typeface="Hannotate SC Regular"/>
                <a:ea typeface="Hannotate SC Regular"/>
                <a:cs typeface="Hannotate SC Regular"/>
                <a:sym typeface="Hannotate SC Regular"/>
              </a:defRPr>
            </a:pPr>
            <a:r>
              <a:rPr dirty="0" smtClean="0"/>
              <a:t>Graph </a:t>
            </a:r>
            <a:r>
              <a:rPr dirty="0"/>
              <a:t>layout: complexity is </a:t>
            </a:r>
            <a:r>
              <a:rPr dirty="0">
                <a:solidFill>
                  <a:schemeClr val="accent5"/>
                </a:solidFill>
              </a:rPr>
              <a:t>O(NlogN</a:t>
            </a:r>
            <a:r>
              <a:rPr dirty="0" smtClean="0">
                <a:solidFill>
                  <a:schemeClr val="accent5"/>
                </a:solidFill>
              </a:rPr>
              <a:t>)</a:t>
            </a:r>
            <a:endParaRPr lang="en-US" dirty="0"/>
          </a:p>
          <a:p>
            <a:pPr marL="296333" indent="-296333" algn="l" defTabSz="457200">
              <a:buSzPct val="75000"/>
              <a:buChar char="•"/>
              <a:defRPr sz="2800">
                <a:latin typeface="Hannotate SC Regular"/>
                <a:ea typeface="Hannotate SC Regular"/>
                <a:cs typeface="Hannotate SC Regular"/>
                <a:sym typeface="Hannotate SC Regular"/>
              </a:defRPr>
            </a:pPr>
            <a:r>
              <a:rPr dirty="0" smtClean="0"/>
              <a:t>Very </a:t>
            </a:r>
            <a:r>
              <a:rPr dirty="0"/>
              <a:t>sensitive parameters</a:t>
            </a:r>
          </a:p>
        </p:txBody>
      </p:sp>
      <p:sp>
        <p:nvSpPr>
          <p:cNvPr id="2" name="Slide Number Placeholder 1"/>
          <p:cNvSpPr>
            <a:spLocks noGrp="1"/>
          </p:cNvSpPr>
          <p:nvPr>
            <p:ph type="sldNum" sz="quarter" idx="2"/>
          </p:nvPr>
        </p:nvSpPr>
        <p:spPr/>
        <p:txBody>
          <a:bodyPr/>
          <a:lstStyle/>
          <a:p>
            <a:fld id="{86CB4B4D-7CA3-9044-876B-883B54F8677D}" type="slidenum">
              <a:rPr lang="uk-UA" smtClean="0"/>
              <a:t>33</a:t>
            </a:fld>
            <a:endParaRPr lang="uk-UA"/>
          </a:p>
        </p:txBody>
      </p:sp>
    </p:spTree>
    <p:extLst>
      <p:ext uri="{BB962C8B-B14F-4D97-AF65-F5344CB8AC3E}">
        <p14:creationId xmlns:p14="http://schemas.microsoft.com/office/powerpoint/2010/main" val="118050848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 name="Shape 445"/>
          <p:cNvSpPr>
            <a:spLocks noGrp="1"/>
          </p:cNvSpPr>
          <p:nvPr>
            <p:ph type="title"/>
          </p:nvPr>
        </p:nvSpPr>
        <p:spPr>
          <a:xfrm>
            <a:off x="952500" y="761992"/>
            <a:ext cx="11099800" cy="2159000"/>
          </a:xfrm>
          <a:prstGeom prst="rect">
            <a:avLst/>
          </a:prstGeom>
        </p:spPr>
        <p:txBody>
          <a:bodyPr/>
          <a:lstStyle>
            <a:lvl1pPr>
              <a:defRPr sz="4000">
                <a:solidFill>
                  <a:schemeClr val="accent5"/>
                </a:solidFill>
                <a:latin typeface="Hannotate SC Regular"/>
                <a:ea typeface="Hannotate SC Regular"/>
                <a:cs typeface="Hannotate SC Regular"/>
                <a:sym typeface="Hannotate SC Regular"/>
              </a:defRPr>
            </a:lvl1pPr>
          </a:lstStyle>
          <a:p>
            <a:pPr algn="l"/>
            <a:r>
              <a:rPr dirty="0"/>
              <a:t>LargeVis </a:t>
            </a:r>
            <a:r>
              <a:rPr dirty="0" smtClean="0"/>
              <a:t>(</a:t>
            </a:r>
            <a:r>
              <a:rPr lang="en-US" dirty="0" smtClean="0"/>
              <a:t>Tang et al., Best Paper Nomination </a:t>
            </a:r>
            <a:br>
              <a:rPr lang="en-US" dirty="0" smtClean="0"/>
            </a:br>
            <a:r>
              <a:rPr lang="en-US" dirty="0" smtClean="0"/>
              <a:t>at WWW 2016</a:t>
            </a:r>
            <a:r>
              <a:rPr dirty="0" smtClean="0"/>
              <a:t>)</a:t>
            </a:r>
            <a:endParaRPr dirty="0"/>
          </a:p>
        </p:txBody>
      </p:sp>
      <p:sp>
        <p:nvSpPr>
          <p:cNvPr id="446" name="Shape 446"/>
          <p:cNvSpPr>
            <a:spLocks noGrp="1"/>
          </p:cNvSpPr>
          <p:nvPr>
            <p:ph type="body" idx="1"/>
          </p:nvPr>
        </p:nvSpPr>
        <p:spPr>
          <a:xfrm>
            <a:off x="952500" y="2441636"/>
            <a:ext cx="11099800" cy="5103510"/>
          </a:xfrm>
          <a:prstGeom prst="rect">
            <a:avLst/>
          </a:prstGeom>
        </p:spPr>
        <p:txBody>
          <a:bodyPr/>
          <a:lstStyle/>
          <a:p>
            <a:pPr marL="345722" indent="-345722" defTabSz="457200">
              <a:spcBef>
                <a:spcPts val="0"/>
              </a:spcBef>
              <a:defRPr sz="3200">
                <a:latin typeface="Hannotate SC Regular"/>
                <a:ea typeface="Hannotate SC Regular"/>
                <a:cs typeface="Hannotate SC Regular"/>
                <a:sym typeface="Hannotate SC Regular"/>
              </a:defRPr>
            </a:pPr>
            <a:r>
              <a:rPr dirty="0"/>
              <a:t> Efficient approximation of K-NNG construction</a:t>
            </a:r>
          </a:p>
          <a:p>
            <a:pPr marL="753533" indent="-296333" defTabSz="457200">
              <a:spcBef>
                <a:spcPts val="0"/>
              </a:spcBef>
              <a:defRPr sz="2800">
                <a:latin typeface="Hannotate SC Regular"/>
                <a:ea typeface="Hannotate SC Regular"/>
                <a:cs typeface="Hannotate SC Regular"/>
                <a:sym typeface="Hannotate SC Regular"/>
              </a:defRPr>
            </a:pPr>
            <a:r>
              <a:rPr lang="en-US" altLang="zh-CN" b="1" dirty="0" smtClean="0">
                <a:solidFill>
                  <a:srgbClr val="9F0000"/>
                </a:solidFill>
              </a:rPr>
              <a:t>30</a:t>
            </a:r>
            <a:r>
              <a:rPr lang="zh-CN" altLang="en-US" dirty="0" smtClean="0"/>
              <a:t> </a:t>
            </a:r>
            <a:r>
              <a:rPr lang="en-US" altLang="zh-CN" dirty="0" smtClean="0"/>
              <a:t>times</a:t>
            </a:r>
            <a:r>
              <a:rPr lang="zh-CN" altLang="en-US" dirty="0" smtClean="0"/>
              <a:t> </a:t>
            </a:r>
            <a:r>
              <a:rPr dirty="0" smtClean="0"/>
              <a:t>faster </a:t>
            </a:r>
            <a:r>
              <a:rPr dirty="0"/>
              <a:t>than t-SNE (3 million data points)</a:t>
            </a:r>
          </a:p>
          <a:p>
            <a:pPr marL="753533" indent="-296333" defTabSz="457200">
              <a:spcBef>
                <a:spcPts val="0"/>
              </a:spcBef>
              <a:defRPr sz="2800">
                <a:latin typeface="Hannotate SC Regular"/>
                <a:ea typeface="Hannotate SC Regular"/>
                <a:cs typeface="Hannotate SC Regular"/>
                <a:sym typeface="Hannotate SC Regular"/>
              </a:defRPr>
            </a:pPr>
            <a:r>
              <a:rPr dirty="0"/>
              <a:t>Better time-accuracy tradeoff</a:t>
            </a:r>
          </a:p>
          <a:p>
            <a:pPr marL="345722" indent="-345722" defTabSz="457200">
              <a:spcBef>
                <a:spcPts val="0"/>
              </a:spcBef>
              <a:defRPr sz="3000">
                <a:latin typeface="Hannotate SC Regular"/>
                <a:ea typeface="Hannotate SC Regular"/>
                <a:cs typeface="Hannotate SC Regular"/>
                <a:sym typeface="Hannotate SC Regular"/>
              </a:defRPr>
            </a:pPr>
            <a:endParaRPr dirty="0"/>
          </a:p>
          <a:p>
            <a:pPr marL="345722" indent="-345722" defTabSz="457200">
              <a:spcBef>
                <a:spcPts val="0"/>
              </a:spcBef>
              <a:defRPr sz="3200">
                <a:latin typeface="Hannotate SC Regular"/>
                <a:ea typeface="Hannotate SC Regular"/>
                <a:cs typeface="Hannotate SC Regular"/>
                <a:sym typeface="Hannotate SC Regular"/>
              </a:defRPr>
            </a:pPr>
            <a:r>
              <a:rPr dirty="0"/>
              <a:t>Efficient probabilistic model for graph layout </a:t>
            </a:r>
          </a:p>
          <a:p>
            <a:pPr marL="753533" indent="-296333" defTabSz="457200">
              <a:spcBef>
                <a:spcPts val="0"/>
              </a:spcBef>
              <a:defRPr sz="2800">
                <a:latin typeface="Hannotate SC Regular"/>
                <a:ea typeface="Hannotate SC Regular"/>
                <a:cs typeface="Hannotate SC Regular"/>
                <a:sym typeface="Hannotate SC Regular"/>
              </a:defRPr>
            </a:pPr>
            <a:r>
              <a:rPr dirty="0"/>
              <a:t>O(NlogN) -&gt; O(N)</a:t>
            </a:r>
          </a:p>
          <a:p>
            <a:pPr marL="753533" indent="-296333" defTabSz="457200">
              <a:spcBef>
                <a:spcPts val="0"/>
              </a:spcBef>
              <a:defRPr sz="2800">
                <a:latin typeface="Hannotate SC Regular"/>
                <a:ea typeface="Hannotate SC Regular"/>
                <a:cs typeface="Hannotate SC Regular"/>
                <a:sym typeface="Hannotate SC Regular"/>
              </a:defRPr>
            </a:pPr>
            <a:r>
              <a:rPr lang="en-US" altLang="zh-CN" b="1" dirty="0" smtClean="0">
                <a:solidFill>
                  <a:srgbClr val="9F0000"/>
                </a:solidFill>
              </a:rPr>
              <a:t>7</a:t>
            </a:r>
            <a:r>
              <a:rPr dirty="0" smtClean="0"/>
              <a:t> </a:t>
            </a:r>
            <a:r>
              <a:rPr dirty="0"/>
              <a:t>times faster than t-SNE (3 million data points)</a:t>
            </a:r>
          </a:p>
          <a:p>
            <a:pPr marL="753533" indent="-296333" defTabSz="457200">
              <a:spcBef>
                <a:spcPts val="0"/>
              </a:spcBef>
              <a:defRPr sz="2800">
                <a:latin typeface="Hannotate SC Regular"/>
                <a:ea typeface="Hannotate SC Regular"/>
                <a:cs typeface="Hannotate SC Regular"/>
                <a:sym typeface="Hannotate SC Regular"/>
              </a:defRPr>
            </a:pPr>
            <a:r>
              <a:rPr dirty="0"/>
              <a:t>Better visualization layouts</a:t>
            </a:r>
          </a:p>
          <a:p>
            <a:pPr marL="753533" indent="-296333" defTabSz="457200">
              <a:spcBef>
                <a:spcPts val="0"/>
              </a:spcBef>
              <a:defRPr sz="2800">
                <a:latin typeface="Hannotate SC Regular"/>
                <a:ea typeface="Hannotate SC Regular"/>
                <a:cs typeface="Hannotate SC Regular"/>
                <a:sym typeface="Hannotate SC Regular"/>
              </a:defRPr>
            </a:pPr>
            <a:r>
              <a:rPr dirty="0"/>
              <a:t>Stable parameters across different data sets</a:t>
            </a:r>
          </a:p>
        </p:txBody>
      </p:sp>
      <p:sp>
        <p:nvSpPr>
          <p:cNvPr id="2" name="TextBox 1"/>
          <p:cNvSpPr txBox="1"/>
          <p:nvPr/>
        </p:nvSpPr>
        <p:spPr>
          <a:xfrm>
            <a:off x="1175498" y="8532246"/>
            <a:ext cx="10703069"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kumimoji="0" lang="en-US" sz="1600" b="0" i="0" u="none" strike="noStrike" cap="none" spc="0" normalizeH="0" baseline="0" dirty="0" smtClean="0">
                <a:ln>
                  <a:noFill/>
                </a:ln>
                <a:solidFill>
                  <a:srgbClr val="000000"/>
                </a:solidFill>
                <a:effectLst/>
                <a:uFillTx/>
                <a:latin typeface="Hannotate TC Bold"/>
                <a:cs typeface="Hannotate TC Bold"/>
                <a:sym typeface="Helvetica Light"/>
              </a:rPr>
              <a:t>Jian Tang, </a:t>
            </a:r>
            <a:r>
              <a:rPr kumimoji="0" lang="en-US" sz="1600" b="0" i="0" u="none" strike="noStrike" cap="none" spc="0" normalizeH="0" baseline="0" dirty="0" err="1" smtClean="0">
                <a:ln>
                  <a:noFill/>
                </a:ln>
                <a:solidFill>
                  <a:srgbClr val="000000"/>
                </a:solidFill>
                <a:effectLst/>
                <a:uFillTx/>
                <a:latin typeface="Hannotate TC Bold"/>
                <a:cs typeface="Hannotate TC Bold"/>
                <a:sym typeface="Helvetica Light"/>
              </a:rPr>
              <a:t>Jingzhou</a:t>
            </a:r>
            <a:r>
              <a:rPr kumimoji="0" lang="en-US" sz="1600" b="0" i="0" u="none" strike="noStrike" cap="none" spc="0" normalizeH="0" dirty="0" smtClean="0">
                <a:ln>
                  <a:noFill/>
                </a:ln>
                <a:solidFill>
                  <a:srgbClr val="000000"/>
                </a:solidFill>
                <a:effectLst/>
                <a:uFillTx/>
                <a:latin typeface="Hannotate TC Bold"/>
                <a:cs typeface="Hannotate TC Bold"/>
                <a:sym typeface="Helvetica Light"/>
              </a:rPr>
              <a:t> Liu, Ming Zhang, and </a:t>
            </a:r>
            <a:r>
              <a:rPr kumimoji="0" lang="en-US" sz="1600" b="0" i="0" u="none" strike="noStrike" cap="none" spc="0" normalizeH="0" dirty="0" err="1" smtClean="0">
                <a:ln>
                  <a:noFill/>
                </a:ln>
                <a:solidFill>
                  <a:srgbClr val="000000"/>
                </a:solidFill>
                <a:effectLst/>
                <a:uFillTx/>
                <a:latin typeface="Hannotate TC Bold"/>
                <a:cs typeface="Hannotate TC Bold"/>
                <a:sym typeface="Helvetica Light"/>
              </a:rPr>
              <a:t>Qiaozhu</a:t>
            </a:r>
            <a:r>
              <a:rPr kumimoji="0" lang="en-US" sz="1600" b="0" i="0" u="none" strike="noStrike" cap="none" spc="0" normalizeH="0" dirty="0" smtClean="0">
                <a:ln>
                  <a:noFill/>
                </a:ln>
                <a:solidFill>
                  <a:srgbClr val="000000"/>
                </a:solidFill>
                <a:effectLst/>
                <a:uFillTx/>
                <a:latin typeface="Hannotate TC Bold"/>
                <a:cs typeface="Hannotate TC Bold"/>
                <a:sym typeface="Helvetica Light"/>
              </a:rPr>
              <a:t> </a:t>
            </a:r>
            <a:r>
              <a:rPr lang="en-US" sz="1600" dirty="0">
                <a:latin typeface="Hannotate TC Bold"/>
                <a:cs typeface="Hannotate TC Bold"/>
              </a:rPr>
              <a:t>Mei. </a:t>
            </a:r>
            <a:r>
              <a:rPr lang="en-US" sz="1600" b="1" dirty="0">
                <a:latin typeface="Hannotate TC Bold"/>
                <a:cs typeface="Hannotate TC Bold"/>
              </a:rPr>
              <a:t>Visualizing Large-scale and High-dimensional </a:t>
            </a:r>
            <a:r>
              <a:rPr lang="en-US" sz="1600" b="1" dirty="0" smtClean="0">
                <a:latin typeface="Hannotate TC Bold"/>
                <a:cs typeface="Hannotate TC Bold"/>
              </a:rPr>
              <a:t>Data. </a:t>
            </a:r>
            <a:r>
              <a:rPr lang="en-US" sz="1600" dirty="0" smtClean="0">
                <a:latin typeface="Hannotate TC Bold"/>
                <a:cs typeface="Hannotate TC Bold"/>
              </a:rPr>
              <a:t>WWW’16</a:t>
            </a:r>
            <a:endParaRPr kumimoji="0" lang="en-US" sz="1600" b="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3" name="Slide Number Placeholder 2"/>
          <p:cNvSpPr>
            <a:spLocks noGrp="1"/>
          </p:cNvSpPr>
          <p:nvPr>
            <p:ph type="sldNum" sz="quarter" idx="2"/>
          </p:nvPr>
        </p:nvSpPr>
        <p:spPr/>
        <p:txBody>
          <a:bodyPr/>
          <a:lstStyle/>
          <a:p>
            <a:fld id="{86CB4B4D-7CA3-9044-876B-883B54F8677D}" type="slidenum">
              <a:rPr lang="uk-UA" smtClean="0"/>
              <a:t>34</a:t>
            </a:fld>
            <a:endParaRPr lang="uk-UA"/>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 name="pasted-image.pdf"/>
          <p:cNvPicPr>
            <a:picLocks noChangeAspect="1"/>
          </p:cNvPicPr>
          <p:nvPr/>
        </p:nvPicPr>
        <p:blipFill>
          <a:blip r:embed="rId3">
            <a:extLst/>
          </a:blip>
          <a:stretch>
            <a:fillRect/>
          </a:stretch>
        </p:blipFill>
        <p:spPr>
          <a:xfrm>
            <a:off x="1113387" y="610149"/>
            <a:ext cx="9300514" cy="8357678"/>
          </a:xfrm>
          <a:prstGeom prst="rect">
            <a:avLst/>
          </a:prstGeom>
          <a:ln w="12700">
            <a:miter lim="400000"/>
          </a:ln>
        </p:spPr>
      </p:pic>
      <p:sp>
        <p:nvSpPr>
          <p:cNvPr id="283" name="Shape 283"/>
          <p:cNvSpPr>
            <a:spLocks noGrp="1"/>
          </p:cNvSpPr>
          <p:nvPr>
            <p:ph type="title"/>
          </p:nvPr>
        </p:nvSpPr>
        <p:spPr>
          <a:xfrm>
            <a:off x="5662275" y="0"/>
            <a:ext cx="7342525" cy="1561105"/>
          </a:xfrm>
          <a:prstGeom prst="rect">
            <a:avLst/>
          </a:prstGeom>
        </p:spPr>
        <p:txBody>
          <a:bodyPr/>
          <a:lstStyle>
            <a:lvl1pPr algn="l" defTabSz="438911">
              <a:defRPr sz="3455">
                <a:solidFill>
                  <a:schemeClr val="accent5"/>
                </a:solidFill>
                <a:latin typeface="HanziPen SC Regular"/>
                <a:ea typeface="HanziPen SC Regular"/>
                <a:cs typeface="HanziPen SC Regular"/>
                <a:sym typeface="HanziPen SC Regular"/>
              </a:defRPr>
            </a:lvl1pPr>
          </a:lstStyle>
          <a:p>
            <a:r>
              <a:rPr dirty="0">
                <a:latin typeface="Hannotate TC Bold"/>
                <a:cs typeface="Hannotate TC Bold"/>
              </a:rPr>
              <a:t>10M Scientific Papers on One Slide</a:t>
            </a:r>
          </a:p>
        </p:txBody>
      </p:sp>
      <p:sp>
        <p:nvSpPr>
          <p:cNvPr id="2" name="Slide Number Placeholder 1"/>
          <p:cNvSpPr>
            <a:spLocks noGrp="1"/>
          </p:cNvSpPr>
          <p:nvPr>
            <p:ph type="sldNum" sz="quarter" idx="2"/>
          </p:nvPr>
        </p:nvSpPr>
        <p:spPr/>
        <p:txBody>
          <a:bodyPr/>
          <a:lstStyle/>
          <a:p>
            <a:fld id="{86CB4B4D-7CA3-9044-876B-883B54F8677D}" type="slidenum">
              <a:rPr lang="uk-UA" smtClean="0"/>
              <a:t>35</a:t>
            </a:fld>
            <a:endParaRPr lang="uk-UA"/>
          </a:p>
        </p:txBody>
      </p:sp>
    </p:spTree>
    <p:extLst>
      <p:ext uri="{BB962C8B-B14F-4D97-AF65-F5344CB8AC3E}">
        <p14:creationId xmlns:p14="http://schemas.microsoft.com/office/powerpoint/2010/main" val="22235673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 name="pasted-image.pdf"/>
          <p:cNvPicPr>
            <a:picLocks noChangeAspect="1"/>
          </p:cNvPicPr>
          <p:nvPr/>
        </p:nvPicPr>
        <p:blipFill>
          <a:blip r:embed="rId3">
            <a:extLst/>
          </a:blip>
          <a:stretch>
            <a:fillRect/>
          </a:stretch>
        </p:blipFill>
        <p:spPr>
          <a:xfrm>
            <a:off x="912367" y="1001274"/>
            <a:ext cx="11590783" cy="7493177"/>
          </a:xfrm>
          <a:prstGeom prst="rect">
            <a:avLst/>
          </a:prstGeom>
          <a:ln w="12700">
            <a:miter lim="400000"/>
          </a:ln>
        </p:spPr>
      </p:pic>
      <p:sp>
        <p:nvSpPr>
          <p:cNvPr id="6" name="Shape 283"/>
          <p:cNvSpPr txBox="1">
            <a:spLocks/>
          </p:cNvSpPr>
          <p:nvPr/>
        </p:nvSpPr>
        <p:spPr>
          <a:xfrm>
            <a:off x="5662275" y="0"/>
            <a:ext cx="7342525" cy="15611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lvl1pPr marL="0" marR="0" indent="0" algn="l" defTabSz="438911" rtl="0" latinLnBrk="0">
              <a:lnSpc>
                <a:spcPct val="100000"/>
              </a:lnSpc>
              <a:spcBef>
                <a:spcPts val="0"/>
              </a:spcBef>
              <a:spcAft>
                <a:spcPts val="0"/>
              </a:spcAft>
              <a:buClrTx/>
              <a:buSzTx/>
              <a:buFontTx/>
              <a:buNone/>
              <a:tabLst/>
              <a:defRPr sz="3455" b="0" i="0" u="none" strike="noStrike" cap="none" spc="0" baseline="0">
                <a:ln>
                  <a:noFill/>
                </a:ln>
                <a:solidFill>
                  <a:schemeClr val="accent5"/>
                </a:solidFill>
                <a:uFillTx/>
                <a:latin typeface="HanziPen SC Regular"/>
                <a:ea typeface="HanziPen SC Regular"/>
                <a:cs typeface="HanziPen SC Regular"/>
                <a:sym typeface="HanziPen SC Regular"/>
              </a:defRPr>
            </a:lvl1pPr>
            <a:lvl2pPr marL="0" marR="0" indent="228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mn-lt"/>
                <a:ea typeface="+mn-ea"/>
                <a:cs typeface="+mn-cs"/>
                <a:sym typeface="Helvetica Light"/>
              </a:defRPr>
            </a:lvl9pPr>
          </a:lstStyle>
          <a:p>
            <a:r>
              <a:rPr lang="en-US" smtClean="0">
                <a:latin typeface="Hannotate TC Bold"/>
                <a:cs typeface="Hannotate TC Bold"/>
              </a:rPr>
              <a:t>10M Scientific Papers on One Slide</a:t>
            </a:r>
            <a:endParaRPr lang="en-US" dirty="0">
              <a:latin typeface="Hannotate TC Bold"/>
              <a:cs typeface="Hannotate TC Bold"/>
            </a:endParaRPr>
          </a:p>
        </p:txBody>
      </p:sp>
      <p:sp>
        <p:nvSpPr>
          <p:cNvPr id="2" name="Slide Number Placeholder 1"/>
          <p:cNvSpPr>
            <a:spLocks noGrp="1"/>
          </p:cNvSpPr>
          <p:nvPr>
            <p:ph type="sldNum" sz="quarter" idx="2"/>
          </p:nvPr>
        </p:nvSpPr>
        <p:spPr/>
        <p:txBody>
          <a:bodyPr/>
          <a:lstStyle/>
          <a:p>
            <a:fld id="{86CB4B4D-7CA3-9044-876B-883B54F8677D}" type="slidenum">
              <a:rPr lang="uk-UA" smtClean="0"/>
              <a:t>36</a:t>
            </a:fld>
            <a:endParaRPr lang="uk-UA"/>
          </a:p>
        </p:txBody>
      </p:sp>
    </p:spTree>
    <p:extLst>
      <p:ext uri="{BB962C8B-B14F-4D97-AF65-F5344CB8AC3E}">
        <p14:creationId xmlns:p14="http://schemas.microsoft.com/office/powerpoint/2010/main" val="21401142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 name="pasted-image.pdf"/>
          <p:cNvPicPr>
            <a:picLocks noChangeAspect="1"/>
          </p:cNvPicPr>
          <p:nvPr/>
        </p:nvPicPr>
        <p:blipFill>
          <a:blip r:embed="rId3">
            <a:extLst/>
          </a:blip>
          <a:stretch>
            <a:fillRect/>
          </a:stretch>
        </p:blipFill>
        <p:spPr>
          <a:xfrm>
            <a:off x="711200" y="2478616"/>
            <a:ext cx="11582400" cy="5067301"/>
          </a:xfrm>
          <a:prstGeom prst="rect">
            <a:avLst/>
          </a:prstGeom>
          <a:ln w="12700">
            <a:miter lim="400000"/>
          </a:ln>
        </p:spPr>
      </p:pic>
      <p:sp>
        <p:nvSpPr>
          <p:cNvPr id="291" name="Shape 291"/>
          <p:cNvSpPr/>
          <p:nvPr/>
        </p:nvSpPr>
        <p:spPr>
          <a:xfrm>
            <a:off x="1963522" y="1944605"/>
            <a:ext cx="3133036" cy="5642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3000">
                <a:solidFill>
                  <a:schemeClr val="accent5"/>
                </a:solidFill>
                <a:latin typeface="HanziPen SC Regular"/>
                <a:ea typeface="HanziPen SC Regular"/>
                <a:cs typeface="HanziPen SC Regular"/>
                <a:sym typeface="HanziPen SC Regular"/>
              </a:defRPr>
            </a:lvl1pPr>
          </a:lstStyle>
          <a:p>
            <a:r>
              <a:rPr dirty="0">
                <a:latin typeface="Hannotate TC Bold"/>
                <a:cs typeface="Hannotate TC Bold"/>
              </a:rPr>
              <a:t>Computer Science</a:t>
            </a:r>
          </a:p>
        </p:txBody>
      </p:sp>
      <p:sp>
        <p:nvSpPr>
          <p:cNvPr id="292" name="Shape 292"/>
          <p:cNvSpPr/>
          <p:nvPr/>
        </p:nvSpPr>
        <p:spPr>
          <a:xfrm>
            <a:off x="8305055" y="1944605"/>
            <a:ext cx="2243177" cy="5642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3000">
                <a:solidFill>
                  <a:schemeClr val="accent5"/>
                </a:solidFill>
                <a:latin typeface="HanziPen SC Regular"/>
                <a:ea typeface="HanziPen SC Regular"/>
                <a:cs typeface="HanziPen SC Regular"/>
                <a:sym typeface="HanziPen SC Regular"/>
              </a:defRPr>
            </a:lvl1pPr>
          </a:lstStyle>
          <a:p>
            <a:r>
              <a:rPr dirty="0">
                <a:latin typeface="Hannotate TC Bold"/>
                <a:cs typeface="Hannotate TC Bold"/>
              </a:rPr>
              <a:t>Mathematics</a:t>
            </a:r>
          </a:p>
        </p:txBody>
      </p:sp>
      <p:sp>
        <p:nvSpPr>
          <p:cNvPr id="2" name="Slide Number Placeholder 1"/>
          <p:cNvSpPr>
            <a:spLocks noGrp="1"/>
          </p:cNvSpPr>
          <p:nvPr>
            <p:ph type="sldNum" sz="quarter" idx="2"/>
          </p:nvPr>
        </p:nvSpPr>
        <p:spPr/>
        <p:txBody>
          <a:bodyPr/>
          <a:lstStyle/>
          <a:p>
            <a:fld id="{86CB4B4D-7CA3-9044-876B-883B54F8677D}" type="slidenum">
              <a:rPr lang="uk-UA" smtClean="0"/>
              <a:t>37</a:t>
            </a:fld>
            <a:endParaRPr lang="uk-UA"/>
          </a:p>
        </p:txBody>
      </p:sp>
    </p:spTree>
    <p:extLst>
      <p:ext uri="{BB962C8B-B14F-4D97-AF65-F5344CB8AC3E}">
        <p14:creationId xmlns:p14="http://schemas.microsoft.com/office/powerpoint/2010/main" val="128456790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 name="pasted-image.pdf"/>
          <p:cNvPicPr>
            <a:picLocks noChangeAspect="1"/>
          </p:cNvPicPr>
          <p:nvPr/>
        </p:nvPicPr>
        <p:blipFill>
          <a:blip r:embed="rId3">
            <a:extLst/>
          </a:blip>
          <a:stretch>
            <a:fillRect/>
          </a:stretch>
        </p:blipFill>
        <p:spPr>
          <a:xfrm>
            <a:off x="781050" y="2523066"/>
            <a:ext cx="11544300" cy="5003801"/>
          </a:xfrm>
          <a:prstGeom prst="rect">
            <a:avLst/>
          </a:prstGeom>
          <a:ln w="12700">
            <a:miter lim="400000"/>
          </a:ln>
        </p:spPr>
      </p:pic>
      <p:sp>
        <p:nvSpPr>
          <p:cNvPr id="296" name="Shape 296"/>
          <p:cNvSpPr/>
          <p:nvPr/>
        </p:nvSpPr>
        <p:spPr>
          <a:xfrm>
            <a:off x="1963522" y="1944605"/>
            <a:ext cx="1392175" cy="5642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3000">
                <a:solidFill>
                  <a:schemeClr val="accent5"/>
                </a:solidFill>
                <a:latin typeface="HanziPen SC Regular"/>
                <a:ea typeface="HanziPen SC Regular"/>
                <a:cs typeface="HanziPen SC Regular"/>
                <a:sym typeface="HanziPen SC Regular"/>
              </a:defRPr>
            </a:lvl1pPr>
          </a:lstStyle>
          <a:p>
            <a:r>
              <a:rPr dirty="0">
                <a:latin typeface="Hannotate TC Bold"/>
                <a:cs typeface="Hannotate TC Bold"/>
              </a:rPr>
              <a:t>Physics</a:t>
            </a:r>
          </a:p>
        </p:txBody>
      </p:sp>
      <p:sp>
        <p:nvSpPr>
          <p:cNvPr id="297" name="Shape 297"/>
          <p:cNvSpPr/>
          <p:nvPr/>
        </p:nvSpPr>
        <p:spPr>
          <a:xfrm>
            <a:off x="8965455" y="1944605"/>
            <a:ext cx="1327542" cy="5642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3000">
                <a:solidFill>
                  <a:schemeClr val="accent5"/>
                </a:solidFill>
                <a:latin typeface="HanziPen SC Regular"/>
                <a:ea typeface="HanziPen SC Regular"/>
                <a:cs typeface="HanziPen SC Regular"/>
                <a:sym typeface="HanziPen SC Regular"/>
              </a:defRPr>
            </a:lvl1pPr>
          </a:lstStyle>
          <a:p>
            <a:r>
              <a:rPr dirty="0">
                <a:latin typeface="Hannotate TC Bold"/>
                <a:cs typeface="Hannotate TC Bold"/>
              </a:rPr>
              <a:t>Biology</a:t>
            </a:r>
          </a:p>
        </p:txBody>
      </p:sp>
      <p:sp>
        <p:nvSpPr>
          <p:cNvPr id="2" name="Slide Number Placeholder 1"/>
          <p:cNvSpPr>
            <a:spLocks noGrp="1"/>
          </p:cNvSpPr>
          <p:nvPr>
            <p:ph type="sldNum" sz="quarter" idx="2"/>
          </p:nvPr>
        </p:nvSpPr>
        <p:spPr/>
        <p:txBody>
          <a:bodyPr/>
          <a:lstStyle/>
          <a:p>
            <a:fld id="{86CB4B4D-7CA3-9044-876B-883B54F8677D}" type="slidenum">
              <a:rPr lang="uk-UA" smtClean="0"/>
              <a:t>38</a:t>
            </a:fld>
            <a:endParaRPr lang="uk-UA"/>
          </a:p>
        </p:txBody>
      </p:sp>
    </p:spTree>
    <p:extLst>
      <p:ext uri="{BB962C8B-B14F-4D97-AF65-F5344CB8AC3E}">
        <p14:creationId xmlns:p14="http://schemas.microsoft.com/office/powerpoint/2010/main" val="321550354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Shape 299"/>
          <p:cNvSpPr>
            <a:spLocks noGrp="1"/>
          </p:cNvSpPr>
          <p:nvPr>
            <p:ph type="title"/>
          </p:nvPr>
        </p:nvSpPr>
        <p:spPr>
          <a:prstGeom prst="rect">
            <a:avLst/>
          </a:prstGeom>
        </p:spPr>
        <p:txBody>
          <a:bodyPr/>
          <a:lstStyle>
            <a:lvl1pPr algn="l" defTabSz="457200">
              <a:defRPr sz="3600">
                <a:solidFill>
                  <a:schemeClr val="accent5"/>
                </a:solidFill>
                <a:latin typeface="HanziPen SC Regular"/>
                <a:ea typeface="HanziPen SC Regular"/>
                <a:cs typeface="HanziPen SC Regular"/>
                <a:sym typeface="HanziPen SC Regular"/>
              </a:defRPr>
            </a:lvl1pPr>
          </a:lstStyle>
          <a:p>
            <a:r>
              <a:rPr dirty="0">
                <a:latin typeface="Hannotate TC Bold"/>
                <a:cs typeface="Hannotate TC Bold"/>
              </a:rPr>
              <a:t>Computer Science vs. Mathematics</a:t>
            </a:r>
          </a:p>
        </p:txBody>
      </p:sp>
      <p:pic>
        <p:nvPicPr>
          <p:cNvPr id="301" name="pasted-image.pdf"/>
          <p:cNvPicPr>
            <a:picLocks noChangeAspect="1"/>
          </p:cNvPicPr>
          <p:nvPr/>
        </p:nvPicPr>
        <p:blipFill>
          <a:blip r:embed="rId3">
            <a:extLst/>
          </a:blip>
          <a:stretch>
            <a:fillRect/>
          </a:stretch>
        </p:blipFill>
        <p:spPr>
          <a:xfrm>
            <a:off x="1452033" y="2262716"/>
            <a:ext cx="9728201" cy="6515101"/>
          </a:xfrm>
          <a:prstGeom prst="rect">
            <a:avLst/>
          </a:prstGeom>
          <a:ln w="12700">
            <a:miter lim="400000"/>
          </a:ln>
        </p:spPr>
      </p:pic>
      <p:sp>
        <p:nvSpPr>
          <p:cNvPr id="2" name="Slide Number Placeholder 1"/>
          <p:cNvSpPr>
            <a:spLocks noGrp="1"/>
          </p:cNvSpPr>
          <p:nvPr>
            <p:ph type="sldNum" sz="quarter" idx="2"/>
          </p:nvPr>
        </p:nvSpPr>
        <p:spPr/>
        <p:txBody>
          <a:bodyPr/>
          <a:lstStyle/>
          <a:p>
            <a:fld id="{86CB4B4D-7CA3-9044-876B-883B54F8677D}" type="slidenum">
              <a:rPr lang="uk-UA" smtClean="0"/>
              <a:t>39</a:t>
            </a:fld>
            <a:endParaRPr lang="uk-UA"/>
          </a:p>
        </p:txBody>
      </p:sp>
    </p:spTree>
    <p:extLst>
      <p:ext uri="{BB962C8B-B14F-4D97-AF65-F5344CB8AC3E}">
        <p14:creationId xmlns:p14="http://schemas.microsoft.com/office/powerpoint/2010/main" val="230799056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Shape 303"/>
          <p:cNvSpPr>
            <a:spLocks noGrp="1"/>
          </p:cNvSpPr>
          <p:nvPr>
            <p:ph type="title"/>
          </p:nvPr>
        </p:nvSpPr>
        <p:spPr>
          <a:prstGeom prst="rect">
            <a:avLst/>
          </a:prstGeom>
        </p:spPr>
        <p:txBody>
          <a:bodyPr/>
          <a:lstStyle>
            <a:lvl1pPr algn="l" defTabSz="457200">
              <a:defRPr sz="3600">
                <a:solidFill>
                  <a:schemeClr val="accent5"/>
                </a:solidFill>
                <a:latin typeface="HanziPen SC Regular"/>
                <a:ea typeface="HanziPen SC Regular"/>
                <a:cs typeface="HanziPen SC Regular"/>
                <a:sym typeface="HanziPen SC Regular"/>
              </a:defRPr>
            </a:lvl1pPr>
          </a:lstStyle>
          <a:p>
            <a:r>
              <a:rPr dirty="0">
                <a:latin typeface="Hannotate TC Bold"/>
                <a:cs typeface="Hannotate TC Bold"/>
              </a:rPr>
              <a:t>Computer Science vs. Physics</a:t>
            </a:r>
          </a:p>
        </p:txBody>
      </p:sp>
      <p:pic>
        <p:nvPicPr>
          <p:cNvPr id="305" name="pasted-image.pdf"/>
          <p:cNvPicPr>
            <a:picLocks noChangeAspect="1"/>
          </p:cNvPicPr>
          <p:nvPr/>
        </p:nvPicPr>
        <p:blipFill>
          <a:blip r:embed="rId3">
            <a:extLst/>
          </a:blip>
          <a:stretch>
            <a:fillRect/>
          </a:stretch>
        </p:blipFill>
        <p:spPr>
          <a:xfrm>
            <a:off x="1888066" y="2199216"/>
            <a:ext cx="10363201" cy="6591301"/>
          </a:xfrm>
          <a:prstGeom prst="rect">
            <a:avLst/>
          </a:prstGeom>
          <a:ln w="12700">
            <a:miter lim="400000"/>
          </a:ln>
        </p:spPr>
      </p:pic>
      <p:sp>
        <p:nvSpPr>
          <p:cNvPr id="2" name="Slide Number Placeholder 1"/>
          <p:cNvSpPr>
            <a:spLocks noGrp="1"/>
          </p:cNvSpPr>
          <p:nvPr>
            <p:ph type="sldNum" sz="quarter" idx="2"/>
          </p:nvPr>
        </p:nvSpPr>
        <p:spPr/>
        <p:txBody>
          <a:bodyPr/>
          <a:lstStyle/>
          <a:p>
            <a:fld id="{86CB4B4D-7CA3-9044-876B-883B54F8677D}" type="slidenum">
              <a:rPr lang="uk-UA" smtClean="0"/>
              <a:t>40</a:t>
            </a:fld>
            <a:endParaRPr lang="uk-UA"/>
          </a:p>
        </p:txBody>
      </p:sp>
    </p:spTree>
    <p:extLst>
      <p:ext uri="{BB962C8B-B14F-4D97-AF65-F5344CB8AC3E}">
        <p14:creationId xmlns:p14="http://schemas.microsoft.com/office/powerpoint/2010/main" val="307708446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 name="Shape 528"/>
          <p:cNvSpPr>
            <a:spLocks noGrp="1"/>
          </p:cNvSpPr>
          <p:nvPr>
            <p:ph type="title"/>
          </p:nvPr>
        </p:nvSpPr>
        <p:spPr>
          <a:prstGeom prst="rect">
            <a:avLst/>
          </a:prstGeom>
        </p:spPr>
        <p:txBody>
          <a:bodyPr/>
          <a:lstStyle>
            <a:lvl1pPr algn="l">
              <a:defRPr sz="4000">
                <a:solidFill>
                  <a:schemeClr val="accent5"/>
                </a:solidFill>
                <a:latin typeface="Hannotate SC Regular"/>
                <a:ea typeface="Hannotate SC Regular"/>
                <a:cs typeface="Hannotate SC Regular"/>
                <a:sym typeface="Hannotate SC Regular"/>
              </a:defRPr>
            </a:lvl1pPr>
          </a:lstStyle>
          <a:p>
            <a:r>
              <a:rPr lang="en-US" sz="4400" dirty="0" smtClean="0">
                <a:solidFill>
                  <a:srgbClr val="D50202"/>
                </a:solidFill>
                <a:latin typeface="Hannotate TC Bold"/>
                <a:ea typeface="+mn-ea"/>
                <a:cs typeface="Hannotate TC Bold"/>
                <a:sym typeface="Helvetica Light"/>
              </a:rPr>
              <a:t>Software</a:t>
            </a:r>
            <a:endParaRPr sz="4400" dirty="0">
              <a:solidFill>
                <a:srgbClr val="D50202"/>
              </a:solidFill>
              <a:latin typeface="Hannotate TC Bold"/>
              <a:ea typeface="+mn-ea"/>
              <a:cs typeface="Hannotate TC Bold"/>
              <a:sym typeface="Helvetica Light"/>
            </a:endParaRPr>
          </a:p>
        </p:txBody>
      </p:sp>
      <p:sp>
        <p:nvSpPr>
          <p:cNvPr id="530" name="Shape 530"/>
          <p:cNvSpPr/>
          <p:nvPr/>
        </p:nvSpPr>
        <p:spPr>
          <a:xfrm>
            <a:off x="6025451" y="2834675"/>
            <a:ext cx="5826994" cy="533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2800">
                <a:latin typeface="Calibri"/>
                <a:ea typeface="Calibri"/>
                <a:cs typeface="Calibri"/>
                <a:sym typeface="Calibri"/>
              </a:defRPr>
            </a:pPr>
            <a:r>
              <a:rPr u="sng" dirty="0">
                <a:hlinkClick r:id="rId3"/>
              </a:rPr>
              <a:t>https://github.com/tangjianpku/LINE</a:t>
            </a:r>
            <a:r>
              <a:rPr dirty="0"/>
              <a:t> </a:t>
            </a:r>
          </a:p>
        </p:txBody>
      </p:sp>
      <p:sp>
        <p:nvSpPr>
          <p:cNvPr id="531" name="Shape 531"/>
          <p:cNvSpPr/>
          <p:nvPr/>
        </p:nvSpPr>
        <p:spPr>
          <a:xfrm>
            <a:off x="6025451" y="3955371"/>
            <a:ext cx="5707141" cy="53347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2800">
                <a:latin typeface="Calibri"/>
                <a:ea typeface="Calibri"/>
                <a:cs typeface="Calibri"/>
                <a:sym typeface="Calibri"/>
              </a:defRPr>
            </a:pPr>
            <a:r>
              <a:rPr u="sng" dirty="0" smtClean="0">
                <a:hlinkClick r:id="rId4"/>
              </a:rPr>
              <a:t>https</a:t>
            </a:r>
            <a:r>
              <a:rPr u="sng" dirty="0">
                <a:hlinkClick r:id="rId4"/>
              </a:rPr>
              <a:t>://github.com/lferry007/LargeVis</a:t>
            </a:r>
          </a:p>
        </p:txBody>
      </p:sp>
      <p:sp>
        <p:nvSpPr>
          <p:cNvPr id="532" name="Shape 532"/>
          <p:cNvSpPr/>
          <p:nvPr/>
        </p:nvSpPr>
        <p:spPr>
          <a:xfrm>
            <a:off x="1748417" y="2826512"/>
            <a:ext cx="942822" cy="964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solidFill>
                  <a:schemeClr val="accent5"/>
                </a:solidFill>
                <a:latin typeface="Hannotate SC Regular"/>
                <a:ea typeface="Hannotate SC Regular"/>
                <a:cs typeface="Hannotate SC Regular"/>
                <a:sym typeface="Hannotate SC Regular"/>
              </a:defRPr>
            </a:lvl1pPr>
          </a:lstStyle>
          <a:p>
            <a:r>
              <a:rPr sz="2800" dirty="0"/>
              <a:t>LINE</a:t>
            </a:r>
            <a:r>
              <a:rPr sz="2800" dirty="0" smtClean="0"/>
              <a:t>:</a:t>
            </a:r>
            <a:endParaRPr lang="en-US" sz="2800" dirty="0" smtClean="0"/>
          </a:p>
          <a:p>
            <a:r>
              <a:rPr lang="en-US" altLang="zh-CN" sz="2800" dirty="0" smtClean="0"/>
              <a:t>(C++)</a:t>
            </a:r>
            <a:endParaRPr sz="2800" dirty="0"/>
          </a:p>
        </p:txBody>
      </p:sp>
      <p:sp>
        <p:nvSpPr>
          <p:cNvPr id="533" name="Shape 533"/>
          <p:cNvSpPr/>
          <p:nvPr/>
        </p:nvSpPr>
        <p:spPr>
          <a:xfrm>
            <a:off x="1748417" y="3987577"/>
            <a:ext cx="2321660" cy="964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defRPr>
                <a:solidFill>
                  <a:schemeClr val="accent5"/>
                </a:solidFill>
                <a:latin typeface="Hannotate SC Regular"/>
                <a:ea typeface="Hannotate SC Regular"/>
                <a:cs typeface="Hannotate SC Regular"/>
                <a:sym typeface="Hannotate SC Regular"/>
              </a:defRPr>
            </a:lvl1pPr>
          </a:lstStyle>
          <a:p>
            <a:r>
              <a:rPr sz="2800" dirty="0" smtClean="0"/>
              <a:t>LargeVis</a:t>
            </a:r>
            <a:r>
              <a:rPr lang="zh-CN" altLang="en-US" sz="2800" dirty="0" smtClean="0"/>
              <a:t> </a:t>
            </a:r>
            <a:r>
              <a:rPr sz="2800" dirty="0" smtClean="0"/>
              <a:t>:</a:t>
            </a:r>
            <a:endParaRPr lang="en-US" sz="2800" dirty="0" smtClean="0"/>
          </a:p>
          <a:p>
            <a:r>
              <a:rPr lang="en-US" altLang="zh-CN" sz="2800" dirty="0" smtClean="0"/>
              <a:t>(C++&amp;Python)</a:t>
            </a:r>
            <a:endParaRPr sz="2800" dirty="0"/>
          </a:p>
        </p:txBody>
      </p:sp>
      <p:sp>
        <p:nvSpPr>
          <p:cNvPr id="534" name="Shape 534"/>
          <p:cNvSpPr/>
          <p:nvPr/>
        </p:nvSpPr>
        <p:spPr>
          <a:xfrm>
            <a:off x="6025450" y="6206382"/>
            <a:ext cx="5707141" cy="533479"/>
          </a:xfrm>
          <a:prstGeom prst="rect">
            <a:avLst/>
          </a:prstGeom>
          <a:ln w="12700">
            <a:miter lim="400000"/>
          </a:ln>
          <a:extLst>
            <a:ext uri="{C572A759-6A51-4108-AA02-DFA0A04FC94B}">
              <ma14:wrappingTextBoxFlag xmlns:ma14="http://schemas.microsoft.com/office/mac/drawingml/2011/main" val="1"/>
            </a:ext>
          </a:extLst>
        </p:spPr>
        <p:txBody>
          <a:bodyPr wrap="square" lIns="50800" tIns="50800" rIns="50800" bIns="50800" anchor="ctr">
            <a:spAutoFit/>
          </a:bodyPr>
          <a:lstStyle/>
          <a:p>
            <a:pPr>
              <a:defRPr sz="2800">
                <a:latin typeface="Calibri"/>
                <a:ea typeface="Calibri"/>
                <a:cs typeface="Calibri"/>
                <a:sym typeface="Calibri"/>
              </a:defRPr>
            </a:pPr>
            <a:r>
              <a:rPr u="sng" dirty="0" smtClean="0">
                <a:hlinkClick r:id="rId5"/>
              </a:rPr>
              <a:t>https</a:t>
            </a:r>
            <a:r>
              <a:rPr u="sng" dirty="0">
                <a:hlinkClick r:id="rId5"/>
              </a:rPr>
              <a:t>://github.com/elbamos/largeVis</a:t>
            </a:r>
          </a:p>
        </p:txBody>
      </p:sp>
      <p:sp>
        <p:nvSpPr>
          <p:cNvPr id="2" name="TextBox 1"/>
          <p:cNvSpPr txBox="1"/>
          <p:nvPr/>
        </p:nvSpPr>
        <p:spPr>
          <a:xfrm>
            <a:off x="6025452" y="3306924"/>
            <a:ext cx="4937759"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altLang="zh-CN"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(307 stars,</a:t>
            </a:r>
            <a:r>
              <a:rPr kumimoji="0" lang="zh-CN" alt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released</a:t>
            </a:r>
            <a:r>
              <a:rPr kumimoji="0" lang="zh-CN" alt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since</a:t>
            </a:r>
            <a:r>
              <a:rPr kumimoji="0" lang="zh-CN" alt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2015.3)</a:t>
            </a:r>
            <a:r>
              <a:rPr kumimoji="0" lang="zh-CN" alt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 </a:t>
            </a:r>
            <a:endParaRPr kumimoji="0" lang="en-US" sz="2400" b="0" i="0" u="none" strike="noStrike" cap="none" spc="0" normalizeH="0" baseline="0" dirty="0">
              <a:ln>
                <a:noFill/>
              </a:ln>
              <a:solidFill>
                <a:srgbClr val="000000"/>
              </a:solidFill>
              <a:effectLst/>
              <a:uFillTx/>
              <a:latin typeface="Hannotate TC Bold"/>
              <a:ea typeface="+mn-ea"/>
              <a:cs typeface="Hannotate TC Bold"/>
              <a:sym typeface="Helvetica Light"/>
            </a:endParaRPr>
          </a:p>
        </p:txBody>
      </p:sp>
      <p:sp>
        <p:nvSpPr>
          <p:cNvPr id="10" name="TextBox 9"/>
          <p:cNvSpPr txBox="1"/>
          <p:nvPr/>
        </p:nvSpPr>
        <p:spPr>
          <a:xfrm>
            <a:off x="6025452" y="4366137"/>
            <a:ext cx="4937759"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altLang="zh-CN"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(307 stars,</a:t>
            </a:r>
            <a:r>
              <a:rPr kumimoji="0" lang="zh-CN" alt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released</a:t>
            </a:r>
            <a:r>
              <a:rPr kumimoji="0" lang="zh-CN" alt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since</a:t>
            </a:r>
            <a:r>
              <a:rPr kumimoji="0" lang="zh-CN" alt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2016.7)</a:t>
            </a:r>
            <a:r>
              <a:rPr kumimoji="0" lang="zh-CN" alt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 </a:t>
            </a:r>
            <a:endParaRPr kumimoji="0" lang="en-US" sz="2400" b="0" i="0" u="none" strike="noStrike" cap="none" spc="0" normalizeH="0" baseline="0" dirty="0">
              <a:ln>
                <a:noFill/>
              </a:ln>
              <a:solidFill>
                <a:srgbClr val="000000"/>
              </a:solidFill>
              <a:effectLst/>
              <a:uFillTx/>
              <a:latin typeface="Hannotate TC Bold"/>
              <a:ea typeface="+mn-ea"/>
              <a:cs typeface="Hannotate TC Bold"/>
              <a:sym typeface="Helvetica Light"/>
            </a:endParaRPr>
          </a:p>
        </p:txBody>
      </p:sp>
      <p:sp>
        <p:nvSpPr>
          <p:cNvPr id="3" name="TextBox 2"/>
          <p:cNvSpPr txBox="1"/>
          <p:nvPr/>
        </p:nvSpPr>
        <p:spPr>
          <a:xfrm>
            <a:off x="1748417" y="6909747"/>
            <a:ext cx="2945010"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altLang="zh-CN" sz="2800" dirty="0" err="1" smtClean="0">
                <a:solidFill>
                  <a:srgbClr val="D50202"/>
                </a:solidFill>
                <a:latin typeface="Hannotate TC Bold"/>
                <a:cs typeface="Hannotate TC Bold"/>
              </a:rPr>
              <a:t>LargeVis</a:t>
            </a:r>
            <a:r>
              <a:rPr lang="zh-CN" altLang="en-US" sz="2800" dirty="0" smtClean="0">
                <a:solidFill>
                  <a:srgbClr val="D50202"/>
                </a:solidFill>
                <a:latin typeface="Hannotate TC Bold"/>
                <a:cs typeface="Hannotate TC Bold"/>
              </a:rPr>
              <a:t> </a:t>
            </a:r>
            <a:r>
              <a:rPr lang="en-US" altLang="zh-CN" sz="2800" dirty="0" smtClean="0">
                <a:solidFill>
                  <a:srgbClr val="D50202"/>
                </a:solidFill>
                <a:latin typeface="Hannotate TC Bold"/>
                <a:cs typeface="Hannotate TC Bold"/>
              </a:rPr>
              <a:t>Tutorial:</a:t>
            </a:r>
            <a:endParaRPr kumimoji="0" lang="en-US" sz="2800" b="0" i="0" u="none" strike="noStrike" cap="none" spc="0" normalizeH="0" baseline="0" dirty="0">
              <a:ln>
                <a:noFill/>
              </a:ln>
              <a:solidFill>
                <a:srgbClr val="D50202"/>
              </a:solidFill>
              <a:effectLst/>
              <a:uFillTx/>
              <a:latin typeface="Hannotate TC Bold"/>
              <a:cs typeface="Hannotate TC Bold"/>
              <a:sym typeface="Helvetica Light"/>
            </a:endParaRPr>
          </a:p>
        </p:txBody>
      </p:sp>
      <p:sp>
        <p:nvSpPr>
          <p:cNvPr id="4" name="Rectangle 3"/>
          <p:cNvSpPr/>
          <p:nvPr/>
        </p:nvSpPr>
        <p:spPr>
          <a:xfrm>
            <a:off x="6025451" y="6914876"/>
            <a:ext cx="9252666" cy="523220"/>
          </a:xfrm>
          <a:prstGeom prst="rect">
            <a:avLst/>
          </a:prstGeom>
        </p:spPr>
        <p:txBody>
          <a:bodyPr wrap="square">
            <a:spAutoFit/>
          </a:bodyPr>
          <a:lstStyle/>
          <a:p>
            <a:pPr algn="l"/>
            <a:r>
              <a:rPr lang="en-US" sz="2800" dirty="0">
                <a:latin typeface="Calibri"/>
                <a:cs typeface="Calibri"/>
                <a:hlinkClick r:id="rId6"/>
              </a:rPr>
              <a:t>https://jlorince.github.io/viz-tutorial</a:t>
            </a:r>
            <a:r>
              <a:rPr lang="en-US" sz="2800" dirty="0" smtClean="0">
                <a:latin typeface="Calibri"/>
                <a:cs typeface="Calibri"/>
                <a:hlinkClick r:id="rId6"/>
              </a:rPr>
              <a:t>/</a:t>
            </a:r>
            <a:endParaRPr lang="en-US" sz="2800" dirty="0" smtClean="0">
              <a:latin typeface="Calibri"/>
              <a:cs typeface="Calibri"/>
            </a:endParaRPr>
          </a:p>
        </p:txBody>
      </p:sp>
      <p:sp>
        <p:nvSpPr>
          <p:cNvPr id="5" name="Rectangle 4"/>
          <p:cNvSpPr/>
          <p:nvPr/>
        </p:nvSpPr>
        <p:spPr>
          <a:xfrm>
            <a:off x="1748417" y="7557575"/>
            <a:ext cx="4215257" cy="523220"/>
          </a:xfrm>
          <a:prstGeom prst="rect">
            <a:avLst/>
          </a:prstGeom>
        </p:spPr>
        <p:txBody>
          <a:bodyPr wrap="square">
            <a:spAutoFit/>
          </a:bodyPr>
          <a:lstStyle/>
          <a:p>
            <a:pPr algn="l"/>
            <a:r>
              <a:rPr lang="en-US" sz="2800" dirty="0">
                <a:solidFill>
                  <a:srgbClr val="D50202"/>
                </a:solidFill>
                <a:latin typeface="Hannotate TC Bold"/>
                <a:cs typeface="Hannotate TC Bold"/>
              </a:rPr>
              <a:t>Interactive </a:t>
            </a:r>
            <a:r>
              <a:rPr lang="en-US" sz="2800" dirty="0" smtClean="0">
                <a:solidFill>
                  <a:srgbClr val="D50202"/>
                </a:solidFill>
                <a:latin typeface="Hannotate TC Bold"/>
                <a:cs typeface="Hannotate TC Bold"/>
              </a:rPr>
              <a:t>Visualization</a:t>
            </a:r>
            <a:r>
              <a:rPr lang="en-US" altLang="zh-CN" sz="2800" dirty="0" smtClean="0">
                <a:solidFill>
                  <a:srgbClr val="D50202"/>
                </a:solidFill>
                <a:latin typeface="Hannotate TC Bold"/>
                <a:cs typeface="Hannotate TC Bold"/>
              </a:rPr>
              <a:t>:</a:t>
            </a:r>
            <a:endParaRPr lang="en-US" sz="2800" dirty="0">
              <a:solidFill>
                <a:srgbClr val="D50202"/>
              </a:solidFill>
              <a:latin typeface="Hannotate TC Bold"/>
              <a:cs typeface="Hannotate TC Bold"/>
            </a:endParaRPr>
          </a:p>
        </p:txBody>
      </p:sp>
      <p:sp>
        <p:nvSpPr>
          <p:cNvPr id="6" name="Rectangle 5"/>
          <p:cNvSpPr/>
          <p:nvPr/>
        </p:nvSpPr>
        <p:spPr>
          <a:xfrm>
            <a:off x="6025451" y="7557575"/>
            <a:ext cx="6502400" cy="523220"/>
          </a:xfrm>
          <a:prstGeom prst="rect">
            <a:avLst/>
          </a:prstGeom>
        </p:spPr>
        <p:txBody>
          <a:bodyPr>
            <a:spAutoFit/>
          </a:bodyPr>
          <a:lstStyle/>
          <a:p>
            <a:pPr algn="l"/>
            <a:r>
              <a:rPr lang="en-US" sz="2800" dirty="0">
                <a:latin typeface="Calibri"/>
                <a:cs typeface="Calibri"/>
                <a:hlinkClick r:id="rId7"/>
              </a:rPr>
              <a:t>https://github.com/NLeSC/</a:t>
            </a:r>
            <a:r>
              <a:rPr lang="en-US" sz="2800" dirty="0" smtClean="0">
                <a:latin typeface="Calibri"/>
                <a:cs typeface="Calibri"/>
                <a:hlinkClick r:id="rId7"/>
              </a:rPr>
              <a:t>DiVE</a:t>
            </a:r>
            <a:endParaRPr lang="en-US" sz="2800" dirty="0" smtClean="0">
              <a:latin typeface="Calibri"/>
              <a:cs typeface="Calibri"/>
            </a:endParaRPr>
          </a:p>
        </p:txBody>
      </p:sp>
      <p:sp>
        <p:nvSpPr>
          <p:cNvPr id="16" name="TextBox 15"/>
          <p:cNvSpPr txBox="1"/>
          <p:nvPr/>
        </p:nvSpPr>
        <p:spPr>
          <a:xfrm>
            <a:off x="1748417" y="6206382"/>
            <a:ext cx="3123828"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lang="en-US" sz="2800" dirty="0" smtClean="0">
                <a:solidFill>
                  <a:srgbClr val="D50202"/>
                </a:solidFill>
                <a:latin typeface="Hannotate TC Bold"/>
                <a:cs typeface="Hannotate TC Bold"/>
              </a:rPr>
              <a:t>R</a:t>
            </a:r>
            <a:r>
              <a:rPr lang="zh-CN" altLang="en-US" sz="2800" dirty="0" smtClean="0">
                <a:solidFill>
                  <a:srgbClr val="D50202"/>
                </a:solidFill>
                <a:latin typeface="Hannotate TC Bold"/>
                <a:cs typeface="Hannotate TC Bold"/>
              </a:rPr>
              <a:t> </a:t>
            </a:r>
            <a:r>
              <a:rPr lang="en-US" altLang="zh-CN" sz="2800" dirty="0" smtClean="0">
                <a:solidFill>
                  <a:srgbClr val="D50202"/>
                </a:solidFill>
                <a:latin typeface="Hannotate TC Bold"/>
                <a:cs typeface="Hannotate TC Bold"/>
              </a:rPr>
              <a:t>version</a:t>
            </a:r>
            <a:r>
              <a:rPr lang="zh-CN" altLang="en-US" sz="2800" dirty="0" smtClean="0">
                <a:solidFill>
                  <a:srgbClr val="D50202"/>
                </a:solidFill>
                <a:latin typeface="Hannotate TC Bold"/>
                <a:cs typeface="Hannotate TC Bold"/>
              </a:rPr>
              <a:t> </a:t>
            </a:r>
            <a:r>
              <a:rPr lang="en-US" altLang="zh-CN" sz="2800" dirty="0" smtClean="0">
                <a:solidFill>
                  <a:srgbClr val="D50202"/>
                </a:solidFill>
                <a:latin typeface="Hannotate TC Bold"/>
                <a:cs typeface="Hannotate TC Bold"/>
              </a:rPr>
              <a:t>in</a:t>
            </a:r>
            <a:r>
              <a:rPr lang="zh-CN" altLang="en-US" sz="2800" dirty="0" smtClean="0">
                <a:solidFill>
                  <a:srgbClr val="D50202"/>
                </a:solidFill>
                <a:latin typeface="Hannotate TC Bold"/>
                <a:cs typeface="Hannotate TC Bold"/>
              </a:rPr>
              <a:t> </a:t>
            </a:r>
            <a:r>
              <a:rPr lang="en-US" altLang="zh-CN" sz="2800" dirty="0" smtClean="0">
                <a:solidFill>
                  <a:srgbClr val="D50202"/>
                </a:solidFill>
                <a:latin typeface="Hannotate TC Bold"/>
                <a:cs typeface="Hannotate TC Bold"/>
              </a:rPr>
              <a:t>CRAN:</a:t>
            </a:r>
            <a:endParaRPr kumimoji="0" lang="en-US" sz="2800" b="0" i="0" u="none" strike="noStrike" cap="none" spc="0" normalizeH="0" baseline="0" dirty="0">
              <a:ln>
                <a:noFill/>
              </a:ln>
              <a:solidFill>
                <a:srgbClr val="D50202"/>
              </a:solidFill>
              <a:effectLst/>
              <a:uFillTx/>
              <a:latin typeface="Hannotate TC Bold"/>
              <a:cs typeface="Hannotate TC Bold"/>
              <a:sym typeface="Helvetica Light"/>
            </a:endParaRPr>
          </a:p>
        </p:txBody>
      </p:sp>
      <p:sp>
        <p:nvSpPr>
          <p:cNvPr id="8" name="TextBox 7"/>
          <p:cNvSpPr txBox="1"/>
          <p:nvPr/>
        </p:nvSpPr>
        <p:spPr>
          <a:xfrm>
            <a:off x="918765" y="2178085"/>
            <a:ext cx="3286079"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smtClean="0">
                <a:ln>
                  <a:noFill/>
                </a:ln>
                <a:solidFill>
                  <a:srgbClr val="D50202"/>
                </a:solidFill>
                <a:effectLst/>
                <a:uFillTx/>
                <a:latin typeface="Hannotate TC Bold"/>
                <a:ea typeface="+mn-ea"/>
                <a:cs typeface="Hannotate TC Bold"/>
                <a:sym typeface="Helvetica Light"/>
              </a:rPr>
              <a:t>Our</a:t>
            </a:r>
            <a:r>
              <a:rPr kumimoji="0" lang="zh-CN" altLang="en-US" sz="36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r>
              <a:rPr kumimoji="0" lang="en-US" altLang="zh-CN" sz="3600" b="0" i="0" u="none" strike="noStrike" cap="none" spc="0" normalizeH="0" baseline="0" dirty="0" smtClean="0">
                <a:ln>
                  <a:noFill/>
                </a:ln>
                <a:solidFill>
                  <a:srgbClr val="D50202"/>
                </a:solidFill>
                <a:effectLst/>
                <a:uFillTx/>
                <a:latin typeface="Hannotate TC Bold"/>
                <a:ea typeface="+mn-ea"/>
                <a:cs typeface="Hannotate TC Bold"/>
                <a:sym typeface="Helvetica Light"/>
              </a:rPr>
              <a:t>release:</a:t>
            </a:r>
            <a:endParaRPr kumimoji="0" lang="en-US" sz="3600" b="0" i="0" u="none" strike="noStrike" cap="none" spc="0" normalizeH="0" baseline="0" dirty="0">
              <a:ln>
                <a:noFill/>
              </a:ln>
              <a:solidFill>
                <a:srgbClr val="D50202"/>
              </a:solidFill>
              <a:effectLst/>
              <a:uFillTx/>
              <a:latin typeface="Hannotate TC Bold"/>
              <a:ea typeface="+mn-ea"/>
              <a:cs typeface="Hannotate TC Bold"/>
              <a:sym typeface="Helvetica Light"/>
            </a:endParaRPr>
          </a:p>
        </p:txBody>
      </p:sp>
      <p:sp>
        <p:nvSpPr>
          <p:cNvPr id="19" name="TextBox 18"/>
          <p:cNvSpPr txBox="1"/>
          <p:nvPr/>
        </p:nvSpPr>
        <p:spPr>
          <a:xfrm>
            <a:off x="918765" y="5356361"/>
            <a:ext cx="10987030"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smtClean="0">
                <a:ln>
                  <a:noFill/>
                </a:ln>
                <a:solidFill>
                  <a:srgbClr val="D50202"/>
                </a:solidFill>
                <a:effectLst/>
                <a:uFillTx/>
                <a:latin typeface="Hannotate TC Bold"/>
                <a:ea typeface="+mn-ea"/>
                <a:cs typeface="Hannotate TC Bold"/>
                <a:sym typeface="Helvetica Light"/>
              </a:rPr>
              <a:t>Other</a:t>
            </a:r>
            <a:r>
              <a:rPr kumimoji="0" lang="zh-CN" altLang="en-US" sz="3600" b="0" i="0" u="none" strike="noStrike" cap="none" spc="0" normalizeH="0" baseline="0" dirty="0" smtClean="0">
                <a:ln>
                  <a:noFill/>
                </a:ln>
                <a:solidFill>
                  <a:srgbClr val="D50202"/>
                </a:solidFill>
                <a:effectLst/>
                <a:uFillTx/>
                <a:latin typeface="Hannotate TC Bold"/>
                <a:ea typeface="+mn-ea"/>
                <a:cs typeface="Hannotate TC Bold"/>
                <a:sym typeface="Helvetica Light"/>
              </a:rPr>
              <a:t> </a:t>
            </a:r>
            <a:r>
              <a:rPr lang="en-US" altLang="zh-CN" dirty="0" smtClean="0">
                <a:solidFill>
                  <a:srgbClr val="D50202"/>
                </a:solidFill>
                <a:latin typeface="Hannotate TC Bold"/>
                <a:cs typeface="Hannotate TC Bold"/>
              </a:rPr>
              <a:t>tools</a:t>
            </a:r>
            <a:r>
              <a:rPr lang="zh-CN" altLang="en-US" dirty="0" smtClean="0">
                <a:solidFill>
                  <a:srgbClr val="D50202"/>
                </a:solidFill>
                <a:latin typeface="Hannotate TC Bold"/>
                <a:cs typeface="Hannotate TC Bold"/>
              </a:rPr>
              <a:t> </a:t>
            </a:r>
            <a:r>
              <a:rPr lang="en-US" altLang="zh-CN" dirty="0" smtClean="0">
                <a:solidFill>
                  <a:srgbClr val="D50202"/>
                </a:solidFill>
                <a:latin typeface="Hannotate TC Bold"/>
                <a:cs typeface="Hannotate TC Bold"/>
              </a:rPr>
              <a:t>based</a:t>
            </a:r>
            <a:r>
              <a:rPr lang="zh-CN" altLang="en-US" dirty="0" smtClean="0">
                <a:solidFill>
                  <a:srgbClr val="D50202"/>
                </a:solidFill>
                <a:latin typeface="Hannotate TC Bold"/>
                <a:cs typeface="Hannotate TC Bold"/>
              </a:rPr>
              <a:t> </a:t>
            </a:r>
            <a:r>
              <a:rPr lang="en-US" altLang="zh-CN" dirty="0" smtClean="0">
                <a:solidFill>
                  <a:srgbClr val="D50202"/>
                </a:solidFill>
                <a:latin typeface="Hannotate TC Bold"/>
                <a:cs typeface="Hannotate TC Bold"/>
              </a:rPr>
              <a:t>on</a:t>
            </a:r>
            <a:r>
              <a:rPr lang="zh-CN" altLang="en-US" dirty="0" smtClean="0">
                <a:solidFill>
                  <a:srgbClr val="D50202"/>
                </a:solidFill>
                <a:latin typeface="Hannotate TC Bold"/>
                <a:cs typeface="Hannotate TC Bold"/>
              </a:rPr>
              <a:t> </a:t>
            </a:r>
            <a:r>
              <a:rPr lang="en-US" altLang="zh-CN" dirty="0" smtClean="0">
                <a:solidFill>
                  <a:srgbClr val="D50202"/>
                </a:solidFill>
                <a:latin typeface="Hannotate TC Bold"/>
                <a:cs typeface="Hannotate TC Bold"/>
              </a:rPr>
              <a:t>our</a:t>
            </a:r>
            <a:r>
              <a:rPr lang="zh-CN" altLang="en-US" dirty="0" smtClean="0">
                <a:solidFill>
                  <a:srgbClr val="D50202"/>
                </a:solidFill>
                <a:latin typeface="Hannotate TC Bold"/>
                <a:cs typeface="Hannotate TC Bold"/>
              </a:rPr>
              <a:t> </a:t>
            </a:r>
            <a:r>
              <a:rPr lang="en-US" altLang="zh-CN" dirty="0" smtClean="0">
                <a:solidFill>
                  <a:srgbClr val="D50202"/>
                </a:solidFill>
                <a:latin typeface="Hannotate TC Bold"/>
                <a:cs typeface="Hannotate TC Bold"/>
              </a:rPr>
              <a:t>implementation</a:t>
            </a:r>
            <a:r>
              <a:rPr lang="zh-CN" altLang="en-US" dirty="0" smtClean="0">
                <a:solidFill>
                  <a:srgbClr val="D50202"/>
                </a:solidFill>
                <a:latin typeface="Hannotate TC Bold"/>
                <a:cs typeface="Hannotate TC Bold"/>
              </a:rPr>
              <a:t>: </a:t>
            </a:r>
            <a:endParaRPr kumimoji="0" lang="en-US" sz="3600" b="0" i="0" u="none" strike="noStrike" cap="none" spc="0" normalizeH="0" baseline="0" dirty="0">
              <a:ln>
                <a:noFill/>
              </a:ln>
              <a:solidFill>
                <a:srgbClr val="D50202"/>
              </a:solidFill>
              <a:effectLst/>
              <a:uFillTx/>
              <a:latin typeface="Hannotate TC Bold"/>
              <a:ea typeface="+mn-ea"/>
              <a:cs typeface="Hannotate TC Bold"/>
              <a:sym typeface="Helvetica Light"/>
            </a:endParaRPr>
          </a:p>
        </p:txBody>
      </p:sp>
      <p:sp>
        <p:nvSpPr>
          <p:cNvPr id="9" name="TextBox 8"/>
          <p:cNvSpPr txBox="1"/>
          <p:nvPr/>
        </p:nvSpPr>
        <p:spPr>
          <a:xfrm>
            <a:off x="2323048" y="8192149"/>
            <a:ext cx="564257"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altLang="zh-CN" sz="3600" b="0" i="0" u="none" strike="noStrike" cap="none" spc="0" normalizeH="0" baseline="0" dirty="0" smtClean="0">
                <a:ln>
                  <a:noFill/>
                </a:ln>
                <a:solidFill>
                  <a:srgbClr val="D50202"/>
                </a:solidFill>
                <a:effectLst/>
                <a:uFillTx/>
                <a:latin typeface="+mn-lt"/>
                <a:ea typeface="+mn-ea"/>
                <a:cs typeface="+mn-cs"/>
                <a:sym typeface="Helvetica Light"/>
              </a:rPr>
              <a:t>…</a:t>
            </a:r>
            <a:endParaRPr kumimoji="0" lang="en-US" sz="3600" b="0" i="0" u="none" strike="noStrike" cap="none" spc="0" normalizeH="0" baseline="0" dirty="0">
              <a:ln>
                <a:noFill/>
              </a:ln>
              <a:solidFill>
                <a:srgbClr val="D50202"/>
              </a:solidFill>
              <a:effectLst/>
              <a:uFillTx/>
              <a:latin typeface="+mn-lt"/>
              <a:ea typeface="+mn-ea"/>
              <a:cs typeface="+mn-cs"/>
              <a:sym typeface="Helvetica Light"/>
            </a:endParaRPr>
          </a:p>
        </p:txBody>
      </p:sp>
      <p:sp>
        <p:nvSpPr>
          <p:cNvPr id="7" name="Slide Number Placeholder 6"/>
          <p:cNvSpPr>
            <a:spLocks noGrp="1"/>
          </p:cNvSpPr>
          <p:nvPr>
            <p:ph type="sldNum" sz="quarter" idx="2"/>
          </p:nvPr>
        </p:nvSpPr>
        <p:spPr/>
        <p:txBody>
          <a:bodyPr/>
          <a:lstStyle/>
          <a:p>
            <a:fld id="{86CB4B4D-7CA3-9044-876B-883B54F8677D}" type="slidenum">
              <a:rPr lang="uk-UA" smtClean="0"/>
              <a:t>41</a:t>
            </a:fld>
            <a:endParaRPr lang="uk-UA"/>
          </a:p>
        </p:txBody>
      </p:sp>
    </p:spTree>
    <p:extLst>
      <p:ext uri="{BB962C8B-B14F-4D97-AF65-F5344CB8AC3E}">
        <p14:creationId xmlns:p14="http://schemas.microsoft.com/office/powerpoint/2010/main" val="294616871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Shape 328"/>
          <p:cNvSpPr>
            <a:spLocks noGrp="1"/>
          </p:cNvSpPr>
          <p:nvPr>
            <p:ph type="title"/>
          </p:nvPr>
        </p:nvSpPr>
        <p:spPr>
          <a:prstGeom prst="rect">
            <a:avLst/>
          </a:prstGeom>
        </p:spPr>
        <p:txBody>
          <a:bodyPr/>
          <a:lstStyle>
            <a:lvl1pPr algn="l">
              <a:defRPr sz="4000">
                <a:solidFill>
                  <a:schemeClr val="accent5"/>
                </a:solidFill>
                <a:latin typeface="Hannotate SC Regular"/>
                <a:ea typeface="Hannotate SC Regular"/>
                <a:cs typeface="Hannotate SC Regular"/>
                <a:sym typeface="Hannotate SC Regular"/>
              </a:defRPr>
            </a:lvl1pPr>
          </a:lstStyle>
          <a:p>
            <a:r>
              <a:rPr lang="en-US" dirty="0" smtClean="0"/>
              <a:t>Roadmap</a:t>
            </a:r>
            <a:endParaRPr dirty="0"/>
          </a:p>
        </p:txBody>
      </p:sp>
      <p:sp>
        <p:nvSpPr>
          <p:cNvPr id="330" name="Shape 330"/>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fld id="{86CB4B4D-7CA3-9044-876B-883B54F8677D}" type="slidenum">
              <a:t>42</a:t>
            </a:fld>
            <a:endParaRPr/>
          </a:p>
        </p:txBody>
      </p:sp>
      <p:sp>
        <p:nvSpPr>
          <p:cNvPr id="4" name="TextBox 3"/>
          <p:cNvSpPr txBox="1"/>
          <p:nvPr/>
        </p:nvSpPr>
        <p:spPr>
          <a:xfrm>
            <a:off x="-642727" y="5317627"/>
            <a:ext cx="6648111"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000000"/>
                </a:solidFill>
                <a:effectLst/>
                <a:uFillTx/>
                <a:latin typeface="Hannotate TC Bold"/>
                <a:cs typeface="Hannotate TC Bold"/>
                <a:sym typeface="Helvetica Light"/>
              </a:rPr>
              <a:t>Learning</a:t>
            </a:r>
            <a:r>
              <a:rPr kumimoji="0" lang="zh-CN" altLang="en-US" sz="24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cs typeface="Hannotate TC Bold"/>
                <a:sym typeface="Helvetica Light"/>
              </a:rPr>
              <a:t>Node</a:t>
            </a:r>
            <a:r>
              <a:rPr kumimoji="0" lang="zh-CN" altLang="en-US" sz="24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altLang="zh-CN" sz="2400" b="0" i="0" u="none" strike="noStrike" cap="none" spc="0" normalizeH="0" baseline="0" dirty="0" smtClean="0">
                <a:ln>
                  <a:noFill/>
                </a:ln>
                <a:solidFill>
                  <a:srgbClr val="000000"/>
                </a:solidFill>
                <a:effectLst/>
                <a:uFillTx/>
                <a:latin typeface="Hannotate TC Bold"/>
                <a:cs typeface="Hannotate TC Bold"/>
                <a:sym typeface="Helvetica Light"/>
              </a:rPr>
              <a:t>Representations</a:t>
            </a:r>
            <a:endParaRPr kumimoji="0" lang="en-US" sz="2400" b="0" i="0" u="none" strike="noStrike" cap="none" spc="0" normalizeH="0" baseline="0" dirty="0" smtClean="0">
              <a:ln>
                <a:noFill/>
              </a:ln>
              <a:solidFill>
                <a:srgbClr val="000000"/>
              </a:solidFill>
              <a:effectLst/>
              <a:uFillTx/>
              <a:latin typeface="Hannotate TC Bold"/>
              <a:cs typeface="Hannotate TC Bold"/>
              <a:sym typeface="Helvetica Light"/>
            </a:endParaRPr>
          </a:p>
          <a:p>
            <a:pPr marL="0" marR="0" indent="0" algn="ctr" defTabSz="584200" rtl="0" fontAlgn="auto" latinLnBrk="0" hangingPunct="0">
              <a:lnSpc>
                <a:spcPct val="100000"/>
              </a:lnSpc>
              <a:spcBef>
                <a:spcPts val="0"/>
              </a:spcBef>
              <a:spcAft>
                <a:spcPts val="0"/>
              </a:spcAft>
              <a:buClrTx/>
              <a:buSzTx/>
              <a:buFontTx/>
              <a:buNone/>
              <a:tabLst/>
            </a:pPr>
            <a:r>
              <a:rPr lang="en-US" sz="2400" dirty="0">
                <a:latin typeface="Hannotate TC Bold"/>
                <a:cs typeface="Hannotate TC Bold"/>
              </a:rPr>
              <a:t>f</a:t>
            </a:r>
            <a:r>
              <a:rPr lang="en-US" sz="2400" dirty="0" smtClean="0">
                <a:latin typeface="Hannotate TC Bold"/>
                <a:cs typeface="Hannotate TC Bold"/>
              </a:rPr>
              <a:t>or</a:t>
            </a:r>
            <a:r>
              <a:rPr lang="zh-CN" altLang="en-US" sz="2400" dirty="0" smtClean="0">
                <a:latin typeface="Hannotate TC Bold"/>
                <a:cs typeface="Hannotate TC Bold"/>
              </a:rPr>
              <a:t> </a:t>
            </a:r>
            <a:r>
              <a:rPr lang="en-US" sz="2400" dirty="0" smtClean="0">
                <a:latin typeface="Hannotate TC Bold"/>
                <a:cs typeface="Hannotate TC Bold"/>
              </a:rPr>
              <a:t>Networks</a:t>
            </a:r>
            <a:endParaRPr kumimoji="0" lang="en-US" sz="2400" b="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9" name="TextBox 8"/>
          <p:cNvSpPr txBox="1"/>
          <p:nvPr/>
        </p:nvSpPr>
        <p:spPr>
          <a:xfrm>
            <a:off x="5563341" y="5520856"/>
            <a:ext cx="3573206"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smtClean="0">
                <a:ln>
                  <a:noFill/>
                </a:ln>
                <a:solidFill>
                  <a:srgbClr val="000000"/>
                </a:solidFill>
                <a:effectLst/>
                <a:uFillTx/>
                <a:latin typeface="Hannotate TC Bold"/>
                <a:ea typeface="+mn-ea"/>
                <a:cs typeface="Hannotate TC Bold"/>
                <a:sym typeface="Helvetica Light"/>
              </a:rPr>
              <a:t>Visualizing Networks</a:t>
            </a:r>
            <a:endParaRPr kumimoji="0" lang="en-US" sz="2400" b="0" i="0" u="none" strike="noStrike" cap="none" spc="0" normalizeH="0" baseline="0" dirty="0">
              <a:ln>
                <a:noFill/>
              </a:ln>
              <a:solidFill>
                <a:srgbClr val="000000"/>
              </a:solidFill>
              <a:effectLst/>
              <a:uFillTx/>
              <a:latin typeface="Hannotate TC Bold"/>
              <a:ea typeface="+mn-ea"/>
              <a:cs typeface="Hannotate TC Bold"/>
              <a:sym typeface="Helvetica Light"/>
            </a:endParaRPr>
          </a:p>
        </p:txBody>
      </p:sp>
      <p:sp>
        <p:nvSpPr>
          <p:cNvPr id="10" name="TextBox 9"/>
          <p:cNvSpPr txBox="1"/>
          <p:nvPr/>
        </p:nvSpPr>
        <p:spPr>
          <a:xfrm>
            <a:off x="9146157" y="5520856"/>
            <a:ext cx="247000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400" dirty="0" smtClean="0">
                <a:latin typeface="Hannotate TC Bold"/>
                <a:cs typeface="Hannotate TC Bold"/>
              </a:rPr>
              <a:t>Future</a:t>
            </a:r>
            <a:r>
              <a:rPr lang="zh-CN" altLang="en-US" sz="2400" dirty="0" smtClean="0">
                <a:latin typeface="Hannotate TC Bold"/>
                <a:cs typeface="Hannotate TC Bold"/>
              </a:rPr>
              <a:t> </a:t>
            </a:r>
            <a:r>
              <a:rPr lang="en-US" altLang="zh-CN" sz="2400" dirty="0" smtClean="0">
                <a:latin typeface="Hannotate TC Bold"/>
                <a:cs typeface="Hannotate TC Bold"/>
              </a:rPr>
              <a:t>Directions</a:t>
            </a:r>
            <a:endParaRPr kumimoji="0" lang="en-US" sz="2400" b="0" i="0" u="none" strike="noStrike" cap="none" spc="0" normalizeH="0" baseline="0" dirty="0">
              <a:ln>
                <a:noFill/>
              </a:ln>
              <a:solidFill>
                <a:srgbClr val="000000"/>
              </a:solidFill>
              <a:effectLst/>
              <a:uFillTx/>
              <a:latin typeface="Hannotate TC Bold"/>
              <a:cs typeface="Hannotate TC Bold"/>
              <a:sym typeface="Helvetica Light"/>
            </a:endParaRPr>
          </a:p>
        </p:txBody>
      </p:sp>
      <p:pic>
        <p:nvPicPr>
          <p:cNvPr id="8" name="pasted-image.pdf"/>
          <p:cNvPicPr>
            <a:picLocks noChangeAspect="1"/>
          </p:cNvPicPr>
          <p:nvPr/>
        </p:nvPicPr>
        <p:blipFill>
          <a:blip r:embed="rId3">
            <a:extLst/>
          </a:blip>
          <a:stretch>
            <a:fillRect/>
          </a:stretch>
        </p:blipFill>
        <p:spPr>
          <a:xfrm>
            <a:off x="5197235" y="2881671"/>
            <a:ext cx="2920651" cy="2624571"/>
          </a:xfrm>
          <a:prstGeom prst="rect">
            <a:avLst/>
          </a:prstGeom>
          <a:ln w="12700">
            <a:miter lim="400000"/>
          </a:ln>
        </p:spPr>
      </p:pic>
      <p:grpSp>
        <p:nvGrpSpPr>
          <p:cNvPr id="3" name="Group 2"/>
          <p:cNvGrpSpPr/>
          <p:nvPr/>
        </p:nvGrpSpPr>
        <p:grpSpPr>
          <a:xfrm>
            <a:off x="673276" y="3541067"/>
            <a:ext cx="3909787" cy="1099516"/>
            <a:chOff x="386906" y="3541067"/>
            <a:chExt cx="3909787" cy="1099516"/>
          </a:xfrm>
        </p:grpSpPr>
        <p:pic>
          <p:nvPicPr>
            <p:cNvPr id="11" name="pasted-image.pdf"/>
            <p:cNvPicPr>
              <a:picLocks noChangeAspect="1"/>
            </p:cNvPicPr>
            <p:nvPr/>
          </p:nvPicPr>
          <p:blipFill>
            <a:blip r:embed="rId4">
              <a:extLst/>
            </a:blip>
            <a:stretch>
              <a:fillRect/>
            </a:stretch>
          </p:blipFill>
          <p:spPr>
            <a:xfrm>
              <a:off x="2129078" y="3541067"/>
              <a:ext cx="2167615" cy="1099516"/>
            </a:xfrm>
            <a:prstGeom prst="rect">
              <a:avLst/>
            </a:prstGeom>
            <a:ln w="12700">
              <a:miter lim="400000"/>
            </a:ln>
          </p:spPr>
        </p:pic>
        <p:sp>
          <p:nvSpPr>
            <p:cNvPr id="12" name="Shape 323"/>
            <p:cNvSpPr/>
            <p:nvPr/>
          </p:nvSpPr>
          <p:spPr>
            <a:xfrm>
              <a:off x="1931602" y="3680496"/>
              <a:ext cx="209927" cy="776818"/>
            </a:xfrm>
            <a:prstGeom prst="rightArrow">
              <a:avLst>
                <a:gd name="adj1" fmla="val 32000"/>
                <a:gd name="adj2" fmla="val 75112"/>
              </a:avLst>
            </a:prstGeom>
            <a:blipFill>
              <a:blip r:embed="rId5"/>
            </a:blipFill>
            <a:ln w="12700">
              <a:miter lim="400000"/>
            </a:ln>
            <a:effectLst>
              <a:outerShdw blurRad="38100" dist="25400" dir="5400000" rotWithShape="0">
                <a:srgbClr val="000000">
                  <a:alpha val="50000"/>
                </a:srgbClr>
              </a:outerShdw>
            </a:effectLst>
          </p:spPr>
          <p:txBody>
            <a:bodyPr lIns="50800" tIns="50800" rIns="50800" bIns="50800" anchor="ctr"/>
            <a:lstStyle/>
            <a:p>
              <a:pPr>
                <a:defRPr sz="2400">
                  <a:solidFill>
                    <a:srgbClr val="FFFFFF"/>
                  </a:solidFill>
                </a:defRPr>
              </a:pPr>
              <a:endParaRPr/>
            </a:p>
          </p:txBody>
        </p:sp>
        <p:pic>
          <p:nvPicPr>
            <p:cNvPr id="13" name="pasted-image.pdf"/>
            <p:cNvPicPr>
              <a:picLocks noChangeAspect="1"/>
            </p:cNvPicPr>
            <p:nvPr/>
          </p:nvPicPr>
          <p:blipFill>
            <a:blip r:embed="rId6">
              <a:extLst/>
            </a:blip>
            <a:stretch>
              <a:fillRect/>
            </a:stretch>
          </p:blipFill>
          <p:spPr>
            <a:xfrm>
              <a:off x="386906" y="3541067"/>
              <a:ext cx="1420185" cy="1099516"/>
            </a:xfrm>
            <a:prstGeom prst="rect">
              <a:avLst/>
            </a:prstGeom>
            <a:ln w="12700">
              <a:miter lim="400000"/>
            </a:ln>
          </p:spPr>
        </p:pic>
      </p:grpSp>
      <p:pic>
        <p:nvPicPr>
          <p:cNvPr id="5" name="Picture 4"/>
          <p:cNvPicPr>
            <a:picLocks noChangeAspect="1"/>
          </p:cNvPicPr>
          <p:nvPr/>
        </p:nvPicPr>
        <p:blipFill>
          <a:blip r:embed="rId7"/>
          <a:stretch>
            <a:fillRect/>
          </a:stretch>
        </p:blipFill>
        <p:spPr>
          <a:xfrm>
            <a:off x="9495527" y="3262093"/>
            <a:ext cx="2145034" cy="1606705"/>
          </a:xfrm>
          <a:prstGeom prst="rect">
            <a:avLst/>
          </a:prstGeom>
        </p:spPr>
      </p:pic>
      <p:sp>
        <p:nvSpPr>
          <p:cNvPr id="14" name="Rectangle 13"/>
          <p:cNvSpPr/>
          <p:nvPr/>
        </p:nvSpPr>
        <p:spPr>
          <a:xfrm>
            <a:off x="8827536" y="3122283"/>
            <a:ext cx="3610011" cy="3095999"/>
          </a:xfrm>
          <a:prstGeom prst="rect">
            <a:avLst/>
          </a:prstGeom>
          <a:noFill/>
          <a:ln w="12700" cap="flat" cmpd="sng">
            <a:solidFill>
              <a:srgbClr val="D50202"/>
            </a:solidFill>
            <a:prstDash val="solid"/>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Tree>
    <p:extLst>
      <p:ext uri="{BB962C8B-B14F-4D97-AF65-F5344CB8AC3E}">
        <p14:creationId xmlns:p14="http://schemas.microsoft.com/office/powerpoint/2010/main" val="371202261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spcBef>
                <a:spcPts val="1800"/>
              </a:spcBef>
            </a:pPr>
            <a:r>
              <a:rPr lang="en-US" dirty="0" smtClean="0">
                <a:solidFill>
                  <a:srgbClr val="D50202"/>
                </a:solidFill>
              </a:rPr>
              <a:t>From</a:t>
            </a:r>
            <a:r>
              <a:rPr lang="zh-CN" altLang="en-US" dirty="0" smtClean="0">
                <a:solidFill>
                  <a:srgbClr val="D50202"/>
                </a:solidFill>
              </a:rPr>
              <a:t> </a:t>
            </a:r>
            <a:r>
              <a:rPr lang="en-US" altLang="zh-CN" dirty="0" smtClean="0">
                <a:solidFill>
                  <a:srgbClr val="D50202"/>
                </a:solidFill>
              </a:rPr>
              <a:t>Unsupervised</a:t>
            </a:r>
            <a:r>
              <a:rPr lang="zh-CN" altLang="en-US" dirty="0" smtClean="0">
                <a:solidFill>
                  <a:srgbClr val="D50202"/>
                </a:solidFill>
              </a:rPr>
              <a:t> </a:t>
            </a:r>
            <a:r>
              <a:rPr lang="en-US" altLang="zh-CN" dirty="0" smtClean="0">
                <a:solidFill>
                  <a:srgbClr val="D50202"/>
                </a:solidFill>
              </a:rPr>
              <a:t>Node</a:t>
            </a:r>
            <a:r>
              <a:rPr lang="zh-CN" altLang="en-US" dirty="0" smtClean="0">
                <a:solidFill>
                  <a:srgbClr val="D50202"/>
                </a:solidFill>
              </a:rPr>
              <a:t> </a:t>
            </a:r>
            <a:r>
              <a:rPr lang="en-US" altLang="zh-CN" dirty="0" err="1" smtClean="0">
                <a:solidFill>
                  <a:srgbClr val="D50202"/>
                </a:solidFill>
              </a:rPr>
              <a:t>Embeddings</a:t>
            </a:r>
            <a:r>
              <a:rPr lang="zh-CN" altLang="en-US" dirty="0" smtClean="0">
                <a:solidFill>
                  <a:srgbClr val="D50202"/>
                </a:solidFill>
              </a:rPr>
              <a:t> </a:t>
            </a:r>
            <a:r>
              <a:rPr lang="en-US" altLang="zh-CN" dirty="0" smtClean="0">
                <a:solidFill>
                  <a:srgbClr val="D50202"/>
                </a:solidFill>
              </a:rPr>
              <a:t>to</a:t>
            </a:r>
            <a:r>
              <a:rPr lang="zh-CN" altLang="en-US" dirty="0" smtClean="0">
                <a:solidFill>
                  <a:srgbClr val="D50202"/>
                </a:solidFill>
              </a:rPr>
              <a:t> </a:t>
            </a:r>
            <a:r>
              <a:rPr lang="en-US" altLang="zh-CN" dirty="0" smtClean="0">
                <a:solidFill>
                  <a:srgbClr val="D50202"/>
                </a:solidFill>
              </a:rPr>
              <a:t/>
            </a:r>
            <a:br>
              <a:rPr lang="en-US" altLang="zh-CN" dirty="0" smtClean="0">
                <a:solidFill>
                  <a:srgbClr val="D50202"/>
                </a:solidFill>
              </a:rPr>
            </a:br>
            <a:r>
              <a:rPr lang="en-US" altLang="zh-CN" b="1" dirty="0" smtClean="0">
                <a:solidFill>
                  <a:srgbClr val="0000FF"/>
                </a:solidFill>
              </a:rPr>
              <a:t>Task-specific</a:t>
            </a:r>
            <a:r>
              <a:rPr lang="zh-CN" altLang="en-US" b="1" dirty="0" smtClean="0">
                <a:solidFill>
                  <a:srgbClr val="0000FF"/>
                </a:solidFill>
              </a:rPr>
              <a:t> </a:t>
            </a:r>
            <a:r>
              <a:rPr lang="en-US" altLang="zh-CN" dirty="0" err="1" smtClean="0">
                <a:solidFill>
                  <a:srgbClr val="D50202"/>
                </a:solidFill>
              </a:rPr>
              <a:t>Embeddings</a:t>
            </a:r>
            <a:endParaRPr lang="en-US" altLang="zh-CN" dirty="0">
              <a:solidFill>
                <a:srgbClr val="D50202"/>
              </a:solidFill>
            </a:endParaRPr>
          </a:p>
        </p:txBody>
      </p:sp>
      <p:sp>
        <p:nvSpPr>
          <p:cNvPr id="90" name="Text Placeholder 2"/>
          <p:cNvSpPr txBox="1">
            <a:spLocks/>
          </p:cNvSpPr>
          <p:nvPr/>
        </p:nvSpPr>
        <p:spPr>
          <a:xfrm>
            <a:off x="1130402" y="2131222"/>
            <a:ext cx="11099800" cy="58292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nchorCtr="0">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spcBef>
                <a:spcPts val="1800"/>
              </a:spcBef>
            </a:pPr>
            <a:endParaRPr lang="en-US" sz="2800" dirty="0">
              <a:latin typeface="Hannotate TC Bold"/>
              <a:cs typeface="Hannotate TC Bold"/>
            </a:endParaRPr>
          </a:p>
        </p:txBody>
      </p:sp>
      <p:sp>
        <p:nvSpPr>
          <p:cNvPr id="6" name="Text Placeholder 2"/>
          <p:cNvSpPr txBox="1">
            <a:spLocks/>
          </p:cNvSpPr>
          <p:nvPr/>
        </p:nvSpPr>
        <p:spPr>
          <a:xfrm>
            <a:off x="962327" y="2347026"/>
            <a:ext cx="11099800" cy="390947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nchorCtr="0">
            <a:normAutofit fontScale="92500" lnSpcReduction="10000"/>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spcBef>
                <a:spcPts val="1800"/>
              </a:spcBef>
            </a:pPr>
            <a:r>
              <a:rPr lang="en-US" sz="3000" dirty="0" smtClean="0">
                <a:latin typeface="Hannotate TC Bold"/>
                <a:cs typeface="Hannotate TC Bold"/>
              </a:rPr>
              <a:t>Most</a:t>
            </a:r>
            <a:r>
              <a:rPr lang="zh-CN" altLang="en-US" sz="3000" dirty="0" smtClean="0">
                <a:latin typeface="Hannotate TC Bold"/>
                <a:cs typeface="Hannotate TC Bold"/>
              </a:rPr>
              <a:t> </a:t>
            </a:r>
            <a:r>
              <a:rPr lang="en-US" altLang="zh-CN" sz="3000" dirty="0" smtClean="0">
                <a:latin typeface="Hannotate TC Bold"/>
                <a:cs typeface="Hannotate TC Bold"/>
              </a:rPr>
              <a:t>existing</a:t>
            </a:r>
            <a:r>
              <a:rPr lang="zh-CN" altLang="en-US" sz="3000" dirty="0" smtClean="0">
                <a:latin typeface="Hannotate TC Bold"/>
                <a:cs typeface="Hannotate TC Bold"/>
              </a:rPr>
              <a:t> </a:t>
            </a:r>
            <a:r>
              <a:rPr lang="en-US" altLang="zh-CN" sz="3000" dirty="0" smtClean="0">
                <a:latin typeface="Hannotate TC Bold"/>
                <a:cs typeface="Hannotate TC Bold"/>
              </a:rPr>
              <a:t>approaches</a:t>
            </a:r>
            <a:r>
              <a:rPr lang="zh-CN" altLang="en-US" sz="3000" dirty="0" smtClean="0">
                <a:latin typeface="Hannotate TC Bold"/>
                <a:cs typeface="Hannotate TC Bold"/>
              </a:rPr>
              <a:t> </a:t>
            </a:r>
            <a:r>
              <a:rPr lang="en-US" altLang="zh-CN" sz="3000" dirty="0" smtClean="0">
                <a:latin typeface="Hannotate TC Bold"/>
                <a:cs typeface="Hannotate TC Bold"/>
              </a:rPr>
              <a:t>of</a:t>
            </a:r>
            <a:r>
              <a:rPr lang="zh-CN" altLang="en-US" sz="3000" dirty="0" smtClean="0">
                <a:latin typeface="Hannotate TC Bold"/>
                <a:cs typeface="Hannotate TC Bold"/>
              </a:rPr>
              <a:t> </a:t>
            </a:r>
            <a:r>
              <a:rPr lang="en-US" altLang="zh-CN" sz="3000" dirty="0" smtClean="0">
                <a:latin typeface="Hannotate TC Bold"/>
                <a:cs typeface="Hannotate TC Bold"/>
              </a:rPr>
              <a:t>node</a:t>
            </a:r>
            <a:r>
              <a:rPr lang="zh-CN" altLang="en-US" sz="3000" dirty="0" smtClean="0">
                <a:latin typeface="Hannotate TC Bold"/>
                <a:cs typeface="Hannotate TC Bold"/>
              </a:rPr>
              <a:t> </a:t>
            </a:r>
            <a:r>
              <a:rPr lang="en-US" altLang="zh-CN" sz="3000" dirty="0" err="1" smtClean="0">
                <a:latin typeface="Hannotate TC Bold"/>
                <a:cs typeface="Hannotate TC Bold"/>
              </a:rPr>
              <a:t>embeddings</a:t>
            </a:r>
            <a:r>
              <a:rPr lang="zh-CN" altLang="en-US" sz="3000" dirty="0" smtClean="0">
                <a:latin typeface="Hannotate TC Bold"/>
                <a:cs typeface="Hannotate TC Bold"/>
              </a:rPr>
              <a:t> </a:t>
            </a:r>
            <a:r>
              <a:rPr lang="en-US" altLang="zh-CN" sz="3000" dirty="0" smtClean="0">
                <a:latin typeface="Hannotate TC Bold"/>
                <a:cs typeface="Hannotate TC Bold"/>
              </a:rPr>
              <a:t>are</a:t>
            </a:r>
            <a:r>
              <a:rPr lang="zh-CN" altLang="en-US" sz="3000" dirty="0" smtClean="0">
                <a:latin typeface="Hannotate TC Bold"/>
                <a:cs typeface="Hannotate TC Bold"/>
              </a:rPr>
              <a:t> </a:t>
            </a:r>
            <a:r>
              <a:rPr lang="en-US" altLang="zh-CN" sz="3000" dirty="0" smtClean="0">
                <a:latin typeface="Hannotate TC Bold"/>
                <a:cs typeface="Hannotate TC Bold"/>
              </a:rPr>
              <a:t>unsupervised</a:t>
            </a:r>
          </a:p>
          <a:p>
            <a:pPr lvl="1">
              <a:spcBef>
                <a:spcPts val="1800"/>
              </a:spcBef>
            </a:pPr>
            <a:r>
              <a:rPr lang="en-US" sz="2600" dirty="0" smtClean="0">
                <a:latin typeface="Hannotate TC Bold"/>
                <a:cs typeface="Hannotate TC Bold"/>
              </a:rPr>
              <a:t>Preserve</a:t>
            </a:r>
            <a:r>
              <a:rPr lang="zh-CN" altLang="en-US" sz="2600" dirty="0" smtClean="0">
                <a:latin typeface="Hannotate TC Bold"/>
                <a:cs typeface="Hannotate TC Bold"/>
              </a:rPr>
              <a:t> </a:t>
            </a:r>
            <a:r>
              <a:rPr lang="en-US" altLang="zh-CN" sz="2600" dirty="0" smtClean="0">
                <a:latin typeface="Hannotate TC Bold"/>
                <a:cs typeface="Hannotate TC Bold"/>
              </a:rPr>
              <a:t>network</a:t>
            </a:r>
            <a:r>
              <a:rPr lang="zh-CN" altLang="en-US" sz="2600" dirty="0" smtClean="0">
                <a:latin typeface="Hannotate TC Bold"/>
                <a:cs typeface="Hannotate TC Bold"/>
              </a:rPr>
              <a:t> </a:t>
            </a:r>
            <a:r>
              <a:rPr lang="en-US" altLang="zh-CN" sz="2600" dirty="0" smtClean="0">
                <a:latin typeface="Hannotate TC Bold"/>
                <a:cs typeface="Hannotate TC Bold"/>
              </a:rPr>
              <a:t>structures</a:t>
            </a:r>
            <a:endParaRPr lang="en-US" sz="2600" dirty="0" smtClean="0">
              <a:latin typeface="Hannotate TC Bold"/>
              <a:cs typeface="Hannotate TC Bold"/>
            </a:endParaRPr>
          </a:p>
          <a:p>
            <a:pPr>
              <a:spcBef>
                <a:spcPts val="1800"/>
              </a:spcBef>
            </a:pPr>
            <a:r>
              <a:rPr lang="en-US" altLang="zh-CN" sz="3000" dirty="0">
                <a:latin typeface="Hannotate TC Bold"/>
                <a:cs typeface="Hannotate TC Bold"/>
              </a:rPr>
              <a:t>N</a:t>
            </a:r>
            <a:r>
              <a:rPr lang="en-US" altLang="zh-CN" sz="3000" dirty="0" smtClean="0">
                <a:latin typeface="Hannotate TC Bold"/>
                <a:cs typeface="Hannotate TC Bold"/>
              </a:rPr>
              <a:t>ode</a:t>
            </a:r>
            <a:r>
              <a:rPr lang="zh-CN" altLang="en-US" sz="3000" dirty="0" smtClean="0">
                <a:latin typeface="Hannotate TC Bold"/>
                <a:cs typeface="Hannotate TC Bold"/>
              </a:rPr>
              <a:t> </a:t>
            </a:r>
            <a:r>
              <a:rPr lang="en-US" altLang="zh-CN" sz="3000" dirty="0" err="1" smtClean="0">
                <a:latin typeface="Hannotate TC Bold"/>
                <a:cs typeface="Hannotate TC Bold"/>
              </a:rPr>
              <a:t>embeddings</a:t>
            </a:r>
            <a:r>
              <a:rPr lang="zh-CN" altLang="en-US" sz="3000" dirty="0" smtClean="0">
                <a:latin typeface="Hannotate TC Bold"/>
                <a:cs typeface="Hannotate TC Bold"/>
              </a:rPr>
              <a:t> </a:t>
            </a:r>
            <a:r>
              <a:rPr lang="en-US" altLang="zh-CN" sz="3000" dirty="0" smtClean="0">
                <a:latin typeface="Hannotate TC Bold"/>
                <a:cs typeface="Hannotate TC Bold"/>
              </a:rPr>
              <a:t>for</a:t>
            </a:r>
            <a:r>
              <a:rPr lang="zh-CN" altLang="en-US" sz="3000" dirty="0" smtClean="0">
                <a:latin typeface="Hannotate TC Bold"/>
                <a:cs typeface="Hannotate TC Bold"/>
              </a:rPr>
              <a:t> </a:t>
            </a:r>
            <a:r>
              <a:rPr lang="en-US" altLang="zh-CN" sz="3000" dirty="0" smtClean="0">
                <a:latin typeface="Hannotate TC Bold"/>
                <a:cs typeface="Hannotate TC Bold"/>
              </a:rPr>
              <a:t>specific</a:t>
            </a:r>
            <a:r>
              <a:rPr lang="zh-CN" altLang="en-US" sz="3000" dirty="0" smtClean="0">
                <a:latin typeface="Hannotate TC Bold"/>
                <a:cs typeface="Hannotate TC Bold"/>
              </a:rPr>
              <a:t> </a:t>
            </a:r>
            <a:r>
              <a:rPr lang="en-US" altLang="zh-CN" sz="3000" dirty="0" smtClean="0">
                <a:latin typeface="Hannotate TC Bold"/>
                <a:cs typeface="Hannotate TC Bold"/>
              </a:rPr>
              <a:t>tasks</a:t>
            </a:r>
          </a:p>
          <a:p>
            <a:pPr lvl="1">
              <a:spcBef>
                <a:spcPts val="1800"/>
              </a:spcBef>
            </a:pPr>
            <a:r>
              <a:rPr lang="en-US" sz="2600" dirty="0" smtClean="0">
                <a:latin typeface="Hannotate TC Bold"/>
                <a:cs typeface="Hannotate TC Bold"/>
              </a:rPr>
              <a:t>E</a:t>
            </a:r>
            <a:r>
              <a:rPr lang="en-US" altLang="zh-CN" sz="2600" dirty="0" smtClean="0">
                <a:latin typeface="Hannotate TC Bold"/>
                <a:cs typeface="Hannotate TC Bold"/>
              </a:rPr>
              <a:t>.g.,</a:t>
            </a:r>
            <a:r>
              <a:rPr lang="zh-CN" altLang="en-US" sz="2600" dirty="0" smtClean="0">
                <a:latin typeface="Hannotate TC Bold"/>
                <a:cs typeface="Hannotate TC Bold"/>
              </a:rPr>
              <a:t> </a:t>
            </a:r>
            <a:r>
              <a:rPr lang="en-US" altLang="zh-CN" sz="2600" dirty="0">
                <a:latin typeface="Hannotate TC Bold"/>
                <a:cs typeface="Hannotate TC Bold"/>
              </a:rPr>
              <a:t>n</a:t>
            </a:r>
            <a:r>
              <a:rPr lang="en-US" sz="2600" dirty="0" smtClean="0">
                <a:latin typeface="Hannotate TC Bold"/>
                <a:cs typeface="Hannotate TC Bold"/>
              </a:rPr>
              <a:t>ode</a:t>
            </a:r>
            <a:r>
              <a:rPr lang="zh-CN" altLang="en-US" sz="2600" dirty="0" smtClean="0">
                <a:latin typeface="Hannotate TC Bold"/>
                <a:cs typeface="Hannotate TC Bold"/>
              </a:rPr>
              <a:t> </a:t>
            </a:r>
            <a:r>
              <a:rPr lang="en-US" altLang="zh-CN" sz="2600" dirty="0" smtClean="0">
                <a:latin typeface="Hannotate TC Bold"/>
                <a:cs typeface="Hannotate TC Bold"/>
              </a:rPr>
              <a:t>classification</a:t>
            </a:r>
            <a:endParaRPr lang="en-US" sz="2600" dirty="0" smtClean="0">
              <a:latin typeface="Hannotate TC Bold"/>
              <a:cs typeface="Hannotate TC Bold"/>
            </a:endParaRPr>
          </a:p>
          <a:p>
            <a:pPr>
              <a:spcBef>
                <a:spcPts val="1800"/>
              </a:spcBef>
            </a:pPr>
            <a:r>
              <a:rPr lang="en-US" sz="3000" dirty="0" smtClean="0">
                <a:latin typeface="Hannotate TC Bold"/>
                <a:cs typeface="Hannotate TC Bold"/>
              </a:rPr>
              <a:t>Semi</a:t>
            </a:r>
            <a:r>
              <a:rPr lang="en-US" altLang="zh-CN" sz="3000" dirty="0" smtClean="0">
                <a:latin typeface="Hannotate TC Bold"/>
                <a:cs typeface="Hannotate TC Bold"/>
              </a:rPr>
              <a:t>-supervised</a:t>
            </a:r>
            <a:r>
              <a:rPr lang="zh-CN" altLang="en-US" sz="3000" dirty="0" smtClean="0">
                <a:latin typeface="Hannotate TC Bold"/>
                <a:cs typeface="Hannotate TC Bold"/>
              </a:rPr>
              <a:t> </a:t>
            </a:r>
            <a:r>
              <a:rPr lang="en-US" altLang="zh-CN" sz="3000" dirty="0" smtClean="0">
                <a:latin typeface="Hannotate TC Bold"/>
                <a:cs typeface="Hannotate TC Bold"/>
              </a:rPr>
              <a:t>graph</a:t>
            </a:r>
            <a:r>
              <a:rPr lang="zh-CN" altLang="en-US" sz="3000" dirty="0" smtClean="0">
                <a:latin typeface="Hannotate TC Bold"/>
                <a:cs typeface="Hannotate TC Bold"/>
              </a:rPr>
              <a:t> </a:t>
            </a:r>
            <a:r>
              <a:rPr lang="en-US" altLang="zh-CN" sz="3000" dirty="0" smtClean="0">
                <a:latin typeface="Hannotate TC Bold"/>
                <a:cs typeface="Hannotate TC Bold"/>
              </a:rPr>
              <a:t>classification</a:t>
            </a:r>
            <a:r>
              <a:rPr lang="zh-CN" altLang="en-US" sz="3000" dirty="0" smtClean="0">
                <a:latin typeface="Hannotate TC Bold"/>
                <a:cs typeface="Hannotate TC Bold"/>
              </a:rPr>
              <a:t> </a:t>
            </a:r>
            <a:r>
              <a:rPr lang="en-US" altLang="zh-CN" sz="3000" dirty="0" smtClean="0">
                <a:latin typeface="Hannotate TC Bold"/>
                <a:cs typeface="Hannotate TC Bold"/>
              </a:rPr>
              <a:t>via</a:t>
            </a:r>
            <a:r>
              <a:rPr lang="zh-CN" altLang="en-US" sz="3000" dirty="0" smtClean="0">
                <a:latin typeface="Hannotate TC Bold"/>
                <a:cs typeface="Hannotate TC Bold"/>
              </a:rPr>
              <a:t> </a:t>
            </a:r>
            <a:r>
              <a:rPr lang="en-US" altLang="zh-CN" sz="3000" dirty="0" smtClean="0">
                <a:latin typeface="Hannotate TC Bold"/>
                <a:cs typeface="Hannotate TC Bold"/>
              </a:rPr>
              <a:t>Graph</a:t>
            </a:r>
            <a:r>
              <a:rPr lang="zh-CN" altLang="en-US" sz="3000" dirty="0" smtClean="0">
                <a:latin typeface="Hannotate TC Bold"/>
                <a:cs typeface="Hannotate TC Bold"/>
              </a:rPr>
              <a:t> </a:t>
            </a:r>
            <a:r>
              <a:rPr lang="en-US" altLang="zh-CN" sz="3000" dirty="0" smtClean="0">
                <a:latin typeface="Hannotate TC Bold"/>
                <a:cs typeface="Hannotate TC Bold"/>
              </a:rPr>
              <a:t>Convolutional</a:t>
            </a:r>
            <a:r>
              <a:rPr lang="zh-CN" altLang="en-US" sz="3000" dirty="0" smtClean="0">
                <a:latin typeface="Hannotate TC Bold"/>
                <a:cs typeface="Hannotate TC Bold"/>
              </a:rPr>
              <a:t> </a:t>
            </a:r>
            <a:r>
              <a:rPr lang="en-US" altLang="zh-CN" sz="3000" dirty="0" smtClean="0">
                <a:latin typeface="Hannotate TC Bold"/>
                <a:cs typeface="Hannotate TC Bold"/>
              </a:rPr>
              <a:t>Neural</a:t>
            </a:r>
            <a:r>
              <a:rPr lang="zh-CN" altLang="en-US" sz="3000" dirty="0">
                <a:latin typeface="Hannotate TC Bold"/>
                <a:cs typeface="Hannotate TC Bold"/>
              </a:rPr>
              <a:t> </a:t>
            </a:r>
            <a:r>
              <a:rPr lang="en-US" altLang="zh-CN" sz="3000" dirty="0" err="1" smtClean="0">
                <a:latin typeface="Hannotate TC Bold"/>
                <a:cs typeface="Hannotate TC Bold"/>
              </a:rPr>
              <a:t>Netorks</a:t>
            </a:r>
            <a:r>
              <a:rPr lang="zh-CN" altLang="en-US" sz="3000" dirty="0" smtClean="0">
                <a:latin typeface="Hannotate TC Bold"/>
                <a:cs typeface="Hannotate TC Bold"/>
              </a:rPr>
              <a:t> </a:t>
            </a:r>
            <a:r>
              <a:rPr lang="en-US" altLang="zh-CN" sz="3000" dirty="0" smtClean="0">
                <a:latin typeface="Hannotate TC Bold"/>
                <a:cs typeface="Hannotate TC Bold"/>
              </a:rPr>
              <a:t>(GCNN,</a:t>
            </a:r>
            <a:r>
              <a:rPr lang="zh-CN" altLang="en-US" sz="3000" dirty="0" smtClean="0">
                <a:latin typeface="Hannotate TC Bold"/>
                <a:cs typeface="Hannotate TC Bold"/>
              </a:rPr>
              <a:t> </a:t>
            </a:r>
            <a:r>
              <a:rPr lang="en-US" altLang="zh-CN" sz="3000" dirty="0" err="1" smtClean="0">
                <a:latin typeface="Hannotate TC Bold"/>
                <a:cs typeface="Hannotate TC Bold"/>
              </a:rPr>
              <a:t>Kipf</a:t>
            </a:r>
            <a:r>
              <a:rPr lang="zh-CN" altLang="en-US" sz="3000" dirty="0" smtClean="0">
                <a:latin typeface="Hannotate TC Bold"/>
                <a:cs typeface="Hannotate TC Bold"/>
              </a:rPr>
              <a:t> </a:t>
            </a:r>
            <a:r>
              <a:rPr lang="en-US" altLang="zh-CN" sz="3000" dirty="0" smtClean="0">
                <a:latin typeface="Hannotate TC Bold"/>
                <a:cs typeface="Hannotate TC Bold"/>
              </a:rPr>
              <a:t>et</a:t>
            </a:r>
            <a:r>
              <a:rPr lang="zh-CN" altLang="en-US" sz="3000" dirty="0" smtClean="0">
                <a:latin typeface="Hannotate TC Bold"/>
                <a:cs typeface="Hannotate TC Bold"/>
              </a:rPr>
              <a:t> </a:t>
            </a:r>
            <a:r>
              <a:rPr lang="en-US" altLang="zh-CN" sz="3000" dirty="0" smtClean="0">
                <a:latin typeface="Hannotate TC Bold"/>
                <a:cs typeface="Hannotate TC Bold"/>
              </a:rPr>
              <a:t>al.</a:t>
            </a:r>
            <a:r>
              <a:rPr lang="zh-CN" altLang="en-US" sz="3000" dirty="0" smtClean="0">
                <a:latin typeface="Hannotate TC Bold"/>
                <a:cs typeface="Hannotate TC Bold"/>
              </a:rPr>
              <a:t> </a:t>
            </a:r>
            <a:r>
              <a:rPr lang="en-US" altLang="zh-CN" sz="3000" dirty="0" smtClean="0">
                <a:latin typeface="Hannotate TC Bold"/>
                <a:cs typeface="Hannotate TC Bold"/>
              </a:rPr>
              <a:t>2017)</a:t>
            </a:r>
          </a:p>
          <a:p>
            <a:pPr lvl="1">
              <a:spcBef>
                <a:spcPts val="1800"/>
              </a:spcBef>
            </a:pPr>
            <a:r>
              <a:rPr lang="en-US" sz="2600" b="1" dirty="0" smtClean="0">
                <a:solidFill>
                  <a:srgbClr val="0000FF"/>
                </a:solidFill>
                <a:latin typeface="Hannotate TC Bold"/>
                <a:cs typeface="Hannotate TC Bold"/>
              </a:rPr>
              <a:t>Neural</a:t>
            </a:r>
            <a:r>
              <a:rPr lang="zh-CN" altLang="en-US" sz="2600" b="1" dirty="0" smtClean="0">
                <a:solidFill>
                  <a:srgbClr val="0000FF"/>
                </a:solidFill>
                <a:latin typeface="Hannotate TC Bold"/>
                <a:cs typeface="Hannotate TC Bold"/>
              </a:rPr>
              <a:t> </a:t>
            </a:r>
            <a:r>
              <a:rPr lang="en-US" altLang="zh-CN" sz="2600" b="1" dirty="0" smtClean="0">
                <a:solidFill>
                  <a:srgbClr val="0000FF"/>
                </a:solidFill>
                <a:latin typeface="Hannotate TC Bold"/>
                <a:cs typeface="Hannotate TC Bold"/>
              </a:rPr>
              <a:t>message</a:t>
            </a:r>
            <a:r>
              <a:rPr lang="zh-CN" altLang="en-US" sz="2600" b="1" dirty="0" smtClean="0">
                <a:solidFill>
                  <a:srgbClr val="0000FF"/>
                </a:solidFill>
                <a:latin typeface="Hannotate TC Bold"/>
                <a:cs typeface="Hannotate TC Bold"/>
              </a:rPr>
              <a:t> </a:t>
            </a:r>
            <a:r>
              <a:rPr lang="en-US" altLang="zh-CN" sz="2600" b="1" dirty="0" smtClean="0">
                <a:solidFill>
                  <a:srgbClr val="0000FF"/>
                </a:solidFill>
                <a:latin typeface="Hannotate TC Bold"/>
                <a:cs typeface="Hannotate TC Bold"/>
              </a:rPr>
              <a:t>passing</a:t>
            </a:r>
            <a:endParaRPr lang="en-US" sz="2600" b="1" dirty="0">
              <a:solidFill>
                <a:srgbClr val="0000FF"/>
              </a:solidFill>
              <a:latin typeface="Hannotate TC Bold"/>
              <a:cs typeface="Hannotate TC Bold"/>
            </a:endParaRPr>
          </a:p>
        </p:txBody>
      </p:sp>
      <p:pic>
        <p:nvPicPr>
          <p:cNvPr id="8" name="Picture 7"/>
          <p:cNvPicPr>
            <a:picLocks noChangeAspect="1"/>
          </p:cNvPicPr>
          <p:nvPr/>
        </p:nvPicPr>
        <p:blipFill>
          <a:blip r:embed="rId3"/>
          <a:stretch>
            <a:fillRect/>
          </a:stretch>
        </p:blipFill>
        <p:spPr>
          <a:xfrm>
            <a:off x="3924198" y="6107089"/>
            <a:ext cx="4775200" cy="3276600"/>
          </a:xfrm>
          <a:prstGeom prst="rect">
            <a:avLst/>
          </a:prstGeom>
        </p:spPr>
      </p:pic>
      <p:sp>
        <p:nvSpPr>
          <p:cNvPr id="10" name="TextBox 9"/>
          <p:cNvSpPr txBox="1"/>
          <p:nvPr/>
        </p:nvSpPr>
        <p:spPr>
          <a:xfrm>
            <a:off x="1672680" y="8801046"/>
            <a:ext cx="11532595" cy="3180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1400" dirty="0" smtClean="0">
                <a:latin typeface="Hannotate TC Bold"/>
                <a:cs typeface="Hannotate TC Bold"/>
              </a:rPr>
              <a:t>Thomas </a:t>
            </a:r>
            <a:r>
              <a:rPr lang="en-US" sz="1400" dirty="0" err="1" smtClean="0">
                <a:latin typeface="Hannotate TC Bold"/>
                <a:cs typeface="Hannotate TC Bold"/>
              </a:rPr>
              <a:t>N.Kipf</a:t>
            </a:r>
            <a:r>
              <a:rPr lang="en-US" sz="1400" dirty="0" smtClean="0">
                <a:latin typeface="Hannotate TC Bold"/>
                <a:cs typeface="Hannotate TC Bold"/>
              </a:rPr>
              <a:t> and Max </a:t>
            </a:r>
            <a:r>
              <a:rPr lang="en-US" sz="1400" dirty="0">
                <a:latin typeface="Hannotate TC Bold"/>
                <a:cs typeface="Hannotate TC Bold"/>
              </a:rPr>
              <a:t>Welling. </a:t>
            </a:r>
            <a:r>
              <a:rPr lang="en-US" sz="1400" b="1" dirty="0">
                <a:latin typeface="Hannotate TC Bold"/>
                <a:cs typeface="Hannotate TC Bold"/>
              </a:rPr>
              <a:t>Semi-Supervised Classification with Graph Convolutional </a:t>
            </a:r>
            <a:r>
              <a:rPr lang="en-US" sz="1400" b="1" dirty="0" smtClean="0">
                <a:latin typeface="Hannotate TC Bold"/>
                <a:cs typeface="Hannotate TC Bold"/>
              </a:rPr>
              <a:t>Networks</a:t>
            </a:r>
            <a:r>
              <a:rPr lang="en-US" sz="1400" dirty="0" smtClean="0">
                <a:latin typeface="Hannotate TC Bold"/>
                <a:cs typeface="Hannotate TC Bold"/>
              </a:rPr>
              <a:t>. ICLR’17. </a:t>
            </a:r>
            <a:endParaRPr kumimoji="0" lang="en-US" sz="140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3" name="Slide Number Placeholder 2"/>
          <p:cNvSpPr>
            <a:spLocks noGrp="1"/>
          </p:cNvSpPr>
          <p:nvPr>
            <p:ph type="sldNum" sz="quarter" idx="2"/>
          </p:nvPr>
        </p:nvSpPr>
        <p:spPr/>
        <p:txBody>
          <a:bodyPr/>
          <a:lstStyle/>
          <a:p>
            <a:fld id="{86CB4B4D-7CA3-9044-876B-883B54F8677D}" type="slidenum">
              <a:rPr lang="uk-UA" smtClean="0"/>
              <a:t>43</a:t>
            </a:fld>
            <a:endParaRPr lang="uk-UA"/>
          </a:p>
        </p:txBody>
      </p:sp>
    </p:spTree>
    <p:extLst>
      <p:ext uri="{BB962C8B-B14F-4D97-AF65-F5344CB8AC3E}">
        <p14:creationId xmlns:p14="http://schemas.microsoft.com/office/powerpoint/2010/main" val="91381643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spcBef>
                <a:spcPts val="1800"/>
              </a:spcBef>
            </a:pPr>
            <a:r>
              <a:rPr lang="en-US" dirty="0" smtClean="0">
                <a:solidFill>
                  <a:srgbClr val="D50202"/>
                </a:solidFill>
              </a:rPr>
              <a:t>Multi-layer Graph Convolution Neural Networks</a:t>
            </a:r>
            <a:endParaRPr lang="en-US" altLang="zh-CN" dirty="0">
              <a:solidFill>
                <a:srgbClr val="D50202"/>
              </a:solidFill>
            </a:endParaRPr>
          </a:p>
        </p:txBody>
      </p:sp>
      <p:sp>
        <p:nvSpPr>
          <p:cNvPr id="90" name="Text Placeholder 2"/>
          <p:cNvSpPr txBox="1">
            <a:spLocks/>
          </p:cNvSpPr>
          <p:nvPr/>
        </p:nvSpPr>
        <p:spPr>
          <a:xfrm>
            <a:off x="1130402" y="2131222"/>
            <a:ext cx="11099800" cy="58292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nchorCtr="0">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spcBef>
                <a:spcPts val="1800"/>
              </a:spcBef>
            </a:pPr>
            <a:endParaRPr lang="en-US" sz="2800" dirty="0">
              <a:latin typeface="Hannotate TC Bold"/>
              <a:cs typeface="Hannotate TC Bold"/>
            </a:endParaRPr>
          </a:p>
        </p:txBody>
      </p:sp>
      <p:sp>
        <p:nvSpPr>
          <p:cNvPr id="6" name="Text Placeholder 2"/>
          <p:cNvSpPr txBox="1">
            <a:spLocks/>
          </p:cNvSpPr>
          <p:nvPr/>
        </p:nvSpPr>
        <p:spPr>
          <a:xfrm>
            <a:off x="1130402" y="2272323"/>
            <a:ext cx="11099800" cy="32383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t" anchorCtr="0">
            <a:normAutofit/>
          </a:bodyPr>
          <a:lstStyle>
            <a:lvl1pPr marL="444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sz="3600" b="0" i="0" u="none" strike="noStrike" cap="none" spc="0" baseline="0">
                <a:ln>
                  <a:noFill/>
                </a:ln>
                <a:solidFill>
                  <a:srgbClr val="000000"/>
                </a:solidFill>
                <a:uFillTx/>
                <a:latin typeface="+mn-lt"/>
                <a:ea typeface="+mn-ea"/>
                <a:cs typeface="+mn-cs"/>
                <a:sym typeface="Helvetica Light"/>
              </a:defRPr>
            </a:lvl9pPr>
          </a:lstStyle>
          <a:p>
            <a:pPr>
              <a:spcBef>
                <a:spcPts val="1800"/>
              </a:spcBef>
            </a:pPr>
            <a:endParaRPr lang="en-US" sz="2800" dirty="0" smtClean="0">
              <a:latin typeface="Hannotate TC Bold"/>
              <a:cs typeface="Hannotate TC Bold"/>
            </a:endParaRPr>
          </a:p>
        </p:txBody>
      </p:sp>
      <p:pic>
        <p:nvPicPr>
          <p:cNvPr id="5" name="Picture 4"/>
          <p:cNvPicPr>
            <a:picLocks noChangeAspect="1"/>
          </p:cNvPicPr>
          <p:nvPr/>
        </p:nvPicPr>
        <p:blipFill>
          <a:blip r:embed="rId4"/>
          <a:stretch>
            <a:fillRect/>
          </a:stretch>
        </p:blipFill>
        <p:spPr>
          <a:xfrm>
            <a:off x="1558025" y="1894760"/>
            <a:ext cx="7320580" cy="4178052"/>
          </a:xfrm>
          <a:prstGeom prst="rect">
            <a:avLst/>
          </a:prstGeom>
        </p:spPr>
      </p:pic>
      <p:pic>
        <p:nvPicPr>
          <p:cNvPr id="10" name="Picture 9"/>
          <p:cNvPicPr>
            <a:picLocks noChangeAspect="1"/>
          </p:cNvPicPr>
          <p:nvPr/>
        </p:nvPicPr>
        <p:blipFill>
          <a:blip r:embed="rId5"/>
          <a:stretch>
            <a:fillRect/>
          </a:stretch>
        </p:blipFill>
        <p:spPr>
          <a:xfrm>
            <a:off x="4414786" y="7012693"/>
            <a:ext cx="1638300" cy="533400"/>
          </a:xfrm>
          <a:prstGeom prst="rect">
            <a:avLst/>
          </a:prstGeom>
        </p:spPr>
      </p:pic>
      <p:pic>
        <p:nvPicPr>
          <p:cNvPr id="11" name="Picture 10"/>
          <p:cNvPicPr>
            <a:picLocks noChangeAspect="1"/>
          </p:cNvPicPr>
          <p:nvPr/>
        </p:nvPicPr>
        <p:blipFill>
          <a:blip r:embed="rId6"/>
          <a:stretch>
            <a:fillRect/>
          </a:stretch>
        </p:blipFill>
        <p:spPr>
          <a:xfrm>
            <a:off x="9232880" y="4015895"/>
            <a:ext cx="3454400" cy="1244600"/>
          </a:xfrm>
          <a:prstGeom prst="rect">
            <a:avLst/>
          </a:prstGeom>
        </p:spPr>
      </p:pic>
      <p:sp>
        <p:nvSpPr>
          <p:cNvPr id="12" name="TextBox 11"/>
          <p:cNvSpPr txBox="1"/>
          <p:nvPr/>
        </p:nvSpPr>
        <p:spPr>
          <a:xfrm>
            <a:off x="9405081" y="3275115"/>
            <a:ext cx="2936701"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457200" marR="0" indent="-457200" algn="ctr" defTabSz="584200" rtl="0" fontAlgn="auto" latinLnBrk="0" hangingPunct="0">
              <a:lnSpc>
                <a:spcPct val="100000"/>
              </a:lnSpc>
              <a:spcBef>
                <a:spcPts val="0"/>
              </a:spcBef>
              <a:spcAft>
                <a:spcPts val="0"/>
              </a:spcAft>
              <a:buClrTx/>
              <a:buSzTx/>
              <a:buFont typeface="Arial"/>
              <a:buChar char="•"/>
              <a:tabLst/>
            </a:pPr>
            <a:r>
              <a:rPr kumimoji="0" lang="en-US" sz="2800" b="0" i="0" u="none" strike="noStrike" cap="none" spc="0" normalizeH="0" baseline="0" dirty="0" smtClean="0">
                <a:ln>
                  <a:noFill/>
                </a:ln>
                <a:solidFill>
                  <a:srgbClr val="000000"/>
                </a:solidFill>
                <a:effectLst/>
                <a:uFillTx/>
                <a:latin typeface="Hannotate SC Bold"/>
                <a:ea typeface="+mn-ea"/>
                <a:cs typeface="Hannotate SC Bold"/>
                <a:sym typeface="Helvetica Light"/>
              </a:rPr>
              <a:t>Final objective:</a:t>
            </a:r>
            <a:endParaRPr kumimoji="0" lang="en-US" sz="2800" b="0" i="0" u="none" strike="noStrike" cap="none" spc="0" normalizeH="0" baseline="0" dirty="0">
              <a:ln>
                <a:noFill/>
              </a:ln>
              <a:solidFill>
                <a:srgbClr val="000000"/>
              </a:solidFill>
              <a:effectLst/>
              <a:uFillTx/>
              <a:latin typeface="Hannotate SC Bold"/>
              <a:ea typeface="+mn-ea"/>
              <a:cs typeface="Hannotate SC Bold"/>
              <a:sym typeface="Helvetica Light"/>
            </a:endParaRPr>
          </a:p>
        </p:txBody>
      </p:sp>
      <p:sp>
        <p:nvSpPr>
          <p:cNvPr id="3" name="Slide Number Placeholder 2"/>
          <p:cNvSpPr>
            <a:spLocks noGrp="1"/>
          </p:cNvSpPr>
          <p:nvPr>
            <p:ph type="sldNum" sz="quarter" idx="2"/>
          </p:nvPr>
        </p:nvSpPr>
        <p:spPr/>
        <p:txBody>
          <a:bodyPr/>
          <a:lstStyle/>
          <a:p>
            <a:fld id="{86CB4B4D-7CA3-9044-876B-883B54F8677D}" type="slidenum">
              <a:rPr lang="uk-UA" smtClean="0"/>
              <a:t>44</a:t>
            </a:fld>
            <a:endParaRPr lang="uk-UA"/>
          </a:p>
        </p:txBody>
      </p:sp>
      <p:sp>
        <p:nvSpPr>
          <p:cNvPr id="4" name="TextBox 3"/>
          <p:cNvSpPr txBox="1"/>
          <p:nvPr/>
        </p:nvSpPr>
        <p:spPr>
          <a:xfrm>
            <a:off x="1228804" y="5978748"/>
            <a:ext cx="8931610" cy="9643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r>
              <a:rPr lang="en-US" altLang="zh-CN" sz="2800" dirty="0" smtClean="0">
                <a:latin typeface="Hannotate TC Bold"/>
                <a:cs typeface="Hannotate TC Bold"/>
              </a:rPr>
              <a:t>Starting</a:t>
            </a:r>
            <a:r>
              <a:rPr lang="zh-CN" altLang="en-US" sz="2800" dirty="0" smtClean="0">
                <a:latin typeface="Hannotate TC Bold"/>
                <a:cs typeface="Hannotate TC Bold"/>
              </a:rPr>
              <a:t> </a:t>
            </a:r>
            <a:r>
              <a:rPr lang="en-US" altLang="zh-CN" sz="2800" dirty="0" smtClean="0">
                <a:latin typeface="Hannotate TC Bold"/>
                <a:cs typeface="Hannotate TC Bold"/>
              </a:rPr>
              <a:t>from</a:t>
            </a:r>
            <a:r>
              <a:rPr lang="zh-CN" altLang="en-US" sz="2800" dirty="0" smtClean="0">
                <a:latin typeface="Hannotate TC Bold"/>
                <a:cs typeface="Hannotate TC Bold"/>
              </a:rPr>
              <a:t> </a:t>
            </a:r>
            <a:r>
              <a:rPr lang="en-US" altLang="zh-CN" sz="2800" dirty="0" smtClean="0">
                <a:latin typeface="Hannotate TC Bold"/>
                <a:cs typeface="Hannotate TC Bold"/>
              </a:rPr>
              <a:t>the</a:t>
            </a:r>
            <a:r>
              <a:rPr lang="zh-CN" altLang="en-US" sz="2800" dirty="0" smtClean="0">
                <a:latin typeface="Hannotate TC Bold"/>
                <a:cs typeface="Hannotate TC Bold"/>
              </a:rPr>
              <a:t> </a:t>
            </a:r>
            <a:r>
              <a:rPr lang="en-US" altLang="zh-CN" sz="2800" dirty="0" smtClean="0">
                <a:latin typeface="Hannotate TC Bold"/>
                <a:cs typeface="Hannotate TC Bold"/>
              </a:rPr>
              <a:t>node</a:t>
            </a:r>
            <a:r>
              <a:rPr lang="zh-CN" altLang="en-US" sz="2800" dirty="0" smtClean="0">
                <a:latin typeface="Hannotate TC Bold"/>
                <a:cs typeface="Hannotate TC Bold"/>
              </a:rPr>
              <a:t> </a:t>
            </a:r>
            <a:r>
              <a:rPr lang="en-US" altLang="zh-CN" sz="2800" dirty="0" smtClean="0">
                <a:latin typeface="Hannotate TC Bold"/>
                <a:cs typeface="Hannotate TC Bold"/>
              </a:rPr>
              <a:t>features</a:t>
            </a:r>
          </a:p>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altLang="zh-CN" sz="2800" b="0" i="0" u="none" strike="noStrike" cap="none" spc="0" normalizeH="0" baseline="0" dirty="0" smtClean="0">
                <a:ln>
                  <a:noFill/>
                </a:ln>
                <a:solidFill>
                  <a:srgbClr val="000000"/>
                </a:solidFill>
                <a:effectLst/>
                <a:uFillTx/>
                <a:latin typeface="Hannotate TC Bold"/>
                <a:cs typeface="Hannotate TC Bold"/>
                <a:sym typeface="Helvetica Light"/>
              </a:rPr>
              <a:t>Define</a:t>
            </a:r>
            <a:r>
              <a:rPr kumimoji="0" lang="zh-CN" altLang="en-US" sz="28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altLang="zh-CN" sz="2800" b="0" i="0" u="none" strike="noStrike" cap="none" spc="0" normalizeH="0" baseline="0" dirty="0" smtClean="0">
                <a:ln>
                  <a:noFill/>
                </a:ln>
                <a:solidFill>
                  <a:srgbClr val="000000"/>
                </a:solidFill>
                <a:effectLst/>
                <a:uFillTx/>
                <a:latin typeface="Hannotate TC Bold"/>
                <a:cs typeface="Hannotate TC Bold"/>
                <a:sym typeface="Helvetica Light"/>
              </a:rPr>
              <a:t>the</a:t>
            </a:r>
            <a:r>
              <a:rPr kumimoji="0" lang="zh-CN" altLang="en-US" sz="28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altLang="zh-CN" sz="2800" b="0" i="0" u="none" strike="noStrike" cap="none" spc="0" normalizeH="0" baseline="0" dirty="0" smtClean="0">
                <a:ln>
                  <a:noFill/>
                </a:ln>
                <a:solidFill>
                  <a:srgbClr val="000000"/>
                </a:solidFill>
                <a:effectLst/>
                <a:uFillTx/>
                <a:latin typeface="Hannotate TC Bold"/>
                <a:cs typeface="Hannotate TC Bold"/>
                <a:sym typeface="Helvetica Light"/>
              </a:rPr>
              <a:t>propagation</a:t>
            </a:r>
            <a:r>
              <a:rPr kumimoji="0" lang="zh-CN" altLang="en-US" sz="2800" b="0" i="0" u="none" strike="noStrike" cap="none" spc="0" normalizeH="0" baseline="0" dirty="0" smtClean="0">
                <a:ln>
                  <a:noFill/>
                </a:ln>
                <a:solidFill>
                  <a:srgbClr val="000000"/>
                </a:solidFill>
                <a:effectLst/>
                <a:uFillTx/>
                <a:latin typeface="Hannotate TC Bold"/>
                <a:cs typeface="Hannotate TC Bold"/>
                <a:sym typeface="Helvetica Light"/>
              </a:rPr>
              <a:t> </a:t>
            </a:r>
            <a:r>
              <a:rPr kumimoji="0" lang="en-US" altLang="zh-CN" sz="2800" b="0" i="0" u="none" strike="noStrike" cap="none" spc="0" normalizeH="0" baseline="0" dirty="0" smtClean="0">
                <a:ln>
                  <a:noFill/>
                </a:ln>
                <a:solidFill>
                  <a:srgbClr val="000000"/>
                </a:solidFill>
                <a:effectLst/>
                <a:uFillTx/>
                <a:latin typeface="Hannotate TC Bold"/>
                <a:cs typeface="Hannotate TC Bold"/>
                <a:sym typeface="Helvetica Light"/>
              </a:rPr>
              <a:t>rule</a:t>
            </a:r>
            <a:r>
              <a:rPr kumimoji="0" lang="zh-CN" altLang="en-US" sz="2800" b="0" i="0" u="none" strike="noStrike" cap="none" spc="0" normalizeH="0" baseline="0" dirty="0" smtClean="0">
                <a:ln>
                  <a:noFill/>
                </a:ln>
                <a:solidFill>
                  <a:srgbClr val="000000"/>
                </a:solidFill>
                <a:effectLst/>
                <a:uFillTx/>
                <a:latin typeface="Hannotate TC Bold"/>
                <a:cs typeface="Hannotate TC Bold"/>
                <a:sym typeface="Helvetica Light"/>
              </a:rPr>
              <a:t> </a:t>
            </a:r>
            <a:endParaRPr kumimoji="0" lang="en-US" sz="2800" b="0" i="0" u="none" strike="noStrike" cap="none" spc="0" normalizeH="0" baseline="0" dirty="0">
              <a:ln>
                <a:noFill/>
              </a:ln>
              <a:solidFill>
                <a:srgbClr val="000000"/>
              </a:solidFill>
              <a:effectLst/>
              <a:uFillTx/>
              <a:latin typeface="Hannotate TC Bold"/>
              <a:cs typeface="Hannotate TC Bold"/>
              <a:sym typeface="Helvetica Light"/>
            </a:endParaRPr>
          </a:p>
        </p:txBody>
      </p:sp>
      <p:sp>
        <p:nvSpPr>
          <p:cNvPr id="7" name="TextBox 6"/>
          <p:cNvSpPr txBox="1"/>
          <p:nvPr/>
        </p:nvSpPr>
        <p:spPr>
          <a:xfrm>
            <a:off x="7129547" y="7130458"/>
            <a:ext cx="2479835"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400" dirty="0" smtClean="0">
                <a:solidFill>
                  <a:srgbClr val="0000FF"/>
                </a:solidFill>
                <a:latin typeface="Hannotate TC Bold"/>
                <a:cs typeface="Hannotate TC Bold"/>
              </a:rPr>
              <a:t>Add</a:t>
            </a:r>
            <a:r>
              <a:rPr lang="zh-CN" altLang="en-US" sz="2400" dirty="0" smtClean="0">
                <a:solidFill>
                  <a:srgbClr val="0000FF"/>
                </a:solidFill>
                <a:latin typeface="Hannotate TC Bold"/>
                <a:cs typeface="Hannotate TC Bold"/>
              </a:rPr>
              <a:t> </a:t>
            </a:r>
            <a:r>
              <a:rPr lang="en-US" altLang="zh-CN" sz="2400" dirty="0" smtClean="0">
                <a:solidFill>
                  <a:srgbClr val="0000FF"/>
                </a:solidFill>
                <a:latin typeface="Hannotate TC Bold"/>
                <a:cs typeface="Hannotate TC Bold"/>
              </a:rPr>
              <a:t>the</a:t>
            </a:r>
            <a:r>
              <a:rPr lang="zh-CN" altLang="en-US" sz="2400" dirty="0" smtClean="0">
                <a:solidFill>
                  <a:srgbClr val="0000FF"/>
                </a:solidFill>
                <a:latin typeface="Hannotate TC Bold"/>
                <a:cs typeface="Hannotate TC Bold"/>
              </a:rPr>
              <a:t> </a:t>
            </a:r>
            <a:r>
              <a:rPr lang="en-US" altLang="zh-CN" sz="2400" dirty="0" smtClean="0">
                <a:solidFill>
                  <a:srgbClr val="0000FF"/>
                </a:solidFill>
                <a:latin typeface="Hannotate TC Bold"/>
                <a:cs typeface="Hannotate TC Bold"/>
              </a:rPr>
              <a:t>self-links</a:t>
            </a:r>
            <a:endParaRPr kumimoji="0" lang="en-US" sz="2400" b="0" i="0" u="none" strike="noStrike" cap="none" spc="0" normalizeH="0" baseline="0" dirty="0">
              <a:ln>
                <a:noFill/>
              </a:ln>
              <a:solidFill>
                <a:srgbClr val="0000FF"/>
              </a:solidFill>
              <a:effectLst/>
              <a:uFillTx/>
              <a:latin typeface="Hannotate TC Bold"/>
              <a:cs typeface="Hannotate TC Bold"/>
              <a:sym typeface="Helvetica Light"/>
            </a:endParaRPr>
          </a:p>
        </p:txBody>
      </p:sp>
      <p:grpSp>
        <p:nvGrpSpPr>
          <p:cNvPr id="17" name="Group 16"/>
          <p:cNvGrpSpPr/>
          <p:nvPr/>
        </p:nvGrpSpPr>
        <p:grpSpPr>
          <a:xfrm>
            <a:off x="4343369" y="7635336"/>
            <a:ext cx="2214519" cy="726805"/>
            <a:chOff x="5162519" y="7794297"/>
            <a:chExt cx="2214519" cy="726805"/>
          </a:xfrm>
        </p:grpSpPr>
        <p:pic>
          <p:nvPicPr>
            <p:cNvPr id="14" name="Picture 13"/>
            <p:cNvPicPr>
              <a:picLocks noChangeAspect="1"/>
            </p:cNvPicPr>
            <p:nvPr/>
          </p:nvPicPr>
          <p:blipFill rotWithShape="1">
            <a:blip r:embed="rId7"/>
            <a:srcRect l="37709" r="29482"/>
            <a:stretch/>
          </p:blipFill>
          <p:spPr>
            <a:xfrm>
              <a:off x="5889485" y="7924202"/>
              <a:ext cx="1487553" cy="596900"/>
            </a:xfrm>
            <a:prstGeom prst="rect">
              <a:avLst/>
            </a:prstGeom>
          </p:spPr>
        </p:pic>
        <p:pic>
          <p:nvPicPr>
            <p:cNvPr id="15" name="Picture 14"/>
            <p:cNvPicPr>
              <a:picLocks noChangeAspect="1"/>
            </p:cNvPicPr>
            <p:nvPr/>
          </p:nvPicPr>
          <p:blipFill rotWithShape="1">
            <a:blip r:embed="rId4"/>
            <a:srcRect l="48453" t="89210" r="48346" b="3647"/>
            <a:stretch/>
          </p:blipFill>
          <p:spPr>
            <a:xfrm>
              <a:off x="5162519" y="7912211"/>
              <a:ext cx="329273" cy="419347"/>
            </a:xfrm>
            <a:prstGeom prst="rect">
              <a:avLst/>
            </a:prstGeom>
          </p:spPr>
        </p:pic>
        <p:sp>
          <p:nvSpPr>
            <p:cNvPr id="13" name="TextBox 12"/>
            <p:cNvSpPr txBox="1"/>
            <p:nvPr/>
          </p:nvSpPr>
          <p:spPr>
            <a:xfrm>
              <a:off x="5504085" y="7794297"/>
              <a:ext cx="281707"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zh-CN" altLang="zh-CN" dirty="0">
                  <a:latin typeface="Hannotate TC Bold"/>
                  <a:cs typeface="Hannotate TC Bold"/>
                </a:rPr>
                <a:t>=</a:t>
              </a:r>
              <a:endParaRPr kumimoji="0" lang="en-US" sz="3600" b="0" i="0" u="none" strike="noStrike" cap="none" spc="0" normalizeH="0" baseline="0" dirty="0">
                <a:ln>
                  <a:noFill/>
                </a:ln>
                <a:solidFill>
                  <a:srgbClr val="000000"/>
                </a:solidFill>
                <a:effectLst/>
                <a:uFillTx/>
                <a:latin typeface="Hannotate TC Bold"/>
                <a:cs typeface="Hannotate TC Bold"/>
                <a:sym typeface="Helvetica Light"/>
              </a:endParaRPr>
            </a:p>
          </p:txBody>
        </p:sp>
      </p:grpSp>
      <p:pic>
        <p:nvPicPr>
          <p:cNvPr id="18" name="Picture 17"/>
          <p:cNvPicPr>
            <a:picLocks noChangeAspect="1"/>
          </p:cNvPicPr>
          <p:nvPr/>
        </p:nvPicPr>
        <p:blipFill rotWithShape="1">
          <a:blip r:embed="rId4"/>
          <a:srcRect l="30128" t="87216" r="34049"/>
          <a:stretch/>
        </p:blipFill>
        <p:spPr>
          <a:xfrm>
            <a:off x="4004443" y="8362141"/>
            <a:ext cx="2622422" cy="534143"/>
          </a:xfrm>
          <a:prstGeom prst="rect">
            <a:avLst/>
          </a:prstGeom>
        </p:spPr>
      </p:pic>
      <p:sp>
        <p:nvSpPr>
          <p:cNvPr id="20" name="TextBox 19"/>
          <p:cNvSpPr txBox="1"/>
          <p:nvPr/>
        </p:nvSpPr>
        <p:spPr>
          <a:xfrm>
            <a:off x="6989657" y="7753250"/>
            <a:ext cx="2924259"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400" dirty="0" smtClean="0">
                <a:solidFill>
                  <a:srgbClr val="0000FF"/>
                </a:solidFill>
                <a:latin typeface="Hannotate TC Bold"/>
                <a:cs typeface="Hannotate TC Bold"/>
              </a:rPr>
              <a:t>Normalize</a:t>
            </a:r>
            <a:r>
              <a:rPr lang="zh-CN" altLang="en-US" sz="2400" dirty="0" smtClean="0">
                <a:solidFill>
                  <a:srgbClr val="0000FF"/>
                </a:solidFill>
                <a:latin typeface="Hannotate TC Bold"/>
                <a:cs typeface="Hannotate TC Bold"/>
              </a:rPr>
              <a:t> </a:t>
            </a:r>
            <a:r>
              <a:rPr lang="en-US" altLang="zh-CN" sz="2400" dirty="0" smtClean="0">
                <a:solidFill>
                  <a:srgbClr val="0000FF"/>
                </a:solidFill>
                <a:latin typeface="Hannotate TC Bold"/>
                <a:cs typeface="Hannotate TC Bold"/>
              </a:rPr>
              <a:t>the</a:t>
            </a:r>
            <a:r>
              <a:rPr lang="zh-CN" altLang="en-US" sz="2400" dirty="0" smtClean="0">
                <a:solidFill>
                  <a:srgbClr val="0000FF"/>
                </a:solidFill>
                <a:latin typeface="Hannotate TC Bold"/>
                <a:cs typeface="Hannotate TC Bold"/>
              </a:rPr>
              <a:t> </a:t>
            </a:r>
            <a:r>
              <a:rPr lang="en-US" altLang="zh-CN" sz="2400" dirty="0" smtClean="0">
                <a:solidFill>
                  <a:srgbClr val="0000FF"/>
                </a:solidFill>
                <a:latin typeface="Hannotate TC Bold"/>
                <a:cs typeface="Hannotate TC Bold"/>
              </a:rPr>
              <a:t>matrix</a:t>
            </a:r>
            <a:endParaRPr kumimoji="0" lang="en-US" sz="2400" b="0" i="0" u="none" strike="noStrike" cap="none" spc="0" normalizeH="0" baseline="0" dirty="0">
              <a:ln>
                <a:noFill/>
              </a:ln>
              <a:solidFill>
                <a:srgbClr val="0000FF"/>
              </a:solidFill>
              <a:effectLst/>
              <a:uFillTx/>
              <a:latin typeface="Hannotate TC Bold"/>
              <a:cs typeface="Hannotate TC Bold"/>
              <a:sym typeface="Helvetica Light"/>
            </a:endParaRPr>
          </a:p>
        </p:txBody>
      </p:sp>
      <p:sp>
        <p:nvSpPr>
          <p:cNvPr id="21" name="TextBox 20"/>
          <p:cNvSpPr txBox="1"/>
          <p:nvPr/>
        </p:nvSpPr>
        <p:spPr>
          <a:xfrm>
            <a:off x="7017762" y="8362141"/>
            <a:ext cx="3136344"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400" dirty="0" smtClean="0">
                <a:solidFill>
                  <a:srgbClr val="0000FF"/>
                </a:solidFill>
                <a:latin typeface="Hannotate TC Bold"/>
                <a:cs typeface="Hannotate TC Bold"/>
              </a:rPr>
              <a:t>Nonlinear</a:t>
            </a:r>
            <a:r>
              <a:rPr lang="zh-CN" altLang="en-US" sz="2400" dirty="0" smtClean="0">
                <a:solidFill>
                  <a:srgbClr val="0000FF"/>
                </a:solidFill>
                <a:latin typeface="Hannotate TC Bold"/>
                <a:cs typeface="Hannotate TC Bold"/>
              </a:rPr>
              <a:t> </a:t>
            </a:r>
            <a:r>
              <a:rPr lang="en-US" altLang="zh-CN" sz="2400" dirty="0" smtClean="0">
                <a:solidFill>
                  <a:srgbClr val="0000FF"/>
                </a:solidFill>
                <a:latin typeface="Hannotate TC Bold"/>
                <a:cs typeface="Hannotate TC Bold"/>
              </a:rPr>
              <a:t>propagation</a:t>
            </a:r>
            <a:endParaRPr kumimoji="0" lang="en-US" sz="2400" b="0" i="0" u="none" strike="noStrike" cap="none" spc="0" normalizeH="0" baseline="0" dirty="0">
              <a:ln>
                <a:noFill/>
              </a:ln>
              <a:solidFill>
                <a:srgbClr val="0000FF"/>
              </a:solidFill>
              <a:effectLst/>
              <a:uFillTx/>
              <a:latin typeface="Hannotate TC Bold"/>
              <a:cs typeface="Hannotate TC Bold"/>
              <a:sym typeface="Helvetica Light"/>
            </a:endParaRPr>
          </a:p>
        </p:txBody>
      </p:sp>
      <p:graphicFrame>
        <p:nvGraphicFramePr>
          <p:cNvPr id="22" name="Object 21"/>
          <p:cNvGraphicFramePr>
            <a:graphicFrameLocks noChangeAspect="1"/>
          </p:cNvGraphicFramePr>
          <p:nvPr>
            <p:extLst>
              <p:ext uri="{D42A27DB-BD31-4B8C-83A1-F6EECF244321}">
                <p14:modId xmlns:p14="http://schemas.microsoft.com/office/powerpoint/2010/main" val="1216424589"/>
              </p:ext>
            </p:extLst>
          </p:nvPr>
        </p:nvGraphicFramePr>
        <p:xfrm>
          <a:off x="7025795" y="6049963"/>
          <a:ext cx="1123950" cy="373062"/>
        </p:xfrm>
        <a:graphic>
          <a:graphicData uri="http://schemas.openxmlformats.org/presentationml/2006/ole">
            <mc:AlternateContent xmlns:mc="http://schemas.openxmlformats.org/markup-compatibility/2006">
              <mc:Choice xmlns:v="urn:schemas-microsoft-com:vml" Requires="v">
                <p:oleObj spid="_x0000_s1043" name="Equation" r:id="rId8" imgW="571500" imgH="190500" progId="Equation.3">
                  <p:embed/>
                </p:oleObj>
              </mc:Choice>
              <mc:Fallback>
                <p:oleObj name="Equation" r:id="rId8" imgW="571500" imgH="190500" progId="Equation.3">
                  <p:embed/>
                  <p:pic>
                    <p:nvPicPr>
                      <p:cNvPr id="0" name=""/>
                      <p:cNvPicPr/>
                      <p:nvPr/>
                    </p:nvPicPr>
                    <p:blipFill>
                      <a:blip r:embed="rId9"/>
                      <a:stretch>
                        <a:fillRect/>
                      </a:stretch>
                    </p:blipFill>
                    <p:spPr>
                      <a:xfrm>
                        <a:off x="7025795" y="6049963"/>
                        <a:ext cx="1123950" cy="373062"/>
                      </a:xfrm>
                      <a:prstGeom prst="rect">
                        <a:avLst/>
                      </a:prstGeom>
                    </p:spPr>
                  </p:pic>
                </p:oleObj>
              </mc:Fallback>
            </mc:AlternateContent>
          </a:graphicData>
        </a:graphic>
      </p:graphicFrame>
    </p:spTree>
    <p:extLst>
      <p:ext uri="{BB962C8B-B14F-4D97-AF65-F5344CB8AC3E}">
        <p14:creationId xmlns:p14="http://schemas.microsoft.com/office/powerpoint/2010/main" val="103821432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altLang="zh-CN" sz="4400" dirty="0" smtClean="0">
                <a:solidFill>
                  <a:srgbClr val="D50202"/>
                </a:solidFill>
              </a:rPr>
              <a:t>From</a:t>
            </a:r>
            <a:r>
              <a:rPr lang="zh-CN" altLang="en-US" sz="4400" dirty="0" smtClean="0">
                <a:solidFill>
                  <a:srgbClr val="D50202"/>
                </a:solidFill>
              </a:rPr>
              <a:t> </a:t>
            </a:r>
            <a:r>
              <a:rPr lang="en-US" altLang="zh-CN" sz="4400" dirty="0" smtClean="0">
                <a:solidFill>
                  <a:srgbClr val="D50202"/>
                </a:solidFill>
              </a:rPr>
              <a:t>Node</a:t>
            </a:r>
            <a:r>
              <a:rPr lang="zh-CN" altLang="en-US" sz="4400" dirty="0" smtClean="0">
                <a:solidFill>
                  <a:srgbClr val="D50202"/>
                </a:solidFill>
              </a:rPr>
              <a:t> </a:t>
            </a:r>
            <a:r>
              <a:rPr lang="en-US" altLang="zh-CN" sz="4400" dirty="0" err="1" smtClean="0">
                <a:solidFill>
                  <a:srgbClr val="D50202"/>
                </a:solidFill>
              </a:rPr>
              <a:t>Embeddings</a:t>
            </a:r>
            <a:r>
              <a:rPr lang="zh-CN" altLang="en-US" sz="4400" dirty="0" smtClean="0">
                <a:solidFill>
                  <a:srgbClr val="D50202"/>
                </a:solidFill>
              </a:rPr>
              <a:t> </a:t>
            </a:r>
            <a:r>
              <a:rPr lang="en-US" altLang="zh-CN" sz="4400" dirty="0" smtClean="0">
                <a:solidFill>
                  <a:srgbClr val="D50202"/>
                </a:solidFill>
              </a:rPr>
              <a:t>to</a:t>
            </a:r>
            <a:r>
              <a:rPr lang="zh-CN" altLang="en-US" sz="4400" dirty="0" smtClean="0">
                <a:solidFill>
                  <a:srgbClr val="D50202"/>
                </a:solidFill>
              </a:rPr>
              <a:t> </a:t>
            </a:r>
            <a:r>
              <a:rPr lang="en-US" altLang="zh-CN" sz="4400" dirty="0" smtClean="0">
                <a:solidFill>
                  <a:srgbClr val="D50202"/>
                </a:solidFill>
              </a:rPr>
              <a:t/>
            </a:r>
            <a:br>
              <a:rPr lang="en-US" altLang="zh-CN" sz="4400" dirty="0" smtClean="0">
                <a:solidFill>
                  <a:srgbClr val="D50202"/>
                </a:solidFill>
              </a:rPr>
            </a:br>
            <a:r>
              <a:rPr lang="en-US" altLang="zh-CN" sz="4400" dirty="0" smtClean="0">
                <a:solidFill>
                  <a:srgbClr val="0000FF"/>
                </a:solidFill>
              </a:rPr>
              <a:t>Network</a:t>
            </a:r>
            <a:r>
              <a:rPr lang="zh-CN" altLang="en-US" sz="4400" dirty="0" smtClean="0">
                <a:solidFill>
                  <a:srgbClr val="0000FF"/>
                </a:solidFill>
              </a:rPr>
              <a:t> </a:t>
            </a:r>
            <a:r>
              <a:rPr lang="en-US" altLang="zh-CN" sz="4400" dirty="0" err="1" smtClean="0">
                <a:solidFill>
                  <a:srgbClr val="D50202"/>
                </a:solidFill>
              </a:rPr>
              <a:t>Embeddings</a:t>
            </a:r>
            <a:endParaRPr lang="zh-CN" altLang="en-US" sz="4400" dirty="0">
              <a:solidFill>
                <a:srgbClr val="D50202"/>
              </a:solidFill>
            </a:endParaRPr>
          </a:p>
        </p:txBody>
      </p:sp>
      <p:sp>
        <p:nvSpPr>
          <p:cNvPr id="4" name="Slide Number Placeholder 3"/>
          <p:cNvSpPr>
            <a:spLocks noGrp="1"/>
          </p:cNvSpPr>
          <p:nvPr>
            <p:ph type="sldNum" sz="quarter" idx="12"/>
          </p:nvPr>
        </p:nvSpPr>
        <p:spPr/>
        <p:txBody>
          <a:bodyPr/>
          <a:lstStyle/>
          <a:p>
            <a:fld id="{E37CA901-7BCF-264E-97ED-BE3C4249D5B8}" type="slidenum">
              <a:rPr lang="en-US" smtClean="0"/>
              <a:t>45</a:t>
            </a:fld>
            <a:endParaRPr lang="en-US"/>
          </a:p>
        </p:txBody>
      </p:sp>
      <p:pic>
        <p:nvPicPr>
          <p:cNvPr id="8" name="Picture 7"/>
          <p:cNvPicPr>
            <a:picLocks noChangeAspect="1"/>
          </p:cNvPicPr>
          <p:nvPr/>
        </p:nvPicPr>
        <p:blipFill rotWithShape="1">
          <a:blip r:embed="rId3"/>
          <a:srcRect b="72091"/>
          <a:stretch/>
        </p:blipFill>
        <p:spPr>
          <a:xfrm>
            <a:off x="1665127" y="4551647"/>
            <a:ext cx="8420100" cy="2346459"/>
          </a:xfrm>
          <a:prstGeom prst="rect">
            <a:avLst/>
          </a:prstGeom>
        </p:spPr>
      </p:pic>
      <p:grpSp>
        <p:nvGrpSpPr>
          <p:cNvPr id="15" name="Group 14"/>
          <p:cNvGrpSpPr/>
          <p:nvPr/>
        </p:nvGrpSpPr>
        <p:grpSpPr>
          <a:xfrm>
            <a:off x="1806235" y="3685356"/>
            <a:ext cx="7196409" cy="878039"/>
            <a:chOff x="1778013" y="2889355"/>
            <a:chExt cx="7196409" cy="878039"/>
          </a:xfrm>
        </p:grpSpPr>
        <p:pic>
          <p:nvPicPr>
            <p:cNvPr id="11" name="Picture 10"/>
            <p:cNvPicPr>
              <a:picLocks noChangeAspect="1"/>
            </p:cNvPicPr>
            <p:nvPr/>
          </p:nvPicPr>
          <p:blipFill rotWithShape="1">
            <a:blip r:embed="rId4"/>
            <a:srcRect b="60399"/>
            <a:stretch/>
          </p:blipFill>
          <p:spPr>
            <a:xfrm>
              <a:off x="1778013" y="2889355"/>
              <a:ext cx="2992929" cy="878039"/>
            </a:xfrm>
            <a:prstGeom prst="rect">
              <a:avLst/>
            </a:prstGeom>
          </p:spPr>
        </p:pic>
        <p:pic>
          <p:nvPicPr>
            <p:cNvPr id="12" name="Picture 11"/>
            <p:cNvPicPr>
              <a:picLocks noChangeAspect="1"/>
            </p:cNvPicPr>
            <p:nvPr/>
          </p:nvPicPr>
          <p:blipFill rotWithShape="1">
            <a:blip r:embed="rId4"/>
            <a:srcRect t="49395" b="12040"/>
            <a:stretch/>
          </p:blipFill>
          <p:spPr>
            <a:xfrm>
              <a:off x="5942185" y="2889355"/>
              <a:ext cx="3032237" cy="866291"/>
            </a:xfrm>
            <a:prstGeom prst="rect">
              <a:avLst/>
            </a:prstGeom>
          </p:spPr>
        </p:pic>
      </p:grpSp>
      <p:sp>
        <p:nvSpPr>
          <p:cNvPr id="14" name="TextBox 13"/>
          <p:cNvSpPr txBox="1"/>
          <p:nvPr/>
        </p:nvSpPr>
        <p:spPr>
          <a:xfrm>
            <a:off x="9872687" y="4066073"/>
            <a:ext cx="2956602"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FF"/>
                </a:solidFill>
                <a:effectLst/>
                <a:uFillTx/>
                <a:latin typeface="Hannotate TC Bold"/>
                <a:cs typeface="Hannotate TC Bold"/>
                <a:sym typeface="Helvetica Light"/>
              </a:rPr>
              <a:t>Sentence</a:t>
            </a:r>
            <a:r>
              <a:rPr lang="en-US" sz="1800" dirty="0" smtClean="0">
                <a:solidFill>
                  <a:srgbClr val="0000FF"/>
                </a:solidFill>
                <a:latin typeface="Hannotate TC Bold"/>
                <a:cs typeface="Hannotate TC Bold"/>
              </a:rPr>
              <a:t> dependency graph</a:t>
            </a:r>
            <a:endParaRPr kumimoji="0" lang="en-US" sz="1800" b="0" i="0" u="none" strike="noStrike" cap="none" spc="0" normalizeH="0" baseline="0" dirty="0">
              <a:ln>
                <a:noFill/>
              </a:ln>
              <a:solidFill>
                <a:srgbClr val="0000FF"/>
              </a:solidFill>
              <a:effectLst/>
              <a:uFillTx/>
              <a:latin typeface="Hannotate TC Bold"/>
              <a:cs typeface="Hannotate TC Bold"/>
              <a:sym typeface="Helvetica Light"/>
            </a:endParaRPr>
          </a:p>
        </p:txBody>
      </p:sp>
      <p:sp>
        <p:nvSpPr>
          <p:cNvPr id="16" name="TextBox 15"/>
          <p:cNvSpPr txBox="1"/>
          <p:nvPr/>
        </p:nvSpPr>
        <p:spPr>
          <a:xfrm>
            <a:off x="10363541" y="5817545"/>
            <a:ext cx="1974900"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FF"/>
                </a:solidFill>
                <a:effectLst/>
                <a:uFillTx/>
                <a:latin typeface="Hannotate TC Bold"/>
                <a:cs typeface="Hannotate TC Bold"/>
                <a:sym typeface="Helvetica Light"/>
              </a:rPr>
              <a:t>Molecule networks </a:t>
            </a:r>
            <a:endParaRPr kumimoji="0" lang="en-US" sz="1800" b="0" i="0" u="none" strike="noStrike" cap="none" spc="0" normalizeH="0" baseline="0" dirty="0">
              <a:ln>
                <a:noFill/>
              </a:ln>
              <a:solidFill>
                <a:srgbClr val="0000FF"/>
              </a:solidFill>
              <a:effectLst/>
              <a:uFillTx/>
              <a:latin typeface="Hannotate TC Bold"/>
              <a:cs typeface="Hannotate TC Bold"/>
              <a:sym typeface="Helvetica Light"/>
            </a:endParaRPr>
          </a:p>
        </p:txBody>
      </p:sp>
      <p:sp>
        <p:nvSpPr>
          <p:cNvPr id="17" name="TextBox 16"/>
          <p:cNvSpPr txBox="1"/>
          <p:nvPr/>
        </p:nvSpPr>
        <p:spPr>
          <a:xfrm>
            <a:off x="1266688" y="2768511"/>
            <a:ext cx="10785004"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571500" marR="0" indent="-571500" algn="l" defTabSz="584200" rtl="0" fontAlgn="auto" latinLnBrk="0" hangingPunct="0">
              <a:lnSpc>
                <a:spcPct val="100000"/>
              </a:lnSpc>
              <a:spcBef>
                <a:spcPts val="0"/>
              </a:spcBef>
              <a:spcAft>
                <a:spcPts val="0"/>
              </a:spcAft>
              <a:buClrTx/>
              <a:buSzTx/>
              <a:buFont typeface="Arial"/>
              <a:buChar char="•"/>
              <a:tabLst/>
            </a:pPr>
            <a:r>
              <a:rPr kumimoji="0" lang="en-US" sz="3200" b="0" i="0" u="none" strike="noStrike" cap="none" spc="0" normalizeH="0" baseline="0" dirty="0" smtClean="0">
                <a:ln>
                  <a:noFill/>
                </a:ln>
                <a:solidFill>
                  <a:srgbClr val="000000"/>
                </a:solidFill>
                <a:effectLst/>
                <a:uFillTx/>
                <a:latin typeface="Hannotate TC Bold"/>
                <a:cs typeface="Hannotate TC Bold"/>
                <a:sym typeface="Helvetica Light"/>
              </a:rPr>
              <a:t>A collection of small networks with different</a:t>
            </a:r>
            <a:r>
              <a:rPr kumimoji="0" lang="en-US" sz="3200" b="0" i="0" u="none" strike="noStrike" cap="none" spc="0" normalizeH="0" dirty="0" smtClean="0">
                <a:ln>
                  <a:noFill/>
                </a:ln>
                <a:solidFill>
                  <a:srgbClr val="000000"/>
                </a:solidFill>
                <a:effectLst/>
                <a:uFillTx/>
                <a:latin typeface="Hannotate TC Bold"/>
                <a:cs typeface="Hannotate TC Bold"/>
                <a:sym typeface="Helvetica Light"/>
              </a:rPr>
              <a:t> structures</a:t>
            </a:r>
            <a:endParaRPr lang="en-US" sz="3200" dirty="0" smtClean="0">
              <a:latin typeface="Hannotate TC Bold"/>
              <a:cs typeface="Hannotate TC Bold"/>
            </a:endParaRPr>
          </a:p>
        </p:txBody>
      </p:sp>
      <p:grpSp>
        <p:nvGrpSpPr>
          <p:cNvPr id="13" name="Group 12"/>
          <p:cNvGrpSpPr/>
          <p:nvPr/>
        </p:nvGrpSpPr>
        <p:grpSpPr>
          <a:xfrm>
            <a:off x="2063882" y="7087655"/>
            <a:ext cx="6565446" cy="1463540"/>
            <a:chOff x="1558918" y="5483532"/>
            <a:chExt cx="9322336" cy="1924113"/>
          </a:xfrm>
        </p:grpSpPr>
        <p:grpSp>
          <p:nvGrpSpPr>
            <p:cNvPr id="18" name="Group 17"/>
            <p:cNvGrpSpPr/>
            <p:nvPr/>
          </p:nvGrpSpPr>
          <p:grpSpPr>
            <a:xfrm>
              <a:off x="1558918" y="5541270"/>
              <a:ext cx="2463111" cy="1808636"/>
              <a:chOff x="3064866" y="4191745"/>
              <a:chExt cx="2463111" cy="1808636"/>
            </a:xfrm>
          </p:grpSpPr>
          <p:sp>
            <p:nvSpPr>
              <p:cNvPr id="50" name="Oval 49"/>
              <p:cNvSpPr/>
              <p:nvPr/>
            </p:nvSpPr>
            <p:spPr>
              <a:xfrm>
                <a:off x="3856282" y="4977235"/>
                <a:ext cx="287996" cy="287997"/>
              </a:xfrm>
              <a:prstGeom prst="ellipse">
                <a:avLst/>
              </a:prstGeom>
              <a:solidFill>
                <a:srgbClr val="FF66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51" name="Oval 50"/>
              <p:cNvSpPr/>
              <p:nvPr/>
            </p:nvSpPr>
            <p:spPr>
              <a:xfrm>
                <a:off x="3064866" y="5121233"/>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52" name="Oval 51"/>
              <p:cNvSpPr/>
              <p:nvPr/>
            </p:nvSpPr>
            <p:spPr>
              <a:xfrm>
                <a:off x="4216913" y="5712384"/>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53" name="Oval 52"/>
              <p:cNvSpPr/>
              <p:nvPr/>
            </p:nvSpPr>
            <p:spPr>
              <a:xfrm>
                <a:off x="3502627" y="4214046"/>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cxnSp>
            <p:nvCxnSpPr>
              <p:cNvPr id="54" name="Straight Arrow Connector 53"/>
              <p:cNvCxnSpPr>
                <a:stCxn id="50" idx="2"/>
                <a:endCxn id="51" idx="7"/>
              </p:cNvCxnSpPr>
              <p:nvPr/>
            </p:nvCxnSpPr>
            <p:spPr>
              <a:xfrm flipH="1">
                <a:off x="3310686" y="5121234"/>
                <a:ext cx="545596" cy="42175"/>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cxnSp>
            <p:nvCxnSpPr>
              <p:cNvPr id="55" name="Straight Arrow Connector 54"/>
              <p:cNvCxnSpPr>
                <a:stCxn id="50" idx="1"/>
                <a:endCxn id="53" idx="4"/>
              </p:cNvCxnSpPr>
              <p:nvPr/>
            </p:nvCxnSpPr>
            <p:spPr>
              <a:xfrm flipH="1" flipV="1">
                <a:off x="3646625" y="4502043"/>
                <a:ext cx="251833" cy="517368"/>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56" name="Oval 55"/>
              <p:cNvSpPr/>
              <p:nvPr/>
            </p:nvSpPr>
            <p:spPr>
              <a:xfrm>
                <a:off x="4360911" y="4460060"/>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cxnSp>
            <p:nvCxnSpPr>
              <p:cNvPr id="57" name="Straight Arrow Connector 56"/>
              <p:cNvCxnSpPr>
                <a:stCxn id="50" idx="6"/>
                <a:endCxn id="56" idx="3"/>
              </p:cNvCxnSpPr>
              <p:nvPr/>
            </p:nvCxnSpPr>
            <p:spPr>
              <a:xfrm flipV="1">
                <a:off x="4144278" y="4705881"/>
                <a:ext cx="258809" cy="415353"/>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58" name="Oval 57"/>
              <p:cNvSpPr/>
              <p:nvPr/>
            </p:nvSpPr>
            <p:spPr>
              <a:xfrm>
                <a:off x="5062709" y="5019411"/>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cxnSp>
            <p:nvCxnSpPr>
              <p:cNvPr id="59" name="Straight Arrow Connector 58"/>
              <p:cNvCxnSpPr>
                <a:endCxn id="52" idx="1"/>
              </p:cNvCxnSpPr>
              <p:nvPr/>
            </p:nvCxnSpPr>
            <p:spPr>
              <a:xfrm>
                <a:off x="4061119" y="5273634"/>
                <a:ext cx="197970" cy="480926"/>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cxnSp>
            <p:nvCxnSpPr>
              <p:cNvPr id="60" name="Straight Arrow Connector 59"/>
              <p:cNvCxnSpPr>
                <a:stCxn id="56" idx="5"/>
                <a:endCxn id="58" idx="1"/>
              </p:cNvCxnSpPr>
              <p:nvPr/>
            </p:nvCxnSpPr>
            <p:spPr>
              <a:xfrm>
                <a:off x="4606731" y="4705881"/>
                <a:ext cx="498154" cy="355706"/>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61" name="Oval 60"/>
              <p:cNvSpPr/>
              <p:nvPr/>
            </p:nvSpPr>
            <p:spPr>
              <a:xfrm>
                <a:off x="5239981" y="4191745"/>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cxnSp>
            <p:nvCxnSpPr>
              <p:cNvPr id="62" name="Straight Arrow Connector 61"/>
              <p:cNvCxnSpPr>
                <a:stCxn id="56" idx="6"/>
                <a:endCxn id="61" idx="3"/>
              </p:cNvCxnSpPr>
              <p:nvPr/>
            </p:nvCxnSpPr>
            <p:spPr>
              <a:xfrm flipV="1">
                <a:off x="4648907" y="4437566"/>
                <a:ext cx="633250" cy="166493"/>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grpSp>
        <p:grpSp>
          <p:nvGrpSpPr>
            <p:cNvPr id="19" name="Group 18"/>
            <p:cNvGrpSpPr/>
            <p:nvPr/>
          </p:nvGrpSpPr>
          <p:grpSpPr>
            <a:xfrm>
              <a:off x="4493772" y="5541270"/>
              <a:ext cx="2463111" cy="1808636"/>
              <a:chOff x="3064866" y="4191745"/>
              <a:chExt cx="2463111" cy="1808636"/>
            </a:xfrm>
          </p:grpSpPr>
          <p:sp>
            <p:nvSpPr>
              <p:cNvPr id="38" name="Oval 37"/>
              <p:cNvSpPr/>
              <p:nvPr/>
            </p:nvSpPr>
            <p:spPr>
              <a:xfrm>
                <a:off x="3856282" y="4977235"/>
                <a:ext cx="287996" cy="287997"/>
              </a:xfrm>
              <a:prstGeom prst="ellipse">
                <a:avLst/>
              </a:prstGeom>
              <a:solidFill>
                <a:srgbClr val="FF66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39" name="Oval 38"/>
              <p:cNvSpPr/>
              <p:nvPr/>
            </p:nvSpPr>
            <p:spPr>
              <a:xfrm>
                <a:off x="3064866" y="5121233"/>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40" name="Oval 39"/>
              <p:cNvSpPr/>
              <p:nvPr/>
            </p:nvSpPr>
            <p:spPr>
              <a:xfrm>
                <a:off x="4216913" y="5712384"/>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41" name="Oval 40"/>
              <p:cNvSpPr/>
              <p:nvPr/>
            </p:nvSpPr>
            <p:spPr>
              <a:xfrm>
                <a:off x="3502627" y="4214046"/>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cxnSp>
            <p:nvCxnSpPr>
              <p:cNvPr id="42" name="Straight Arrow Connector 41"/>
              <p:cNvCxnSpPr>
                <a:stCxn id="38" idx="2"/>
                <a:endCxn id="39" idx="7"/>
              </p:cNvCxnSpPr>
              <p:nvPr/>
            </p:nvCxnSpPr>
            <p:spPr>
              <a:xfrm flipH="1">
                <a:off x="3310686" y="5121234"/>
                <a:ext cx="545596" cy="42175"/>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cxnSp>
            <p:nvCxnSpPr>
              <p:cNvPr id="43" name="Straight Arrow Connector 42"/>
              <p:cNvCxnSpPr>
                <a:stCxn id="38" idx="1"/>
                <a:endCxn id="41" idx="4"/>
              </p:cNvCxnSpPr>
              <p:nvPr/>
            </p:nvCxnSpPr>
            <p:spPr>
              <a:xfrm flipH="1" flipV="1">
                <a:off x="3646625" y="4502043"/>
                <a:ext cx="251833" cy="517368"/>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44" name="Oval 43"/>
              <p:cNvSpPr/>
              <p:nvPr/>
            </p:nvSpPr>
            <p:spPr>
              <a:xfrm>
                <a:off x="4360911" y="4460060"/>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cxnSp>
            <p:nvCxnSpPr>
              <p:cNvPr id="45" name="Straight Arrow Connector 44"/>
              <p:cNvCxnSpPr>
                <a:stCxn id="38" idx="6"/>
                <a:endCxn id="44" idx="3"/>
              </p:cNvCxnSpPr>
              <p:nvPr/>
            </p:nvCxnSpPr>
            <p:spPr>
              <a:xfrm flipV="1">
                <a:off x="4144278" y="4705881"/>
                <a:ext cx="258809" cy="415353"/>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cxnSp>
            <p:nvCxnSpPr>
              <p:cNvPr id="46" name="Straight Arrow Connector 45"/>
              <p:cNvCxnSpPr>
                <a:endCxn id="40" idx="1"/>
              </p:cNvCxnSpPr>
              <p:nvPr/>
            </p:nvCxnSpPr>
            <p:spPr>
              <a:xfrm>
                <a:off x="4061119" y="5273634"/>
                <a:ext cx="197970" cy="480926"/>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cxnSp>
            <p:nvCxnSpPr>
              <p:cNvPr id="47" name="Straight Arrow Connector 46"/>
              <p:cNvCxnSpPr>
                <a:stCxn id="40" idx="1"/>
                <a:endCxn id="39" idx="5"/>
              </p:cNvCxnSpPr>
              <p:nvPr/>
            </p:nvCxnSpPr>
            <p:spPr>
              <a:xfrm flipH="1" flipV="1">
                <a:off x="3310686" y="5367054"/>
                <a:ext cx="948403" cy="387506"/>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48" name="Oval 47"/>
              <p:cNvSpPr/>
              <p:nvPr/>
            </p:nvSpPr>
            <p:spPr>
              <a:xfrm>
                <a:off x="5239981" y="4191745"/>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cxnSp>
            <p:nvCxnSpPr>
              <p:cNvPr id="49" name="Straight Arrow Connector 48"/>
              <p:cNvCxnSpPr>
                <a:stCxn id="44" idx="6"/>
                <a:endCxn id="48" idx="3"/>
              </p:cNvCxnSpPr>
              <p:nvPr/>
            </p:nvCxnSpPr>
            <p:spPr>
              <a:xfrm flipV="1">
                <a:off x="4648907" y="4437566"/>
                <a:ext cx="633250" cy="166493"/>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grpSp>
        <p:cxnSp>
          <p:nvCxnSpPr>
            <p:cNvPr id="20" name="Straight Arrow Connector 19"/>
            <p:cNvCxnSpPr>
              <a:stCxn id="40" idx="0"/>
              <a:endCxn id="44" idx="4"/>
            </p:cNvCxnSpPr>
            <p:nvPr/>
          </p:nvCxnSpPr>
          <p:spPr>
            <a:xfrm flipV="1">
              <a:off x="5789817" y="6097582"/>
              <a:ext cx="143998" cy="964327"/>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grpSp>
          <p:nvGrpSpPr>
            <p:cNvPr id="21" name="Group 20"/>
            <p:cNvGrpSpPr/>
            <p:nvPr/>
          </p:nvGrpSpPr>
          <p:grpSpPr>
            <a:xfrm>
              <a:off x="8513987" y="5483532"/>
              <a:ext cx="2367267" cy="1924113"/>
              <a:chOff x="8791349" y="5531465"/>
              <a:chExt cx="2367267" cy="1924113"/>
            </a:xfrm>
          </p:grpSpPr>
          <p:sp>
            <p:nvSpPr>
              <p:cNvPr id="23" name="Oval 22"/>
              <p:cNvSpPr/>
              <p:nvPr/>
            </p:nvSpPr>
            <p:spPr>
              <a:xfrm>
                <a:off x="10365991" y="6294654"/>
                <a:ext cx="287996" cy="287997"/>
              </a:xfrm>
              <a:prstGeom prst="ellipse">
                <a:avLst/>
              </a:prstGeom>
              <a:solidFill>
                <a:srgbClr val="FF66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24" name="Oval 23"/>
              <p:cNvSpPr/>
              <p:nvPr/>
            </p:nvSpPr>
            <p:spPr>
              <a:xfrm>
                <a:off x="9574575" y="6438652"/>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25" name="Oval 24"/>
              <p:cNvSpPr/>
              <p:nvPr/>
            </p:nvSpPr>
            <p:spPr>
              <a:xfrm>
                <a:off x="10726622" y="7029803"/>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sp>
            <p:nvSpPr>
              <p:cNvPr id="26" name="Oval 25"/>
              <p:cNvSpPr/>
              <p:nvPr/>
            </p:nvSpPr>
            <p:spPr>
              <a:xfrm>
                <a:off x="10012336" y="5531465"/>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cxnSp>
            <p:nvCxnSpPr>
              <p:cNvPr id="27" name="Straight Arrow Connector 26"/>
              <p:cNvCxnSpPr>
                <a:stCxn id="23" idx="2"/>
                <a:endCxn id="24" idx="7"/>
              </p:cNvCxnSpPr>
              <p:nvPr/>
            </p:nvCxnSpPr>
            <p:spPr>
              <a:xfrm flipH="1">
                <a:off x="9820395" y="6438653"/>
                <a:ext cx="545596" cy="42175"/>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cxnSp>
            <p:nvCxnSpPr>
              <p:cNvPr id="28" name="Straight Arrow Connector 27"/>
              <p:cNvCxnSpPr>
                <a:stCxn id="23" idx="1"/>
                <a:endCxn id="26" idx="4"/>
              </p:cNvCxnSpPr>
              <p:nvPr/>
            </p:nvCxnSpPr>
            <p:spPr>
              <a:xfrm flipH="1" flipV="1">
                <a:off x="10156334" y="5819462"/>
                <a:ext cx="251833" cy="517368"/>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29" name="Oval 28"/>
              <p:cNvSpPr/>
              <p:nvPr/>
            </p:nvSpPr>
            <p:spPr>
              <a:xfrm>
                <a:off x="10870620" y="5777479"/>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cxnSp>
            <p:nvCxnSpPr>
              <p:cNvPr id="30" name="Straight Arrow Connector 29"/>
              <p:cNvCxnSpPr>
                <a:stCxn id="23" idx="6"/>
                <a:endCxn id="29" idx="3"/>
              </p:cNvCxnSpPr>
              <p:nvPr/>
            </p:nvCxnSpPr>
            <p:spPr>
              <a:xfrm flipV="1">
                <a:off x="10653987" y="6023300"/>
                <a:ext cx="258809" cy="415353"/>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cxnSp>
            <p:nvCxnSpPr>
              <p:cNvPr id="31" name="Straight Arrow Connector 30"/>
              <p:cNvCxnSpPr>
                <a:endCxn id="25" idx="1"/>
              </p:cNvCxnSpPr>
              <p:nvPr/>
            </p:nvCxnSpPr>
            <p:spPr>
              <a:xfrm>
                <a:off x="10570828" y="6591053"/>
                <a:ext cx="197970" cy="480926"/>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cxnSp>
            <p:nvCxnSpPr>
              <p:cNvPr id="32" name="Straight Arrow Connector 31"/>
              <p:cNvCxnSpPr>
                <a:stCxn id="25" idx="1"/>
                <a:endCxn id="24" idx="5"/>
              </p:cNvCxnSpPr>
              <p:nvPr/>
            </p:nvCxnSpPr>
            <p:spPr>
              <a:xfrm flipH="1" flipV="1">
                <a:off x="9820395" y="6684473"/>
                <a:ext cx="948403" cy="387506"/>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cxnSp>
            <p:nvCxnSpPr>
              <p:cNvPr id="33" name="Straight Arrow Connector 32"/>
              <p:cNvCxnSpPr>
                <a:stCxn id="26" idx="4"/>
                <a:endCxn id="24" idx="0"/>
              </p:cNvCxnSpPr>
              <p:nvPr/>
            </p:nvCxnSpPr>
            <p:spPr>
              <a:xfrm flipH="1">
                <a:off x="9718573" y="5819462"/>
                <a:ext cx="437761" cy="619190"/>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34" name="Oval 33"/>
              <p:cNvSpPr/>
              <p:nvPr/>
            </p:nvSpPr>
            <p:spPr>
              <a:xfrm>
                <a:off x="8791349" y="6077089"/>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cxnSp>
            <p:nvCxnSpPr>
              <p:cNvPr id="35" name="Straight Arrow Connector 34"/>
              <p:cNvCxnSpPr>
                <a:stCxn id="34" idx="5"/>
                <a:endCxn id="24" idx="2"/>
              </p:cNvCxnSpPr>
              <p:nvPr/>
            </p:nvCxnSpPr>
            <p:spPr>
              <a:xfrm>
                <a:off x="9037169" y="6322910"/>
                <a:ext cx="537406" cy="259741"/>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sp>
            <p:nvSpPr>
              <p:cNvPr id="36" name="Oval 35"/>
              <p:cNvSpPr/>
              <p:nvPr/>
            </p:nvSpPr>
            <p:spPr>
              <a:xfrm>
                <a:off x="9231269" y="7167581"/>
                <a:ext cx="287996" cy="287997"/>
              </a:xfrm>
              <a:prstGeom prst="ellipse">
                <a:avLst/>
              </a:prstGeom>
              <a:solidFill>
                <a:srgbClr val="3366FF"/>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Tx/>
                  <a:latin typeface="+mn-lt"/>
                  <a:ea typeface="+mn-ea"/>
                  <a:cs typeface="+mn-cs"/>
                  <a:sym typeface="Helvetica Light"/>
                </a:endParaRPr>
              </a:p>
            </p:txBody>
          </p:sp>
          <p:cxnSp>
            <p:nvCxnSpPr>
              <p:cNvPr id="37" name="Straight Arrow Connector 36"/>
              <p:cNvCxnSpPr>
                <a:stCxn id="36" idx="7"/>
              </p:cNvCxnSpPr>
              <p:nvPr/>
            </p:nvCxnSpPr>
            <p:spPr>
              <a:xfrm flipV="1">
                <a:off x="9477089" y="6735051"/>
                <a:ext cx="249886" cy="474706"/>
              </a:xfrm>
              <a:prstGeom prst="straightConnector1">
                <a:avLst/>
              </a:prstGeom>
              <a:solidFill>
                <a:srgbClr val="3366FF"/>
              </a:solidFill>
              <a:ln w="25400" cap="flat">
                <a:solidFill>
                  <a:srgbClr val="000000"/>
                </a:solidFill>
                <a:prstDash val="solid"/>
                <a:miter lim="400000"/>
                <a:headEnd type="none"/>
                <a:tailEnd type="none"/>
              </a:ln>
              <a:effectLst/>
              <a:sp3d/>
            </p:spPr>
            <p:style>
              <a:lnRef idx="0">
                <a:scrgbClr r="0" g="0" b="0"/>
              </a:lnRef>
              <a:fillRef idx="0">
                <a:scrgbClr r="0" g="0" b="0"/>
              </a:fillRef>
              <a:effectRef idx="0">
                <a:scrgbClr r="0" g="0" b="0"/>
              </a:effectRef>
              <a:fontRef idx="none"/>
            </p:style>
          </p:cxnSp>
        </p:grpSp>
        <p:sp>
          <p:nvSpPr>
            <p:cNvPr id="22" name="TextBox 21"/>
            <p:cNvSpPr txBox="1"/>
            <p:nvPr/>
          </p:nvSpPr>
          <p:spPr>
            <a:xfrm>
              <a:off x="7583753" y="6142464"/>
              <a:ext cx="564257"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altLang="zh-CN" dirty="0" smtClean="0"/>
                <a:t>…</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grpSp>
      <p:sp>
        <p:nvSpPr>
          <p:cNvPr id="63" name="TextBox 62"/>
          <p:cNvSpPr txBox="1"/>
          <p:nvPr/>
        </p:nvSpPr>
        <p:spPr>
          <a:xfrm>
            <a:off x="10611931" y="7761121"/>
            <a:ext cx="1478122" cy="3795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smtClean="0">
                <a:ln>
                  <a:noFill/>
                </a:ln>
                <a:solidFill>
                  <a:srgbClr val="0000FF"/>
                </a:solidFill>
                <a:effectLst/>
                <a:uFillTx/>
                <a:latin typeface="Hannotate TC Bold"/>
                <a:cs typeface="Hannotate TC Bold"/>
                <a:sym typeface="Helvetica Light"/>
              </a:rPr>
              <a:t>Ego-networks</a:t>
            </a:r>
            <a:endParaRPr kumimoji="0" lang="en-US" sz="1800" b="0" i="0" u="none" strike="noStrike" cap="none" spc="0" normalizeH="0" baseline="0" dirty="0">
              <a:ln>
                <a:noFill/>
              </a:ln>
              <a:solidFill>
                <a:srgbClr val="0000FF"/>
              </a:solidFill>
              <a:effectLst/>
              <a:uFillTx/>
              <a:latin typeface="Hannotate TC Bold"/>
              <a:cs typeface="Hannotate TC Bold"/>
              <a:sym typeface="Helvetica Light"/>
            </a:endParaRPr>
          </a:p>
        </p:txBody>
      </p:sp>
    </p:spTree>
    <p:extLst>
      <p:ext uri="{BB962C8B-B14F-4D97-AF65-F5344CB8AC3E}">
        <p14:creationId xmlns:p14="http://schemas.microsoft.com/office/powerpoint/2010/main" val="488199715"/>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D50202"/>
                </a:solidFill>
              </a:rPr>
              <a:t>Challenges</a:t>
            </a:r>
            <a:r>
              <a:rPr lang="zh-CN" altLang="en-US" dirty="0" smtClean="0">
                <a:solidFill>
                  <a:srgbClr val="D50202"/>
                </a:solidFill>
              </a:rPr>
              <a:t> </a:t>
            </a:r>
            <a:r>
              <a:rPr lang="en-US" altLang="zh-CN" dirty="0" smtClean="0">
                <a:solidFill>
                  <a:srgbClr val="D50202"/>
                </a:solidFill>
              </a:rPr>
              <a:t>for</a:t>
            </a:r>
            <a:r>
              <a:rPr lang="zh-CN" altLang="en-US" dirty="0" smtClean="0">
                <a:solidFill>
                  <a:srgbClr val="D50202"/>
                </a:solidFill>
              </a:rPr>
              <a:t> </a:t>
            </a:r>
            <a:r>
              <a:rPr lang="en-US" altLang="zh-CN" dirty="0" smtClean="0">
                <a:solidFill>
                  <a:srgbClr val="D50202"/>
                </a:solidFill>
              </a:rPr>
              <a:t>Node</a:t>
            </a:r>
            <a:r>
              <a:rPr lang="zh-CN" altLang="en-US" dirty="0" smtClean="0">
                <a:solidFill>
                  <a:srgbClr val="D50202"/>
                </a:solidFill>
              </a:rPr>
              <a:t> </a:t>
            </a:r>
            <a:r>
              <a:rPr lang="en-US" altLang="zh-CN" dirty="0" err="1" smtClean="0">
                <a:solidFill>
                  <a:srgbClr val="D50202"/>
                </a:solidFill>
              </a:rPr>
              <a:t>Embeddings</a:t>
            </a:r>
            <a:endParaRPr lang="en-US" dirty="0">
              <a:solidFill>
                <a:srgbClr val="D50202"/>
              </a:solidFill>
            </a:endParaRPr>
          </a:p>
        </p:txBody>
      </p:sp>
      <p:sp>
        <p:nvSpPr>
          <p:cNvPr id="3" name="Text Placeholder 2"/>
          <p:cNvSpPr>
            <a:spLocks noGrp="1"/>
          </p:cNvSpPr>
          <p:nvPr>
            <p:ph type="body" idx="1"/>
          </p:nvPr>
        </p:nvSpPr>
        <p:spPr/>
        <p:txBody>
          <a:bodyPr anchor="t" anchorCtr="0">
            <a:normAutofit/>
          </a:bodyPr>
          <a:lstStyle/>
          <a:p>
            <a:pPr>
              <a:spcBef>
                <a:spcPts val="600"/>
              </a:spcBef>
            </a:pPr>
            <a:r>
              <a:rPr lang="en-US" sz="3200" b="1" dirty="0" smtClean="0">
                <a:solidFill>
                  <a:schemeClr val="tx1"/>
                </a:solidFill>
                <a:latin typeface="Hannotate TC Bold"/>
                <a:cs typeface="Hannotate TC Bold"/>
              </a:rPr>
              <a:t>Scalability</a:t>
            </a:r>
          </a:p>
          <a:p>
            <a:pPr lvl="1">
              <a:spcBef>
                <a:spcPts val="600"/>
              </a:spcBef>
            </a:pPr>
            <a:r>
              <a:rPr lang="en-US" altLang="zh-CN" sz="2800" dirty="0" smtClean="0">
                <a:solidFill>
                  <a:schemeClr val="tx1"/>
                </a:solidFill>
                <a:latin typeface="Hannotate TC Bold"/>
                <a:cs typeface="Hannotate TC Bold"/>
              </a:rPr>
              <a:t>How to scale up to networks with billions</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of</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nodes</a:t>
            </a:r>
          </a:p>
          <a:p>
            <a:pPr>
              <a:spcBef>
                <a:spcPts val="600"/>
              </a:spcBef>
            </a:pPr>
            <a:r>
              <a:rPr lang="en-US" altLang="zh-CN" sz="3200" b="1" dirty="0" smtClean="0">
                <a:solidFill>
                  <a:schemeClr val="tx1"/>
                </a:solidFill>
                <a:latin typeface="Hannotate TC Bold"/>
                <a:cs typeface="Hannotate TC Bold"/>
              </a:rPr>
              <a:t>Hierarchical</a:t>
            </a:r>
            <a:r>
              <a:rPr lang="zh-CN" altLang="en-US" sz="3200" b="1" dirty="0" smtClean="0">
                <a:solidFill>
                  <a:schemeClr val="tx1"/>
                </a:solidFill>
                <a:latin typeface="Hannotate TC Bold"/>
                <a:cs typeface="Hannotate TC Bold"/>
              </a:rPr>
              <a:t> </a:t>
            </a:r>
            <a:r>
              <a:rPr lang="en-US" altLang="zh-CN" sz="3200" b="1" dirty="0" smtClean="0">
                <a:solidFill>
                  <a:schemeClr val="tx1"/>
                </a:solidFill>
                <a:latin typeface="Hannotate TC Bold"/>
                <a:cs typeface="Hannotate TC Bold"/>
              </a:rPr>
              <a:t>representations</a:t>
            </a:r>
          </a:p>
          <a:p>
            <a:pPr lvl="1">
              <a:spcBef>
                <a:spcPts val="600"/>
              </a:spcBef>
            </a:pPr>
            <a:r>
              <a:rPr lang="en-US" altLang="zh-CN" sz="2800" dirty="0" smtClean="0">
                <a:solidFill>
                  <a:schemeClr val="tx1"/>
                </a:solidFill>
                <a:latin typeface="Hannotate TC Bold"/>
                <a:cs typeface="Hannotate TC Bold"/>
              </a:rPr>
              <a:t>How</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to</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learn</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hierarchical</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representations</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of</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networks</a:t>
            </a:r>
          </a:p>
          <a:p>
            <a:pPr>
              <a:spcBef>
                <a:spcPts val="600"/>
              </a:spcBef>
            </a:pPr>
            <a:r>
              <a:rPr lang="en-US" sz="3200" b="1" dirty="0" smtClean="0">
                <a:solidFill>
                  <a:schemeClr val="tx1"/>
                </a:solidFill>
                <a:latin typeface="Hannotate TC Bold"/>
                <a:cs typeface="Hannotate TC Bold"/>
              </a:rPr>
              <a:t>Dynamic</a:t>
            </a:r>
          </a:p>
          <a:p>
            <a:pPr>
              <a:spcBef>
                <a:spcPts val="600"/>
              </a:spcBef>
            </a:pPr>
            <a:r>
              <a:rPr lang="en-US" altLang="zh-CN" sz="3200" b="1" dirty="0" smtClean="0">
                <a:solidFill>
                  <a:schemeClr val="tx1"/>
                </a:solidFill>
                <a:latin typeface="Hannotate TC Bold"/>
                <a:cs typeface="Hannotate TC Bold"/>
              </a:rPr>
              <a:t>Heterogeneous</a:t>
            </a:r>
            <a:r>
              <a:rPr lang="zh-CN" altLang="en-US" sz="3200" b="1" dirty="0" smtClean="0">
                <a:solidFill>
                  <a:schemeClr val="tx1"/>
                </a:solidFill>
                <a:latin typeface="Hannotate TC Bold"/>
                <a:cs typeface="Hannotate TC Bold"/>
              </a:rPr>
              <a:t> </a:t>
            </a:r>
            <a:r>
              <a:rPr lang="en-US" altLang="zh-CN" sz="3200" b="1" dirty="0" smtClean="0">
                <a:solidFill>
                  <a:schemeClr val="tx1"/>
                </a:solidFill>
                <a:latin typeface="Hannotate TC Bold"/>
                <a:cs typeface="Hannotate TC Bold"/>
              </a:rPr>
              <a:t>networks</a:t>
            </a:r>
          </a:p>
          <a:p>
            <a:pPr lvl="1">
              <a:spcBef>
                <a:spcPts val="600"/>
              </a:spcBef>
            </a:pPr>
            <a:r>
              <a:rPr lang="en-US" altLang="zh-CN" sz="2800" dirty="0" smtClean="0">
                <a:solidFill>
                  <a:schemeClr val="tx1"/>
                </a:solidFill>
                <a:latin typeface="Hannotate TC Bold"/>
                <a:cs typeface="Hannotate TC Bold"/>
              </a:rPr>
              <a:t>Multiple</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types</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of</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nodes,</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multiple</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types</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of</a:t>
            </a:r>
            <a:r>
              <a:rPr lang="zh-CN" altLang="en-US" sz="2800" dirty="0" smtClean="0">
                <a:solidFill>
                  <a:schemeClr val="tx1"/>
                </a:solidFill>
                <a:latin typeface="Hannotate TC Bold"/>
                <a:cs typeface="Hannotate TC Bold"/>
              </a:rPr>
              <a:t> </a:t>
            </a:r>
            <a:r>
              <a:rPr lang="en-US" altLang="zh-CN" sz="2800" dirty="0" smtClean="0">
                <a:solidFill>
                  <a:schemeClr val="tx1"/>
                </a:solidFill>
                <a:latin typeface="Hannotate TC Bold"/>
                <a:cs typeface="Hannotate TC Bold"/>
              </a:rPr>
              <a:t>edges</a:t>
            </a:r>
          </a:p>
          <a:p>
            <a:pPr>
              <a:spcBef>
                <a:spcPts val="600"/>
              </a:spcBef>
            </a:pPr>
            <a:r>
              <a:rPr lang="en-US" altLang="zh-CN" sz="2800" dirty="0" smtClean="0">
                <a:solidFill>
                  <a:schemeClr val="tx1"/>
                </a:solidFill>
                <a:latin typeface="Hannotate TC Bold"/>
                <a:cs typeface="Hannotate TC Bold"/>
              </a:rPr>
              <a:t>…</a:t>
            </a:r>
          </a:p>
          <a:p>
            <a:pPr>
              <a:spcBef>
                <a:spcPts val="600"/>
              </a:spcBef>
            </a:pPr>
            <a:endParaRPr lang="en-US" altLang="zh-CN" sz="2800" dirty="0" smtClean="0">
              <a:solidFill>
                <a:schemeClr val="tx1"/>
              </a:solidFill>
              <a:latin typeface="Hannotate TC Bold"/>
              <a:cs typeface="Hannotate TC Bold"/>
            </a:endParaRPr>
          </a:p>
          <a:p>
            <a:pPr lvl="1">
              <a:spcBef>
                <a:spcPts val="600"/>
              </a:spcBef>
            </a:pPr>
            <a:endParaRPr lang="en-US" altLang="zh-CN" sz="2800" dirty="0"/>
          </a:p>
          <a:p>
            <a:pPr lvl="1">
              <a:spcBef>
                <a:spcPts val="600"/>
              </a:spcBef>
            </a:pPr>
            <a:endParaRPr lang="en-US" sz="3200" dirty="0" smtClean="0">
              <a:solidFill>
                <a:schemeClr val="tx1"/>
              </a:solidFill>
              <a:latin typeface="Hannotate TC Bold"/>
              <a:cs typeface="Hannotate TC Bold"/>
            </a:endParaRPr>
          </a:p>
        </p:txBody>
      </p:sp>
      <p:sp>
        <p:nvSpPr>
          <p:cNvPr id="4" name="Slide Number Placeholder 3"/>
          <p:cNvSpPr>
            <a:spLocks noGrp="1"/>
          </p:cNvSpPr>
          <p:nvPr>
            <p:ph type="sldNum" sz="quarter" idx="2"/>
          </p:nvPr>
        </p:nvSpPr>
        <p:spPr/>
        <p:txBody>
          <a:bodyPr/>
          <a:lstStyle/>
          <a:p>
            <a:fld id="{86CB4B4D-7CA3-9044-876B-883B54F8677D}" type="slidenum">
              <a:rPr lang="en-US" smtClean="0"/>
              <a:t>46</a:t>
            </a:fld>
            <a:endParaRPr lang="en-US"/>
          </a:p>
        </p:txBody>
      </p:sp>
    </p:spTree>
    <p:extLst>
      <p:ext uri="{BB962C8B-B14F-4D97-AF65-F5344CB8AC3E}">
        <p14:creationId xmlns:p14="http://schemas.microsoft.com/office/powerpoint/2010/main" val="322203659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0" y="444500"/>
            <a:ext cx="11615772" cy="2159000"/>
          </a:xfrm>
        </p:spPr>
        <p:txBody>
          <a:bodyPr/>
          <a:lstStyle/>
          <a:p>
            <a:pPr algn="l"/>
            <a:r>
              <a:rPr lang="en-US" altLang="zh-CN" dirty="0" smtClean="0">
                <a:solidFill>
                  <a:srgbClr val="D50202"/>
                </a:solidFill>
              </a:rPr>
              <a:t>Challenges</a:t>
            </a:r>
            <a:r>
              <a:rPr lang="zh-CN" altLang="en-US" dirty="0" smtClean="0">
                <a:solidFill>
                  <a:srgbClr val="D50202"/>
                </a:solidFill>
              </a:rPr>
              <a:t> </a:t>
            </a:r>
            <a:r>
              <a:rPr lang="en-US" altLang="zh-CN" dirty="0" smtClean="0">
                <a:solidFill>
                  <a:srgbClr val="D50202"/>
                </a:solidFill>
              </a:rPr>
              <a:t>for</a:t>
            </a:r>
            <a:r>
              <a:rPr lang="zh-CN" altLang="en-US" dirty="0" smtClean="0">
                <a:solidFill>
                  <a:srgbClr val="D50202"/>
                </a:solidFill>
              </a:rPr>
              <a:t> </a:t>
            </a:r>
            <a:r>
              <a:rPr lang="en-US" altLang="zh-CN" dirty="0" smtClean="0">
                <a:solidFill>
                  <a:srgbClr val="D50202"/>
                </a:solidFill>
              </a:rPr>
              <a:t>Network</a:t>
            </a:r>
            <a:r>
              <a:rPr lang="zh-CN" altLang="en-US" dirty="0" smtClean="0">
                <a:solidFill>
                  <a:srgbClr val="D50202"/>
                </a:solidFill>
              </a:rPr>
              <a:t> </a:t>
            </a:r>
            <a:r>
              <a:rPr lang="en-US" altLang="zh-CN" dirty="0" err="1" smtClean="0">
                <a:solidFill>
                  <a:srgbClr val="D50202"/>
                </a:solidFill>
              </a:rPr>
              <a:t>Embeddings</a:t>
            </a:r>
            <a:endParaRPr lang="en-US" dirty="0">
              <a:solidFill>
                <a:srgbClr val="D50202"/>
              </a:solidFill>
            </a:endParaRPr>
          </a:p>
        </p:txBody>
      </p:sp>
      <p:sp>
        <p:nvSpPr>
          <p:cNvPr id="3" name="Text Placeholder 2"/>
          <p:cNvSpPr>
            <a:spLocks noGrp="1"/>
          </p:cNvSpPr>
          <p:nvPr>
            <p:ph type="body" idx="1"/>
          </p:nvPr>
        </p:nvSpPr>
        <p:spPr>
          <a:xfrm>
            <a:off x="952500" y="2603501"/>
            <a:ext cx="11099800" cy="2719192"/>
          </a:xfrm>
        </p:spPr>
        <p:txBody>
          <a:bodyPr anchor="t" anchorCtr="0">
            <a:normAutofit/>
          </a:bodyPr>
          <a:lstStyle/>
          <a:p>
            <a:r>
              <a:rPr lang="en-US" altLang="zh-CN" dirty="0" smtClean="0">
                <a:latin typeface="Hannotate TC Bold"/>
                <a:cs typeface="Hannotate TC Bold"/>
              </a:rPr>
              <a:t>The structures of different</a:t>
            </a:r>
            <a:r>
              <a:rPr lang="zh-CN" altLang="en-US" dirty="0" smtClean="0">
                <a:latin typeface="Hannotate TC Bold"/>
                <a:cs typeface="Hannotate TC Bold"/>
              </a:rPr>
              <a:t> </a:t>
            </a:r>
            <a:r>
              <a:rPr lang="en-US" altLang="zh-CN" dirty="0" smtClean="0">
                <a:latin typeface="Hannotate TC Bold"/>
                <a:cs typeface="Hannotate TC Bold"/>
              </a:rPr>
              <a:t>networks are </a:t>
            </a:r>
            <a:r>
              <a:rPr lang="en-US" altLang="zh-CN" b="1" dirty="0" smtClean="0">
                <a:latin typeface="Hannotate TC Bold"/>
                <a:cs typeface="Hannotate TC Bold"/>
              </a:rPr>
              <a:t>different</a:t>
            </a:r>
          </a:p>
        </p:txBody>
      </p:sp>
      <p:sp>
        <p:nvSpPr>
          <p:cNvPr id="4" name="Slide Number Placeholder 3"/>
          <p:cNvSpPr>
            <a:spLocks noGrp="1"/>
          </p:cNvSpPr>
          <p:nvPr>
            <p:ph type="sldNum" sz="quarter" idx="2"/>
          </p:nvPr>
        </p:nvSpPr>
        <p:spPr/>
        <p:txBody>
          <a:bodyPr/>
          <a:lstStyle/>
          <a:p>
            <a:fld id="{86CB4B4D-7CA3-9044-876B-883B54F8677D}" type="slidenum">
              <a:rPr lang="en-US" smtClean="0"/>
              <a:t>47</a:t>
            </a:fld>
            <a:endParaRPr lang="en-US"/>
          </a:p>
        </p:txBody>
      </p:sp>
      <p:pic>
        <p:nvPicPr>
          <p:cNvPr id="24" name="Picture 23"/>
          <p:cNvPicPr>
            <a:picLocks noChangeAspect="1"/>
          </p:cNvPicPr>
          <p:nvPr/>
        </p:nvPicPr>
        <p:blipFill rotWithShape="1">
          <a:blip r:embed="rId3"/>
          <a:srcRect b="72091"/>
          <a:stretch/>
        </p:blipFill>
        <p:spPr>
          <a:xfrm>
            <a:off x="2358202" y="3991363"/>
            <a:ext cx="8420100" cy="2346459"/>
          </a:xfrm>
          <a:prstGeom prst="rect">
            <a:avLst/>
          </a:prstGeom>
        </p:spPr>
      </p:pic>
    </p:spTree>
    <p:extLst>
      <p:ext uri="{BB962C8B-B14F-4D97-AF65-F5344CB8AC3E}">
        <p14:creationId xmlns:p14="http://schemas.microsoft.com/office/powerpoint/2010/main" val="280943418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srgbClr val="D50202"/>
                </a:solidFill>
              </a:rPr>
              <a:t>Take</a:t>
            </a:r>
            <a:r>
              <a:rPr lang="zh-CN" altLang="en-US" dirty="0" smtClean="0">
                <a:solidFill>
                  <a:srgbClr val="D50202"/>
                </a:solidFill>
              </a:rPr>
              <a:t> </a:t>
            </a:r>
            <a:r>
              <a:rPr lang="en-US" altLang="zh-CN" dirty="0" smtClean="0">
                <a:solidFill>
                  <a:srgbClr val="D50202"/>
                </a:solidFill>
              </a:rPr>
              <a:t>Away</a:t>
            </a:r>
            <a:endParaRPr lang="en-US" dirty="0">
              <a:solidFill>
                <a:srgbClr val="D50202"/>
              </a:solidFill>
            </a:endParaRPr>
          </a:p>
        </p:txBody>
      </p:sp>
      <p:sp>
        <p:nvSpPr>
          <p:cNvPr id="3" name="Text Placeholder 2"/>
          <p:cNvSpPr>
            <a:spLocks noGrp="1"/>
          </p:cNvSpPr>
          <p:nvPr>
            <p:ph type="body" idx="1"/>
          </p:nvPr>
        </p:nvSpPr>
        <p:spPr>
          <a:xfrm>
            <a:off x="952500" y="2278970"/>
            <a:ext cx="11099800" cy="6648450"/>
          </a:xfrm>
        </p:spPr>
        <p:txBody>
          <a:bodyPr anchor="t" anchorCtr="0">
            <a:normAutofit/>
          </a:bodyPr>
          <a:lstStyle/>
          <a:p>
            <a:pPr>
              <a:spcBef>
                <a:spcPts val="1800"/>
              </a:spcBef>
            </a:pPr>
            <a:r>
              <a:rPr lang="en-US" sz="3000" dirty="0" smtClean="0">
                <a:latin typeface="Hannotate TC Bold"/>
                <a:cs typeface="Hannotate TC Bold"/>
              </a:rPr>
              <a:t>Network representation: a new methodology for analyzing and mining</a:t>
            </a:r>
            <a:r>
              <a:rPr lang="zh-CN" altLang="en-US" sz="3000" dirty="0" smtClean="0">
                <a:latin typeface="Hannotate TC Bold"/>
                <a:cs typeface="Hannotate TC Bold"/>
              </a:rPr>
              <a:t> </a:t>
            </a:r>
            <a:r>
              <a:rPr lang="en-US" altLang="zh-CN" sz="3000" dirty="0" smtClean="0">
                <a:latin typeface="Hannotate TC Bold"/>
                <a:cs typeface="Hannotate TC Bold"/>
              </a:rPr>
              <a:t>networks</a:t>
            </a:r>
            <a:endParaRPr lang="en-US" sz="2600" dirty="0" smtClean="0">
              <a:latin typeface="Hannotate TC Bold"/>
              <a:cs typeface="Hannotate TC Bold"/>
            </a:endParaRPr>
          </a:p>
          <a:p>
            <a:pPr>
              <a:spcBef>
                <a:spcPts val="1800"/>
              </a:spcBef>
            </a:pPr>
            <a:r>
              <a:rPr lang="en-US" sz="3000" dirty="0" smtClean="0">
                <a:latin typeface="Hannotate TC Bold"/>
                <a:cs typeface="Hannotate TC Bold"/>
              </a:rPr>
              <a:t>Learning</a:t>
            </a:r>
            <a:r>
              <a:rPr lang="zh-CN" altLang="en-US" sz="3000" dirty="0" smtClean="0">
                <a:latin typeface="Hannotate TC Bold"/>
                <a:cs typeface="Hannotate TC Bold"/>
              </a:rPr>
              <a:t> </a:t>
            </a:r>
            <a:r>
              <a:rPr lang="en-US" altLang="zh-CN" sz="3000" dirty="0" smtClean="0">
                <a:latin typeface="Hannotate TC Bold"/>
                <a:cs typeface="Hannotate TC Bold"/>
              </a:rPr>
              <a:t>node</a:t>
            </a:r>
            <a:r>
              <a:rPr lang="zh-CN" altLang="en-US" sz="3000" dirty="0" smtClean="0">
                <a:latin typeface="Hannotate TC Bold"/>
                <a:cs typeface="Hannotate TC Bold"/>
              </a:rPr>
              <a:t> </a:t>
            </a:r>
            <a:r>
              <a:rPr lang="en-US" altLang="zh-CN" sz="3000" dirty="0" smtClean="0">
                <a:latin typeface="Hannotate TC Bold"/>
                <a:cs typeface="Hannotate TC Bold"/>
              </a:rPr>
              <a:t>representations:</a:t>
            </a:r>
            <a:r>
              <a:rPr lang="zh-CN" altLang="en-US" sz="3000" dirty="0">
                <a:latin typeface="Hannotate TC Bold"/>
                <a:cs typeface="Hannotate TC Bold"/>
              </a:rPr>
              <a:t> </a:t>
            </a:r>
            <a:r>
              <a:rPr lang="en-US" altLang="zh-CN" sz="3000" dirty="0" smtClean="0">
                <a:latin typeface="Hannotate TC Bold"/>
                <a:cs typeface="Hannotate TC Bold"/>
              </a:rPr>
              <a:t>LINE</a:t>
            </a:r>
          </a:p>
          <a:p>
            <a:pPr>
              <a:spcBef>
                <a:spcPts val="1800"/>
              </a:spcBef>
            </a:pPr>
            <a:r>
              <a:rPr lang="en-US" sz="3000" dirty="0" smtClean="0">
                <a:latin typeface="Hannotate TC Bold"/>
                <a:cs typeface="Hannotate TC Bold"/>
              </a:rPr>
              <a:t>Visualizing networks and high-dimensional data</a:t>
            </a:r>
            <a:r>
              <a:rPr lang="en-US" altLang="zh-CN" sz="3000" dirty="0" smtClean="0">
                <a:latin typeface="Hannotate TC Bold"/>
                <a:cs typeface="Hannotate TC Bold"/>
              </a:rPr>
              <a:t>:</a:t>
            </a:r>
            <a:r>
              <a:rPr lang="zh-CN" altLang="en-US" sz="3000" dirty="0" smtClean="0">
                <a:latin typeface="Hannotate TC Bold"/>
                <a:cs typeface="Hannotate TC Bold"/>
              </a:rPr>
              <a:t> </a:t>
            </a:r>
            <a:r>
              <a:rPr lang="en-US" altLang="zh-CN" sz="3000" dirty="0" err="1" smtClean="0">
                <a:latin typeface="Hannotate TC Bold"/>
                <a:cs typeface="Hannotate TC Bold"/>
              </a:rPr>
              <a:t>LargeVis</a:t>
            </a:r>
            <a:endParaRPr lang="en-US" sz="3000" dirty="0" smtClean="0">
              <a:latin typeface="Hannotate TC Bold"/>
              <a:cs typeface="Hannotate TC Bold"/>
            </a:endParaRPr>
          </a:p>
          <a:p>
            <a:pPr>
              <a:spcBef>
                <a:spcPts val="1800"/>
              </a:spcBef>
            </a:pPr>
            <a:r>
              <a:rPr lang="en-US" sz="3000" dirty="0" smtClean="0">
                <a:latin typeface="Hannotate TC Bold"/>
                <a:cs typeface="Hannotate TC Bold"/>
              </a:rPr>
              <a:t>Future</a:t>
            </a:r>
            <a:r>
              <a:rPr lang="en-US" altLang="zh-CN" sz="3000" dirty="0" smtClean="0">
                <a:latin typeface="Hannotate TC Bold"/>
                <a:cs typeface="Hannotate TC Bold"/>
              </a:rPr>
              <a:t>:</a:t>
            </a:r>
          </a:p>
          <a:p>
            <a:pPr lvl="1">
              <a:spcBef>
                <a:spcPts val="1800"/>
              </a:spcBef>
            </a:pPr>
            <a:r>
              <a:rPr lang="en-US" sz="3000" dirty="0" smtClean="0">
                <a:latin typeface="Hannotate TC Bold"/>
                <a:cs typeface="Hannotate TC Bold"/>
              </a:rPr>
              <a:t>From</a:t>
            </a:r>
            <a:r>
              <a:rPr lang="zh-CN" altLang="en-US" sz="3000" dirty="0" smtClean="0">
                <a:latin typeface="Hannotate TC Bold"/>
                <a:cs typeface="Hannotate TC Bold"/>
              </a:rPr>
              <a:t> </a:t>
            </a:r>
            <a:r>
              <a:rPr lang="en-US" altLang="zh-CN" sz="3000" dirty="0" smtClean="0">
                <a:latin typeface="Hannotate TC Bold"/>
                <a:cs typeface="Hannotate TC Bold"/>
              </a:rPr>
              <a:t>unsupervised</a:t>
            </a:r>
            <a:r>
              <a:rPr lang="zh-CN" altLang="en-US" sz="3000" dirty="0" smtClean="0">
                <a:latin typeface="Hannotate TC Bold"/>
                <a:cs typeface="Hannotate TC Bold"/>
              </a:rPr>
              <a:t> </a:t>
            </a:r>
            <a:r>
              <a:rPr lang="en-US" altLang="zh-CN" sz="3000" dirty="0" smtClean="0">
                <a:latin typeface="Hannotate TC Bold"/>
                <a:cs typeface="Hannotate TC Bold"/>
              </a:rPr>
              <a:t>to</a:t>
            </a:r>
            <a:r>
              <a:rPr lang="zh-CN" altLang="en-US" sz="3000" dirty="0" smtClean="0">
                <a:latin typeface="Hannotate TC Bold"/>
                <a:cs typeface="Hannotate TC Bold"/>
              </a:rPr>
              <a:t> </a:t>
            </a:r>
            <a:r>
              <a:rPr lang="en-US" altLang="zh-CN" sz="3000" dirty="0" smtClean="0">
                <a:solidFill>
                  <a:srgbClr val="0000FF"/>
                </a:solidFill>
                <a:latin typeface="Hannotate TC Bold"/>
                <a:cs typeface="Hannotate TC Bold"/>
              </a:rPr>
              <a:t>task</a:t>
            </a:r>
            <a:r>
              <a:rPr lang="zh-CN" altLang="en-US" sz="3000" dirty="0" smtClean="0">
                <a:solidFill>
                  <a:srgbClr val="0000FF"/>
                </a:solidFill>
                <a:latin typeface="Hannotate TC Bold"/>
                <a:cs typeface="Hannotate TC Bold"/>
              </a:rPr>
              <a:t>-</a:t>
            </a:r>
            <a:r>
              <a:rPr lang="en-US" altLang="zh-CN" sz="3000" dirty="0" smtClean="0">
                <a:solidFill>
                  <a:srgbClr val="0000FF"/>
                </a:solidFill>
                <a:latin typeface="Hannotate TC Bold"/>
                <a:cs typeface="Hannotate TC Bold"/>
              </a:rPr>
              <a:t>specific</a:t>
            </a:r>
            <a:r>
              <a:rPr lang="zh-CN" altLang="en-US" sz="3000" dirty="0" smtClean="0">
                <a:solidFill>
                  <a:srgbClr val="0000FF"/>
                </a:solidFill>
                <a:latin typeface="Hannotate TC Bold"/>
                <a:cs typeface="Hannotate TC Bold"/>
              </a:rPr>
              <a:t> </a:t>
            </a:r>
            <a:r>
              <a:rPr lang="en-US" altLang="zh-CN" sz="3000" dirty="0" smtClean="0">
                <a:latin typeface="Hannotate TC Bold"/>
                <a:cs typeface="Hannotate TC Bold"/>
              </a:rPr>
              <a:t>node</a:t>
            </a:r>
            <a:r>
              <a:rPr lang="zh-CN" altLang="en-US" sz="3000" dirty="0" smtClean="0">
                <a:latin typeface="Hannotate TC Bold"/>
                <a:cs typeface="Hannotate TC Bold"/>
              </a:rPr>
              <a:t> </a:t>
            </a:r>
            <a:r>
              <a:rPr lang="en-US" altLang="zh-CN" sz="3000" dirty="0" err="1" smtClean="0">
                <a:latin typeface="Hannotate TC Bold"/>
                <a:cs typeface="Hannotate TC Bold"/>
              </a:rPr>
              <a:t>embeddings</a:t>
            </a:r>
            <a:endParaRPr lang="en-US" altLang="zh-CN" sz="3000" dirty="0" smtClean="0">
              <a:latin typeface="Hannotate TC Bold"/>
              <a:cs typeface="Hannotate TC Bold"/>
            </a:endParaRPr>
          </a:p>
          <a:p>
            <a:pPr lvl="1">
              <a:spcBef>
                <a:spcPts val="1800"/>
              </a:spcBef>
            </a:pPr>
            <a:r>
              <a:rPr lang="en-US" sz="3000" dirty="0" smtClean="0">
                <a:latin typeface="Hannotate TC Bold"/>
                <a:cs typeface="Hannotate TC Bold"/>
              </a:rPr>
              <a:t>From</a:t>
            </a:r>
            <a:r>
              <a:rPr lang="zh-CN" altLang="en-US" sz="3000" dirty="0" smtClean="0">
                <a:latin typeface="Hannotate TC Bold"/>
                <a:cs typeface="Hannotate TC Bold"/>
              </a:rPr>
              <a:t> </a:t>
            </a:r>
            <a:r>
              <a:rPr lang="en-US" altLang="zh-CN" sz="3000" dirty="0" smtClean="0">
                <a:latin typeface="Hannotate TC Bold"/>
                <a:cs typeface="Hannotate TC Bold"/>
              </a:rPr>
              <a:t>node</a:t>
            </a:r>
            <a:r>
              <a:rPr lang="zh-CN" altLang="en-US" sz="3000" dirty="0" smtClean="0">
                <a:latin typeface="Hannotate TC Bold"/>
                <a:cs typeface="Hannotate TC Bold"/>
              </a:rPr>
              <a:t> </a:t>
            </a:r>
            <a:r>
              <a:rPr lang="en-US" altLang="zh-CN" sz="3000" dirty="0" smtClean="0">
                <a:latin typeface="Hannotate TC Bold"/>
                <a:cs typeface="Hannotate TC Bold"/>
              </a:rPr>
              <a:t>to</a:t>
            </a:r>
            <a:r>
              <a:rPr lang="zh-CN" altLang="en-US" sz="3000" dirty="0" smtClean="0">
                <a:latin typeface="Hannotate TC Bold"/>
                <a:cs typeface="Hannotate TC Bold"/>
              </a:rPr>
              <a:t> </a:t>
            </a:r>
            <a:r>
              <a:rPr lang="en-US" altLang="zh-CN" sz="3000" dirty="0" smtClean="0">
                <a:solidFill>
                  <a:srgbClr val="0000FF"/>
                </a:solidFill>
                <a:latin typeface="Hannotate TC Bold"/>
                <a:cs typeface="Hannotate TC Bold"/>
              </a:rPr>
              <a:t>network</a:t>
            </a:r>
            <a:r>
              <a:rPr lang="zh-CN" altLang="en-US" sz="3000" dirty="0" smtClean="0">
                <a:solidFill>
                  <a:srgbClr val="0000FF"/>
                </a:solidFill>
                <a:latin typeface="Hannotate TC Bold"/>
                <a:cs typeface="Hannotate TC Bold"/>
              </a:rPr>
              <a:t> </a:t>
            </a:r>
            <a:r>
              <a:rPr lang="en-US" altLang="zh-CN" sz="3000" dirty="0" err="1" smtClean="0">
                <a:latin typeface="Hannotate TC Bold"/>
                <a:cs typeface="Hannotate TC Bold"/>
              </a:rPr>
              <a:t>embeddings</a:t>
            </a:r>
            <a:endParaRPr lang="en-US" sz="3000" dirty="0" smtClean="0">
              <a:latin typeface="Hannotate TC Bold"/>
              <a:cs typeface="Hannotate TC Bold"/>
            </a:endParaRPr>
          </a:p>
          <a:p>
            <a:pPr>
              <a:spcBef>
                <a:spcPts val="1800"/>
              </a:spcBef>
            </a:pPr>
            <a:endParaRPr lang="en-US" sz="3000" dirty="0" smtClean="0">
              <a:latin typeface="Hannotate TC Bold"/>
              <a:cs typeface="Hannotate TC Bold"/>
            </a:endParaRPr>
          </a:p>
        </p:txBody>
      </p:sp>
      <p:sp>
        <p:nvSpPr>
          <p:cNvPr id="4" name="Slide Number Placeholder 3"/>
          <p:cNvSpPr>
            <a:spLocks noGrp="1"/>
          </p:cNvSpPr>
          <p:nvPr>
            <p:ph type="sldNum" sz="quarter" idx="2"/>
          </p:nvPr>
        </p:nvSpPr>
        <p:spPr/>
        <p:txBody>
          <a:bodyPr/>
          <a:lstStyle/>
          <a:p>
            <a:fld id="{86CB4B4D-7CA3-9044-876B-883B54F8677D}" type="slidenum">
              <a:rPr lang="en-US" smtClean="0"/>
              <a:t>48</a:t>
            </a:fld>
            <a:endParaRPr lang="en-US"/>
          </a:p>
        </p:txBody>
      </p:sp>
    </p:spTree>
    <p:extLst>
      <p:ext uri="{BB962C8B-B14F-4D97-AF65-F5344CB8AC3E}">
        <p14:creationId xmlns:p14="http://schemas.microsoft.com/office/powerpoint/2010/main" val="197637284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39532</TotalTime>
  <Words>6063</Words>
  <Application>Microsoft Macintosh PowerPoint</Application>
  <PresentationFormat>Custom</PresentationFormat>
  <Paragraphs>546</Paragraphs>
  <Slides>48</Slides>
  <Notes>40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0" baseType="lpstr">
      <vt:lpstr>White</vt:lpstr>
      <vt:lpstr>Equation</vt:lpstr>
      <vt:lpstr>Progress on Network Representation Learning and Future Directions</vt:lpstr>
      <vt:lpstr>PowerPoint Presentation</vt:lpstr>
      <vt:lpstr>PowerPoint Presentation</vt:lpstr>
      <vt:lpstr>PowerPoint Presentation</vt:lpstr>
      <vt:lpstr>PowerPoint Presentation</vt:lpstr>
      <vt:lpstr>Network Mining: Link Prediction</vt:lpstr>
      <vt:lpstr>Network Mining: Ranking</vt:lpstr>
      <vt:lpstr>Network Mining: Community Detection </vt:lpstr>
      <vt:lpstr>Network Mining: Classification</vt:lpstr>
      <vt:lpstr>PowerPoint Presentation</vt:lpstr>
      <vt:lpstr>Research Questions and Challenges</vt:lpstr>
      <vt:lpstr>PowerPoint Presentation</vt:lpstr>
      <vt:lpstr>Extremely Low-dimensional Representations:  2D/3D for Visualizing Networks</vt:lpstr>
      <vt:lpstr>Visualizing Scientific Papers (Tang et al. 2016)</vt:lpstr>
      <vt:lpstr>Roadmap</vt:lpstr>
      <vt:lpstr>Roadmap</vt:lpstr>
      <vt:lpstr>Node Embedding</vt:lpstr>
      <vt:lpstr>LINE: Large-scale Information Network Embedding (Tang et al., Most Cited Paper of WWW 2015)</vt:lpstr>
      <vt:lpstr>First-order Proximity</vt:lpstr>
      <vt:lpstr>Second-order Proximity</vt:lpstr>
      <vt:lpstr>Preserving the First-order Proximity (LINE 1st)</vt:lpstr>
      <vt:lpstr>Preserving the Second-order Proximity (LINE 2nd)</vt:lpstr>
      <vt:lpstr>Application 1: Social Network Representation  (User Classification)</vt:lpstr>
      <vt:lpstr>Application 2: Unsupervised Text Representation </vt:lpstr>
      <vt:lpstr>Word Analogy</vt:lpstr>
      <vt:lpstr>Application 3: Semi-supervised Text Representation (Tang et al. 2015b)</vt:lpstr>
      <vt:lpstr>Multi-view Network Embedding  ( Qu and Tang et al. CIKM2017)</vt:lpstr>
      <vt:lpstr>Heterogeneous Star Network Embedding via Deep Reinforcement Learning  ( Qu, Tang, and Han, WSDM 2018)</vt:lpstr>
      <vt:lpstr>Learning the Curriculum via Deep Q-Network</vt:lpstr>
      <vt:lpstr>Roadmap</vt:lpstr>
      <vt:lpstr>Extremely Low-dimensional Representations:  2D/3D for Visualizing Networks</vt:lpstr>
      <vt:lpstr>t-SNE (Maarten and Hinton, 2008, 2014 )</vt:lpstr>
      <vt:lpstr>Limitations of t-SNE</vt:lpstr>
      <vt:lpstr>LargeVis (Tang et al., Best Paper Nomination  at WWW 2016)</vt:lpstr>
      <vt:lpstr>10M Scientific Papers on One Slide</vt:lpstr>
      <vt:lpstr>PowerPoint Presentation</vt:lpstr>
      <vt:lpstr>PowerPoint Presentation</vt:lpstr>
      <vt:lpstr>PowerPoint Presentation</vt:lpstr>
      <vt:lpstr>Computer Science vs. Mathematics</vt:lpstr>
      <vt:lpstr>Computer Science vs. Physics</vt:lpstr>
      <vt:lpstr>Software</vt:lpstr>
      <vt:lpstr>Roadmap</vt:lpstr>
      <vt:lpstr>From Unsupervised Node Embeddings to  Task-specific Embeddings</vt:lpstr>
      <vt:lpstr>Multi-layer Graph Convolution Neural Networks</vt:lpstr>
      <vt:lpstr>From Node Embeddings to  Network Embeddings</vt:lpstr>
      <vt:lpstr>Challenges for Node Embeddings</vt:lpstr>
      <vt:lpstr>Challenges for Network Embeddings</vt:lpstr>
      <vt:lpstr>Take Away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Representations of  Large-Scale Networks</dc:title>
  <cp:lastModifiedBy>Jian Tang</cp:lastModifiedBy>
  <cp:revision>2039</cp:revision>
  <cp:lastPrinted>2017-07-24T09:06:42Z</cp:lastPrinted>
  <dcterms:modified xsi:type="dcterms:W3CDTF">2017-11-04T05:53:06Z</dcterms:modified>
</cp:coreProperties>
</file>